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504" r:id="rId2"/>
    <p:sldId id="438" r:id="rId3"/>
    <p:sldId id="416" r:id="rId4"/>
    <p:sldId id="422" r:id="rId5"/>
    <p:sldId id="424" r:id="rId6"/>
    <p:sldId id="440" r:id="rId7"/>
    <p:sldId id="480" r:id="rId8"/>
    <p:sldId id="479" r:id="rId9"/>
    <p:sldId id="417" r:id="rId10"/>
    <p:sldId id="441" r:id="rId11"/>
    <p:sldId id="433" r:id="rId12"/>
    <p:sldId id="474" r:id="rId13"/>
    <p:sldId id="475" r:id="rId14"/>
    <p:sldId id="473" r:id="rId15"/>
    <p:sldId id="418" r:id="rId16"/>
    <p:sldId id="442" r:id="rId17"/>
    <p:sldId id="448" r:id="rId18"/>
    <p:sldId id="449" r:id="rId19"/>
    <p:sldId id="481" r:id="rId20"/>
    <p:sldId id="454" r:id="rId21"/>
    <p:sldId id="482" r:id="rId22"/>
    <p:sldId id="456" r:id="rId23"/>
    <p:sldId id="453" r:id="rId24"/>
    <p:sldId id="484" r:id="rId25"/>
    <p:sldId id="419" r:id="rId26"/>
    <p:sldId id="457" r:id="rId27"/>
    <p:sldId id="461" r:id="rId28"/>
    <p:sldId id="462" r:id="rId29"/>
    <p:sldId id="420" r:id="rId30"/>
    <p:sldId id="463" r:id="rId31"/>
    <p:sldId id="486" r:id="rId32"/>
    <p:sldId id="466" r:id="rId33"/>
    <p:sldId id="487" r:id="rId34"/>
    <p:sldId id="477" r:id="rId35"/>
    <p:sldId id="493" r:id="rId36"/>
    <p:sldId id="494" r:id="rId37"/>
    <p:sldId id="500" r:id="rId38"/>
    <p:sldId id="501" r:id="rId39"/>
    <p:sldId id="502" r:id="rId40"/>
    <p:sldId id="503" r:id="rId41"/>
  </p:sldIdLst>
  <p:sldSz cx="9144000" cy="5143500" type="screen16x9"/>
  <p:notesSz cx="7104063" cy="102346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PI BALLESTER, IRENE" initials="EBI" lastIdx="4" clrIdx="0">
    <p:extLst>
      <p:ext uri="{19B8F6BF-5375-455C-9EA6-DF929625EA0E}">
        <p15:presenceInfo xmlns:p15="http://schemas.microsoft.com/office/powerpoint/2012/main" userId="S-1-5-21-4086157-512822634-1366981219-2204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81DF"/>
    <a:srgbClr val="523F69"/>
    <a:srgbClr val="007033"/>
    <a:srgbClr val="C98711"/>
    <a:srgbClr val="DAB000"/>
    <a:srgbClr val="FFCC00"/>
    <a:srgbClr val="E16DC8"/>
    <a:srgbClr val="FFFF99"/>
    <a:srgbClr val="CC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2" autoAdjust="0"/>
    <p:restoredTop sz="54859" autoAdjust="0"/>
  </p:normalViewPr>
  <p:slideViewPr>
    <p:cSldViewPr snapToGrid="0" snapToObjects="1">
      <p:cViewPr varScale="1">
        <p:scale>
          <a:sx n="83" d="100"/>
          <a:sy n="83" d="100"/>
        </p:scale>
        <p:origin x="2634" y="84"/>
      </p:cViewPr>
      <p:guideLst>
        <p:guide orient="horz" pos="1620"/>
        <p:guide pos="2880"/>
      </p:guideLst>
    </p:cSldViewPr>
  </p:slideViewPr>
  <p:outlineViewPr>
    <p:cViewPr>
      <p:scale>
        <a:sx n="33" d="100"/>
        <a:sy n="33" d="100"/>
      </p:scale>
      <p:origin x="0" y="-14760"/>
    </p:cViewPr>
  </p:outlineViewPr>
  <p:notesTextViewPr>
    <p:cViewPr>
      <p:scale>
        <a:sx n="100" d="100"/>
        <a:sy n="100" d="100"/>
      </p:scale>
      <p:origin x="0" y="0"/>
    </p:cViewPr>
  </p:notesTextViewPr>
  <p:sorterViewPr>
    <p:cViewPr varScale="1">
      <p:scale>
        <a:sx n="1" d="1"/>
        <a:sy n="1" d="1"/>
      </p:scale>
      <p:origin x="0" y="-1421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6171455A-D6B3-8F4E-AD0F-6C050DD64973}" type="datetimeFigureOut">
              <a:rPr lang="es-ES" smtClean="0"/>
              <a:t>09/10/2023</a:t>
            </a:fld>
            <a:endParaRPr lang="es-ES"/>
          </a:p>
        </p:txBody>
      </p:sp>
      <p:sp>
        <p:nvSpPr>
          <p:cNvPr id="4" name="Marcador de imagen de diapositiva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A3722411-67E5-664C-B73B-9E9A4533BFDB}" type="slidenum">
              <a:rPr lang="es-ES" smtClean="0"/>
              <a:t>‹Nº›</a:t>
            </a:fld>
            <a:endParaRPr lang="es-ES"/>
          </a:p>
        </p:txBody>
      </p:sp>
    </p:spTree>
    <p:extLst>
      <p:ext uri="{BB962C8B-B14F-4D97-AF65-F5344CB8AC3E}">
        <p14:creationId xmlns:p14="http://schemas.microsoft.com/office/powerpoint/2010/main" val="3369323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 Presentación y exposición del desarrollo de la unidad didáctica.</a:t>
            </a:r>
          </a:p>
          <a:p>
            <a:pPr algn="just" defTabSz="495376">
              <a:defRPr/>
            </a:pPr>
            <a:r>
              <a:rPr lang="es-ES" sz="1300" dirty="0"/>
              <a:t>PROFESORADO:</a:t>
            </a:r>
          </a:p>
          <a:p>
            <a:pPr algn="just"/>
            <a:r>
              <a:rPr lang="es-ES" sz="1300" dirty="0"/>
              <a:t>Hoy vamos a intentar, entre todos, PILLAR </a:t>
            </a:r>
            <a:r>
              <a:rPr lang="es-ES" sz="1300" i="1" dirty="0"/>
              <a:t>FAKE NEWS</a:t>
            </a:r>
            <a:r>
              <a:rPr lang="es-ES" sz="1300" dirty="0"/>
              <a:t> sobre las bebidas con alcohol. Para ello vamos a organizar un </a:t>
            </a:r>
            <a:r>
              <a:rPr lang="es-ES" sz="1300" b="1" dirty="0"/>
              <a:t>concurso</a:t>
            </a:r>
            <a:r>
              <a:rPr lang="es-ES" sz="1300" dirty="0"/>
              <a:t> entre grupos.</a:t>
            </a:r>
          </a:p>
          <a:p>
            <a:pPr marL="185766" indent="-185766" algn="just">
              <a:buFontTx/>
              <a:buChar char="-"/>
            </a:pPr>
            <a:endParaRPr lang="es-ES" sz="1300" dirty="0"/>
          </a:p>
          <a:p>
            <a:pPr algn="just"/>
            <a:r>
              <a:rPr lang="es-ES" sz="1300" dirty="0"/>
              <a:t>Para empezar, ¿</a:t>
            </a:r>
            <a:r>
              <a:rPr lang="es-ES" sz="1300" b="1" dirty="0"/>
              <a:t>Qué son las </a:t>
            </a:r>
            <a:r>
              <a:rPr lang="es-ES" sz="1300" b="1" i="1" dirty="0" err="1"/>
              <a:t>fake</a:t>
            </a:r>
            <a:r>
              <a:rPr lang="es-ES" sz="1300" b="1" i="1" dirty="0"/>
              <a:t> </a:t>
            </a:r>
            <a:r>
              <a:rPr lang="es-ES" sz="1300" b="1" i="1" dirty="0" err="1"/>
              <a:t>news</a:t>
            </a:r>
            <a:r>
              <a:rPr lang="es-ES" sz="1300" dirty="0"/>
              <a:t>? (dejar que la clase conteste). Es un término utilizado para conceptualizar la divulgación de noticias falsas, a través de las redes sociales, o por el boca a boca…, la cuestión es que provocan un peligroso círculo de desinformación sobre alguna cuestión que puede ser importante, como es la información que rodea al consumo de alcohol.</a:t>
            </a:r>
          </a:p>
          <a:p>
            <a:pPr marL="185766" indent="-185766" algn="just">
              <a:buFontTx/>
              <a:buChar char="-"/>
            </a:pPr>
            <a:endParaRPr lang="es-ES" sz="1300" dirty="0"/>
          </a:p>
          <a:p>
            <a:pPr algn="just"/>
            <a:r>
              <a:rPr lang="es-ES" sz="1300" dirty="0"/>
              <a:t>A veces, se dan por ciertas informaciones que no tienen base, que se trasmiten sin que ninguna persona las contraste, y que pueden ser la causa de tomar unas u otras decisiones. </a:t>
            </a:r>
          </a:p>
          <a:p>
            <a:pPr marL="185766" indent="-185766" algn="just">
              <a:buFontTx/>
              <a:buChar char="-"/>
            </a:pPr>
            <a:endParaRPr lang="es-ES" sz="1300" dirty="0"/>
          </a:p>
          <a:p>
            <a:pPr algn="just"/>
            <a:r>
              <a:rPr lang="es-ES" sz="1300" dirty="0"/>
              <a:t>Para ejercer una verdadera libertad de elección y poder tomar decisiones razonadas, se debe disponer de una información completa y veraz sobre las consecuencias del consumo de alcohol. </a:t>
            </a:r>
          </a:p>
          <a:p>
            <a:pPr marL="185766" indent="-185766" algn="just">
              <a:buFontTx/>
              <a:buChar char="-"/>
            </a:pPr>
            <a:endParaRPr lang="es-ES" sz="1300" dirty="0"/>
          </a:p>
          <a:p>
            <a:pPr algn="just"/>
            <a:r>
              <a:rPr lang="es-ES" sz="1300" dirty="0"/>
              <a:t>Por ello, nos basamos en la evidencia científica actualizada sobre los riesgos que se asumen cuando se consume alcohol.</a:t>
            </a:r>
          </a:p>
          <a:p>
            <a:pPr marL="185766" indent="-185766" algn="just">
              <a:buFontTx/>
              <a:buChar char="-"/>
            </a:pPr>
            <a:endParaRPr lang="es-ES" sz="1300" dirty="0"/>
          </a:p>
          <a:p>
            <a:pPr algn="just"/>
            <a:r>
              <a:rPr lang="es-ES" sz="1300" dirty="0"/>
              <a:t>YA LO DECÍA ARISTÓTELES, NO BASTA DECIR SOLAMENTE LA VERDAD, CONVIENE MOSTRAR LA CAUSA DE FALSEDAD.</a:t>
            </a:r>
          </a:p>
          <a:p>
            <a:pPr algn="just"/>
            <a:endParaRPr lang="es-ES" sz="1300" dirty="0"/>
          </a:p>
          <a:p>
            <a:pPr algn="just" defTabSz="495376">
              <a:defRPr/>
            </a:pPr>
            <a:r>
              <a:rPr lang="es-ES" sz="1300" dirty="0"/>
              <a:t>Así que, a continuación, </a:t>
            </a:r>
            <a:r>
              <a:rPr lang="es-ES" sz="1300" b="1" dirty="0"/>
              <a:t>vamos a comparar desinformaciones o </a:t>
            </a:r>
            <a:r>
              <a:rPr lang="es-ES" sz="1300" b="1" i="1" dirty="0" err="1"/>
              <a:t>Fake</a:t>
            </a:r>
            <a:r>
              <a:rPr lang="es-ES" sz="1300" b="1" i="1" dirty="0"/>
              <a:t> News</a:t>
            </a:r>
            <a:r>
              <a:rPr lang="es-ES" sz="1300" b="1" dirty="0"/>
              <a:t> con información científica o </a:t>
            </a:r>
            <a:r>
              <a:rPr lang="es-ES" sz="1300" b="1" i="1" dirty="0"/>
              <a:t>Real News</a:t>
            </a:r>
            <a:r>
              <a:rPr lang="es-ES" sz="1300" b="1" dirty="0"/>
              <a:t>, sobre las bebidas alcohólicas y sus consecuencias</a:t>
            </a:r>
            <a:r>
              <a:rPr lang="es-ES" sz="1300" dirty="0"/>
              <a:t>.</a:t>
            </a:r>
          </a:p>
          <a:p>
            <a:pPr algn="just"/>
            <a:endParaRPr lang="es-ES" sz="1300" dirty="0"/>
          </a:p>
          <a:p>
            <a:pPr algn="just"/>
            <a:endParaRPr lang="es-ES" sz="1300" dirty="0"/>
          </a:p>
          <a:p>
            <a:pPr marL="185766" indent="-185766" algn="just">
              <a:buFontTx/>
              <a:buChar char="-"/>
            </a:pPr>
            <a:endParaRPr lang="es-ES" sz="130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solidFill>
                  <a:prstClr val="black"/>
                </a:solidFill>
              </a:rPr>
              <a:pPr/>
              <a:t>1</a:t>
            </a:fld>
            <a:endParaRPr lang="es-ES">
              <a:solidFill>
                <a:prstClr val="black"/>
              </a:solidFill>
            </a:endParaRPr>
          </a:p>
        </p:txBody>
      </p:sp>
    </p:spTree>
    <p:extLst>
      <p:ext uri="{BB962C8B-B14F-4D97-AF65-F5344CB8AC3E}">
        <p14:creationId xmlns:p14="http://schemas.microsoft.com/office/powerpoint/2010/main" val="326588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just"/>
            <a:r>
              <a:rPr lang="es-ES" sz="1300" b="1" dirty="0"/>
              <a:t>DIAPOSITIVA 10.- </a:t>
            </a:r>
            <a:r>
              <a:rPr lang="es-ES" sz="1300" dirty="0"/>
              <a:t>El profesorado (dando emoción) da el resultado: ¡Y LA RESPUESTA CORRECTA ES…! (CLICAR) La “B”.</a:t>
            </a:r>
          </a:p>
          <a:p>
            <a:pPr lvl="0" algn="just"/>
            <a:endParaRPr lang="es-ES" sz="1300" dirty="0"/>
          </a:p>
          <a:p>
            <a:pPr lvl="0" algn="just"/>
            <a:r>
              <a:rPr lang="es-ES" sz="1300" dirty="0"/>
              <a:t>Y lee </a:t>
            </a:r>
            <a:r>
              <a:rPr lang="es-ES" sz="1300" i="1" dirty="0"/>
              <a:t>Real News</a:t>
            </a:r>
            <a:r>
              <a:rPr lang="es-ES" sz="1300" dirty="0"/>
              <a:t>: </a:t>
            </a:r>
            <a:r>
              <a:rPr lang="es-ES" sz="3000" b="1" dirty="0"/>
              <a:t>B) </a:t>
            </a:r>
            <a:r>
              <a:rPr lang="es-ES" sz="3000" dirty="0"/>
              <a:t>El alcohol </a:t>
            </a:r>
            <a:r>
              <a:rPr lang="es-ES" sz="3000" b="1" dirty="0"/>
              <a:t>es una droga</a:t>
            </a:r>
            <a:r>
              <a:rPr lang="es-ES" sz="3000" dirty="0"/>
              <a:t>, independientemente de su graduación o de la frecuencia con que se tome. Por tanto, tiene riesgo de producir </a:t>
            </a:r>
            <a:r>
              <a:rPr lang="es-ES" sz="3000" b="1" dirty="0"/>
              <a:t>dependencia</a:t>
            </a:r>
            <a:r>
              <a:rPr lang="es-ES" sz="3000" dirty="0"/>
              <a:t>. Y sus </a:t>
            </a:r>
            <a:r>
              <a:rPr lang="es-ES" sz="3000" b="1" dirty="0"/>
              <a:t>efectos son acumulativos</a:t>
            </a:r>
            <a:r>
              <a:rPr lang="es-ES" sz="3000" dirty="0"/>
              <a:t>, así que cuanto antes empiezas…</a:t>
            </a:r>
          </a:p>
          <a:p>
            <a:pPr lvl="0"/>
            <a:endParaRPr lang="es-ES" sz="3000"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10</a:t>
            </a:fld>
            <a:endParaRPr lang="es-ES"/>
          </a:p>
        </p:txBody>
      </p:sp>
    </p:spTree>
    <p:extLst>
      <p:ext uri="{BB962C8B-B14F-4D97-AF65-F5344CB8AC3E}">
        <p14:creationId xmlns:p14="http://schemas.microsoft.com/office/powerpoint/2010/main" val="108307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11.- </a:t>
            </a:r>
            <a:r>
              <a:rPr lang="es-ES" sz="1300" dirty="0"/>
              <a:t>El profesorado pregunta: </a:t>
            </a:r>
            <a:r>
              <a:rPr lang="es-ES" sz="1300" b="1" dirty="0"/>
              <a:t> Entonces, ¿por qué es falso creer</a:t>
            </a:r>
            <a:r>
              <a:rPr lang="es-ES" sz="1300" dirty="0"/>
              <a:t> </a:t>
            </a:r>
            <a:r>
              <a:rPr lang="es-ES" sz="1300" b="1" dirty="0"/>
              <a:t>que tomando cerveza o combinados de vez en cuando no pasa nada</a:t>
            </a:r>
            <a:r>
              <a:rPr lang="es-ES" sz="1300" dirty="0"/>
              <a:t>, porque yo controlo? (lluvia de ideas del alumnado). (CLICAR) </a:t>
            </a:r>
          </a:p>
          <a:p>
            <a:pPr algn="just"/>
            <a:endParaRPr lang="es-ES" sz="1300" dirty="0"/>
          </a:p>
          <a:p>
            <a:pPr algn="just"/>
            <a:r>
              <a:rPr lang="es-ES" sz="1300" dirty="0"/>
              <a:t>La realidad es que: El daño que provoca el alcohol depende del llamado “</a:t>
            </a:r>
            <a:r>
              <a:rPr lang="es-ES" sz="1300" u="sng" dirty="0"/>
              <a:t>patrón de consumo</a:t>
            </a:r>
            <a:r>
              <a:rPr lang="es-ES" sz="1300" dirty="0"/>
              <a:t>”, que tiene que ver con:</a:t>
            </a:r>
          </a:p>
          <a:p>
            <a:pPr algn="just"/>
            <a:endParaRPr lang="es-ES" sz="1300" dirty="0"/>
          </a:p>
          <a:p>
            <a:pPr marL="185766" indent="-185766" algn="just">
              <a:buFont typeface="Arial" panose="020B0604020202020204" pitchFamily="34" charset="0"/>
              <a:buChar char="•"/>
            </a:pPr>
            <a:r>
              <a:rPr lang="es-ES" sz="1300" dirty="0"/>
              <a:t>La </a:t>
            </a:r>
            <a:r>
              <a:rPr lang="es-ES" sz="1300" b="1" dirty="0"/>
              <a:t>cantidad </a:t>
            </a:r>
            <a:r>
              <a:rPr lang="es-ES" sz="1300" dirty="0"/>
              <a:t>que se ingiera: a mayor cantidad, mayor daño.</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La </a:t>
            </a:r>
            <a:r>
              <a:rPr lang="es-ES" sz="1300" b="1" dirty="0"/>
              <a:t>intensidad </a:t>
            </a:r>
            <a:r>
              <a:rPr lang="es-ES" sz="1300" dirty="0"/>
              <a:t>con que se beba: la misma cantidad, concentrada en menos tiempo, es más dañina.</a:t>
            </a:r>
            <a:r>
              <a:rPr lang="es-ES" altLang="es-ES" sz="1300" spc="-22" dirty="0">
                <a:solidFill>
                  <a:srgbClr val="FFFFFF"/>
                </a:solidFill>
                <a:latin typeface="Arial"/>
                <a:cs typeface="Arial"/>
              </a:rPr>
              <a:t> Beber de forma rápida aumenta la intoxicación (al hígado se le acumula el trabajo de transformarlo).</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La </a:t>
            </a:r>
            <a:r>
              <a:rPr lang="es-ES" sz="1300" b="1" dirty="0"/>
              <a:t>repetición</a:t>
            </a:r>
            <a:r>
              <a:rPr lang="es-ES" sz="1300" dirty="0"/>
              <a:t>: También existe el riesgo de convertirse en un hábito, hasta el punto de no divertirse sin beber, por ejemplo, haciéndolo en la mayoría de los fines de semana; además de que esta práctica produce también daños orgánicos.</a:t>
            </a:r>
          </a:p>
          <a:p>
            <a:pPr marL="185766" indent="-185766" algn="just">
              <a:buFontTx/>
              <a:buChar char="-"/>
            </a:pPr>
            <a:endParaRPr lang="es-ES" sz="1300" dirty="0"/>
          </a:p>
          <a:p>
            <a:pPr algn="just"/>
            <a:endParaRPr lang="es-ES" dirty="0">
              <a:solidFill>
                <a:srgbClr val="7030A0"/>
              </a:solidFill>
            </a:endParaRPr>
          </a:p>
          <a:p>
            <a:pPr algn="just"/>
            <a:endParaRPr lang="es-ES" sz="1300" dirty="0"/>
          </a:p>
          <a:p>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11</a:t>
            </a:fld>
            <a:endParaRPr lang="es-ES"/>
          </a:p>
        </p:txBody>
      </p:sp>
    </p:spTree>
    <p:extLst>
      <p:ext uri="{BB962C8B-B14F-4D97-AF65-F5344CB8AC3E}">
        <p14:creationId xmlns:p14="http://schemas.microsoft.com/office/powerpoint/2010/main" val="228779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12.- Además, ¿qué otros factores pueden influir en los efectos del alcohol? </a:t>
            </a:r>
            <a:r>
              <a:rPr lang="es-ES" sz="1300" dirty="0"/>
              <a:t>(lluvia de ideas del alumnado). </a:t>
            </a:r>
          </a:p>
          <a:p>
            <a:pPr algn="just"/>
            <a:endParaRPr lang="es-ES" sz="1300" dirty="0"/>
          </a:p>
          <a:p>
            <a:pPr algn="just"/>
            <a:r>
              <a:rPr lang="es-ES" sz="1300" dirty="0"/>
              <a:t>Después el profesorado explica que hay otros factores, además de los relacionados con el patrón de consumo del alcohol, como son:</a:t>
            </a:r>
          </a:p>
          <a:p>
            <a:pPr algn="just"/>
            <a:r>
              <a:rPr lang="es-ES" sz="1300" dirty="0"/>
              <a:t>(CLICAR)</a:t>
            </a:r>
          </a:p>
          <a:p>
            <a:pPr marL="309610" indent="-309610" algn="just" defTabSz="495376">
              <a:spcBef>
                <a:spcPct val="20000"/>
              </a:spcBef>
              <a:buClr>
                <a:srgbClr val="EEECE1">
                  <a:lumMod val="90000"/>
                </a:srgbClr>
              </a:buClr>
              <a:buSzPts val="1100"/>
              <a:buFont typeface="Arial" panose="020B0604020202020204" pitchFamily="34" charset="0"/>
              <a:buChar char="•"/>
              <a:defRPr/>
            </a:pPr>
            <a:r>
              <a:rPr lang="es-ES" altLang="es-ES" sz="1700" b="1" spc="-22" dirty="0">
                <a:solidFill>
                  <a:srgbClr val="D7E4BD"/>
                </a:solidFill>
                <a:latin typeface="Arial"/>
                <a:cs typeface="Arial"/>
              </a:rPr>
              <a:t>El sexo: </a:t>
            </a:r>
            <a:r>
              <a:rPr lang="es-ES" altLang="es-ES" sz="1700" spc="-22" dirty="0">
                <a:solidFill>
                  <a:srgbClr val="FFFFFF"/>
                </a:solidFill>
                <a:latin typeface="Arial"/>
                <a:cs typeface="Arial"/>
              </a:rPr>
              <a:t>Las mujeres toleran menor cantidad de alcohol que los hombres debido a que habitualmente tienen menor masa corporal y mayor proporción de grasa corporal que el hombre, a su vez, la enzima que metaboliza el alcohol presenta en la mujer un nivel más bajo de actividad (lo que hace que metabolice más lentamente el alcohol que los hombres y esté más tiempo en el cuerpo de las chicas dañándolo). </a:t>
            </a:r>
          </a:p>
          <a:p>
            <a:pPr marL="309610" indent="-309610" algn="just" defTabSz="495376">
              <a:spcBef>
                <a:spcPct val="20000"/>
              </a:spcBef>
              <a:buClr>
                <a:srgbClr val="EEECE1">
                  <a:lumMod val="90000"/>
                </a:srgbClr>
              </a:buClr>
              <a:buSzPts val="1100"/>
              <a:buFont typeface="Arial" panose="020B0604020202020204" pitchFamily="34" charset="0"/>
              <a:buChar char="•"/>
              <a:defRPr/>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El peso: </a:t>
            </a:r>
            <a:r>
              <a:rPr lang="es-ES" altLang="es-ES" sz="1700" spc="-22" dirty="0">
                <a:solidFill>
                  <a:srgbClr val="FFFFFF"/>
                </a:solidFill>
                <a:latin typeface="Arial"/>
                <a:cs typeface="Arial"/>
              </a:rPr>
              <a:t>las personas con menor peso toleran menos cantidad de alcohol.</a:t>
            </a:r>
          </a:p>
          <a:p>
            <a:pPr marL="309610" indent="-309610" algn="just">
              <a:spcBef>
                <a:spcPct val="20000"/>
              </a:spcBef>
              <a:buClr>
                <a:srgbClr val="EEECE1">
                  <a:lumMod val="90000"/>
                </a:srgbClr>
              </a:buClr>
              <a:buSzPts val="1100"/>
              <a:buFont typeface="Arial" panose="020B0604020202020204" pitchFamily="34" charset="0"/>
              <a:buChar char="•"/>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La comida: </a:t>
            </a:r>
            <a:r>
              <a:rPr lang="es-ES" altLang="es-ES" sz="1700" spc="-22" dirty="0">
                <a:solidFill>
                  <a:srgbClr val="FFFFFF"/>
                </a:solidFill>
                <a:latin typeface="Arial"/>
                <a:cs typeface="Arial"/>
              </a:rPr>
              <a:t>tomar bebidas con alcohol con el estómago vacío, aumenta los efectos del alcohol ya que se absorbe antes, pero si se bebe con el estómago lleno buscando una borrachera, hay riesgo de beber más cantidad y cuando aparece el efecto (que siempre aparece), produzca una gran borrachera o un coma etílico.</a:t>
            </a:r>
          </a:p>
          <a:p>
            <a:pPr algn="just">
              <a:spcBef>
                <a:spcPct val="20000"/>
              </a:spcBef>
              <a:buClr>
                <a:srgbClr val="EEECE1">
                  <a:lumMod val="90000"/>
                </a:srgbClr>
              </a:buClr>
              <a:buSzPts val="1100"/>
            </a:pPr>
            <a:endParaRPr lang="es-ES" altLang="es-ES" sz="1700" spc="-22" dirty="0">
              <a:solidFill>
                <a:srgbClr val="FFFFFF"/>
              </a:solidFill>
              <a:latin typeface="Arial"/>
              <a:cs typeface="Arial"/>
            </a:endParaRPr>
          </a:p>
          <a:p>
            <a:pPr marL="309610" indent="-309610" algn="just">
              <a:spcBef>
                <a:spcPct val="20000"/>
              </a:spcBef>
              <a:buClr>
                <a:srgbClr val="EEECE1">
                  <a:lumMod val="90000"/>
                </a:srgbClr>
              </a:buClr>
              <a:buSzPts val="1100"/>
              <a:buFont typeface="Arial" panose="020B0604020202020204" pitchFamily="34" charset="0"/>
              <a:buChar char="•"/>
            </a:pPr>
            <a:r>
              <a:rPr lang="es-ES" altLang="es-ES" sz="1700" b="1" spc="-22" dirty="0">
                <a:solidFill>
                  <a:srgbClr val="D7E4BD"/>
                </a:solidFill>
                <a:latin typeface="Arial"/>
                <a:cs typeface="Arial"/>
              </a:rPr>
              <a:t>El estado de salud: </a:t>
            </a:r>
            <a:r>
              <a:rPr lang="es-ES" altLang="es-ES" sz="1700" spc="-22" dirty="0">
                <a:solidFill>
                  <a:srgbClr val="FFFFFF"/>
                </a:solidFill>
                <a:latin typeface="Arial"/>
                <a:cs typeface="Arial"/>
              </a:rPr>
              <a:t>si se está enfermo, (catarro, gripe, etc.) o se toma alguna medicación, etc., pueden aumentar los efectos tóxicos del alcohol. Además, consumirlo puede producir alteraciones de la menstruación.</a:t>
            </a:r>
          </a:p>
          <a:p>
            <a:pPr marL="185766" indent="-185766" algn="just">
              <a:buFontTx/>
              <a:buChar char="-"/>
            </a:pPr>
            <a:endParaRPr lang="es-ES" sz="1300" b="1"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12</a:t>
            </a:fld>
            <a:endParaRPr lang="es-ES"/>
          </a:p>
        </p:txBody>
      </p:sp>
    </p:spTree>
    <p:extLst>
      <p:ext uri="{BB962C8B-B14F-4D97-AF65-F5344CB8AC3E}">
        <p14:creationId xmlns:p14="http://schemas.microsoft.com/office/powerpoint/2010/main" val="393639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13.- </a:t>
            </a:r>
            <a:r>
              <a:rPr lang="es-ES" sz="1300" dirty="0"/>
              <a:t>El profesorado vuelve a preguntar: </a:t>
            </a:r>
            <a:r>
              <a:rPr lang="es-ES" b="1" dirty="0" smtClean="0">
                <a:solidFill>
                  <a:srgbClr val="7030A0"/>
                </a:solidFill>
              </a:rPr>
              <a:t>¿</a:t>
            </a:r>
            <a:r>
              <a:rPr lang="es-ES" b="1" dirty="0">
                <a:solidFill>
                  <a:srgbClr val="7030A0"/>
                </a:solidFill>
              </a:rPr>
              <a:t>Por qué es una información errónea creer que</a:t>
            </a:r>
            <a:r>
              <a:rPr lang="es-ES" b="0" dirty="0">
                <a:solidFill>
                  <a:srgbClr val="7030A0"/>
                </a:solidFill>
              </a:rPr>
              <a:t> se puede beber alcohol porque</a:t>
            </a:r>
            <a:r>
              <a:rPr lang="es-ES" b="1" dirty="0">
                <a:solidFill>
                  <a:srgbClr val="7030A0"/>
                </a:solidFill>
              </a:rPr>
              <a:t> se controla el consumo?, </a:t>
            </a:r>
            <a:r>
              <a:rPr lang="es-ES" dirty="0">
                <a:solidFill>
                  <a:srgbClr val="7030A0"/>
                </a:solidFill>
              </a:rPr>
              <a:t>(lluvia de ideas del alumnado</a:t>
            </a:r>
            <a:r>
              <a:rPr lang="es-ES" dirty="0" smtClean="0">
                <a:solidFill>
                  <a:srgbClr val="7030A0"/>
                </a:solidFill>
              </a:rPr>
              <a:t>).</a:t>
            </a:r>
          </a:p>
          <a:p>
            <a:pPr algn="just"/>
            <a:endParaRPr lang="es-ES" dirty="0">
              <a:solidFill>
                <a:srgbClr val="7030A0"/>
              </a:solidFill>
            </a:endParaRPr>
          </a:p>
          <a:p>
            <a:pPr algn="just" fontAlgn="auto"/>
            <a:r>
              <a:rPr lang="es-ES" sz="1300" dirty="0"/>
              <a:t>La realidad es que </a:t>
            </a:r>
            <a:r>
              <a:rPr lang="es-ES" sz="1300" b="1" dirty="0"/>
              <a:t>el alcohol SÍ es una droga.</a:t>
            </a:r>
          </a:p>
          <a:p>
            <a:pPr algn="just" fontAlgn="auto"/>
            <a:endParaRPr lang="es-ES" sz="1300" dirty="0"/>
          </a:p>
          <a:p>
            <a:pPr marL="185766" indent="-185766" algn="just">
              <a:buFont typeface="Arial" panose="020B0604020202020204" pitchFamily="34" charset="0"/>
              <a:buChar char="•"/>
            </a:pPr>
            <a:r>
              <a:rPr lang="es-ES" sz="1300" dirty="0"/>
              <a:t>La </a:t>
            </a:r>
            <a:r>
              <a:rPr lang="es-ES" sz="1300" b="1" dirty="0"/>
              <a:t>OMS</a:t>
            </a:r>
            <a:r>
              <a:rPr lang="es-ES" sz="1300" dirty="0"/>
              <a:t> (Organización Mundial de la Salud) viene a decir que droga es toda sustancia capaz de producir una alteración del Sistema Nervioso Central que puede crear dependencia física, psicológica o ambas.</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El alcohol es una </a:t>
            </a:r>
            <a:r>
              <a:rPr lang="es-ES" sz="1300" b="1" dirty="0"/>
              <a:t>de las drogas más perjudiciales que existen y que genera más sufrimiento </a:t>
            </a:r>
            <a:r>
              <a:rPr lang="es-ES" sz="1300" dirty="0"/>
              <a:t>personal, familiar y social. </a:t>
            </a:r>
          </a:p>
          <a:p>
            <a:pPr marL="185766" indent="-185766" algn="just">
              <a:buFont typeface="Arial" panose="020B0604020202020204" pitchFamily="34" charset="0"/>
              <a:buChar char="•"/>
            </a:pPr>
            <a:endParaRPr lang="es-ES" sz="1300" dirty="0"/>
          </a:p>
          <a:p>
            <a:pPr marL="185766" indent="-185766" algn="just">
              <a:buFont typeface="Arial" panose="020B0604020202020204" pitchFamily="34" charset="0"/>
              <a:buChar char="•"/>
            </a:pPr>
            <a:r>
              <a:rPr lang="es-ES" sz="1300" dirty="0"/>
              <a:t>Una vez instalado el hábito de consumo, es difícil dejarlo. Esto es, produce </a:t>
            </a:r>
            <a:r>
              <a:rPr lang="es-ES" sz="1300" b="1" dirty="0"/>
              <a:t>dependencia física y psicológica</a:t>
            </a:r>
            <a:r>
              <a:rPr lang="es-ES" sz="1300" dirty="0"/>
              <a:t> (necesidad e impulso de consumirlo), </a:t>
            </a:r>
            <a:r>
              <a:rPr lang="es-ES" sz="1300" b="1" dirty="0"/>
              <a:t>tolerancia</a:t>
            </a:r>
            <a:r>
              <a:rPr lang="es-ES" sz="1300" dirty="0"/>
              <a:t> (necesidad de más cantidad para tener el mismo efecto) y </a:t>
            </a:r>
            <a:r>
              <a:rPr lang="es-ES" sz="1300" b="1" dirty="0"/>
              <a:t>síndrome de abstinencia</a:t>
            </a:r>
            <a:r>
              <a:rPr lang="es-ES" sz="1300" dirty="0"/>
              <a:t> (cuando se tiene una dependencia, si no se consume la persona se encuentra muy mal y lo busca para evitar el malestar).  Esto ocurre a medio y largo plazo, y depende de la frecuencia y de la cantidad de alcohol que se vaya consumiendo. Por eso </a:t>
            </a:r>
            <a:r>
              <a:rPr lang="es-ES" sz="1300" b="1" dirty="0"/>
              <a:t>es falso creer que se controla </a:t>
            </a:r>
            <a:r>
              <a:rPr lang="es-ES" sz="1300" dirty="0"/>
              <a:t>el consumo de </a:t>
            </a:r>
            <a:r>
              <a:rPr lang="es-ES" sz="1300" b="1" dirty="0"/>
              <a:t>una droga</a:t>
            </a:r>
            <a:r>
              <a:rPr lang="es-ES" sz="1300" dirty="0"/>
              <a:t>.</a:t>
            </a:r>
          </a:p>
          <a:p>
            <a:endParaRPr lang="es-ES" dirty="0">
              <a:solidFill>
                <a:srgbClr val="7030A0"/>
              </a:solidFill>
            </a:endParaRPr>
          </a:p>
          <a:p>
            <a:endParaRPr lang="es-ES" sz="1300" dirty="0"/>
          </a:p>
          <a:p>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13</a:t>
            </a:fld>
            <a:endParaRPr lang="es-ES"/>
          </a:p>
        </p:txBody>
      </p:sp>
    </p:spTree>
    <p:extLst>
      <p:ext uri="{BB962C8B-B14F-4D97-AF65-F5344CB8AC3E}">
        <p14:creationId xmlns:p14="http://schemas.microsoft.com/office/powerpoint/2010/main" val="1188369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14.- </a:t>
            </a:r>
            <a:r>
              <a:rPr lang="es-ES" sz="1300" dirty="0"/>
              <a:t>Para concretar en este apartado, tres voluntarios que lo lean:</a:t>
            </a:r>
          </a:p>
          <a:p>
            <a:pPr algn="just" fontAlgn="auto"/>
            <a:endParaRPr lang="es-ES" sz="1300" dirty="0"/>
          </a:p>
          <a:p>
            <a:pPr marL="185766" indent="-185766" algn="just">
              <a:buFont typeface="Wingdings" panose="05000000000000000000" pitchFamily="2" charset="2"/>
              <a:buChar char="ü"/>
            </a:pPr>
            <a:r>
              <a:rPr lang="es-ES" sz="1300" b="1" dirty="0"/>
              <a:t>Todas</a:t>
            </a:r>
            <a:r>
              <a:rPr lang="es-ES" sz="1300" dirty="0"/>
              <a:t> las bebidas que </a:t>
            </a:r>
            <a:r>
              <a:rPr lang="es-ES" sz="1300" b="1" dirty="0"/>
              <a:t>contienen alcohol</a:t>
            </a:r>
            <a:r>
              <a:rPr lang="es-ES" sz="1300" dirty="0"/>
              <a:t> tienen riesgo de producir </a:t>
            </a:r>
            <a:r>
              <a:rPr lang="es-ES" sz="1300" b="1" dirty="0"/>
              <a:t>dependencia y tolerancia</a:t>
            </a:r>
            <a:r>
              <a:rPr lang="es-ES" sz="1300" dirty="0"/>
              <a:t>.</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dirty="0"/>
              <a:t>Depende </a:t>
            </a:r>
            <a:r>
              <a:rPr lang="es-ES" sz="1300" b="1" dirty="0"/>
              <a:t>de la cantidad de alcohol</a:t>
            </a:r>
            <a:r>
              <a:rPr lang="es-ES" sz="1300" dirty="0"/>
              <a:t> que se ingiere, y no del tipo de bebida que sea.</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b="1" spc="-43" dirty="0">
                <a:cs typeface="Arial"/>
              </a:rPr>
              <a:t>Cuanto más joven se empieza </a:t>
            </a:r>
            <a:r>
              <a:rPr lang="es-ES" sz="1300" spc="-43" dirty="0">
                <a:cs typeface="Arial"/>
              </a:rPr>
              <a:t>a beber, hay mayor probabilidad de</a:t>
            </a:r>
            <a:r>
              <a:rPr lang="es-ES" sz="1300" b="1" spc="-43" dirty="0">
                <a:cs typeface="Arial"/>
              </a:rPr>
              <a:t> tener problemas </a:t>
            </a:r>
            <a:r>
              <a:rPr lang="es-ES" sz="1300" spc="-43" dirty="0">
                <a:cs typeface="Arial"/>
              </a:rPr>
              <a:t>con el alcohol.</a:t>
            </a:r>
          </a:p>
          <a:p>
            <a:pPr algn="just"/>
            <a:endParaRPr lang="es-ES" sz="1300" dirty="0"/>
          </a:p>
          <a:p>
            <a:pPr algn="just"/>
            <a:r>
              <a:rPr lang="es-ES" sz="1300" dirty="0"/>
              <a:t>(El profesorado puede explicar más este punto) Los estudios muestran que, cuanta menos edad tiene la persona al iniciarse, es decir, </a:t>
            </a:r>
            <a:r>
              <a:rPr lang="es-ES" sz="1300" b="1" dirty="0"/>
              <a:t>cuanto más joven se empieza </a:t>
            </a:r>
            <a:r>
              <a:rPr lang="es-ES" sz="1300" dirty="0"/>
              <a:t>a beber, </a:t>
            </a:r>
            <a:r>
              <a:rPr lang="es-ES" sz="1300" b="1" dirty="0"/>
              <a:t>mayor es la probabilidad de tener problemas con el alcohol</a:t>
            </a:r>
            <a:r>
              <a:rPr lang="es-ES" sz="1300" dirty="0"/>
              <a:t>. Los daños del alcohol en el organismo se van acumulando.</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14</a:t>
            </a:fld>
            <a:endParaRPr lang="es-ES"/>
          </a:p>
        </p:txBody>
      </p:sp>
    </p:spTree>
    <p:extLst>
      <p:ext uri="{BB962C8B-B14F-4D97-AF65-F5344CB8AC3E}">
        <p14:creationId xmlns:p14="http://schemas.microsoft.com/office/powerpoint/2010/main" val="39273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15.- </a:t>
            </a:r>
            <a:r>
              <a:rPr lang="es-ES" sz="1300" dirty="0"/>
              <a:t>El profesorado lee la tercera pregunta:</a:t>
            </a:r>
          </a:p>
          <a:p>
            <a:pPr algn="just" defTabSz="495376">
              <a:defRPr/>
            </a:pPr>
            <a:r>
              <a:rPr lang="es-ES" sz="1300" dirty="0"/>
              <a:t> </a:t>
            </a:r>
            <a:endParaRPr lang="es-ES" sz="1300" b="1" dirty="0"/>
          </a:p>
          <a:p>
            <a:pPr algn="just" defTabSz="495376">
              <a:defRPr/>
            </a:pPr>
            <a:r>
              <a:rPr lang="es-ES" sz="1300" b="1" dirty="0"/>
              <a:t>3.</a:t>
            </a:r>
            <a:r>
              <a:rPr lang="es-ES" sz="1300" dirty="0"/>
              <a:t>“</a:t>
            </a:r>
            <a:r>
              <a:rPr lang="es-ES" sz="1300" b="1" dirty="0"/>
              <a:t>Las consecuencias negativas del alcohol ¿solo se producen en las personas mayores o que llevan mucho tiempo bebiendo?” </a:t>
            </a:r>
          </a:p>
          <a:p>
            <a:pPr algn="just" defTabSz="495376">
              <a:defRPr/>
            </a:pPr>
            <a:endParaRPr lang="es-ES" sz="1300" b="1" dirty="0"/>
          </a:p>
          <a:p>
            <a:pPr algn="just" defTabSz="495376">
              <a:defRPr/>
            </a:pPr>
            <a:r>
              <a:rPr lang="es-ES" sz="1300" dirty="0"/>
              <a:t>Y pregunta:</a:t>
            </a:r>
          </a:p>
          <a:p>
            <a:pPr algn="just" defTabSz="495376">
              <a:defRPr/>
            </a:pPr>
            <a:r>
              <a:rPr lang="es-ES" sz="1300" dirty="0"/>
              <a:t>¿Qué respuesta habéis considerado que es la acertada?</a:t>
            </a:r>
          </a:p>
          <a:p>
            <a:pPr algn="just" defTabSz="495376">
              <a:defRPr/>
            </a:pPr>
            <a:r>
              <a:rPr lang="es-ES" sz="1300" dirty="0"/>
              <a:t>La mayoría habéis elegido la respuesta/las respuestas…, (mencionar las seleccionadas por los grupos para tenerlas en cuenta en las siguientes explicaciones).</a:t>
            </a:r>
          </a:p>
          <a:p>
            <a:pPr marL="185766" indent="-185766" algn="just" defTabSz="495376">
              <a:buFontTx/>
              <a:buChar char="-"/>
              <a:defRPr/>
            </a:pPr>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15</a:t>
            </a:fld>
            <a:endParaRPr lang="es-ES">
              <a:solidFill>
                <a:prstClr val="black"/>
              </a:solidFill>
            </a:endParaRPr>
          </a:p>
        </p:txBody>
      </p:sp>
    </p:spTree>
    <p:extLst>
      <p:ext uri="{BB962C8B-B14F-4D97-AF65-F5344CB8AC3E}">
        <p14:creationId xmlns:p14="http://schemas.microsoft.com/office/powerpoint/2010/main" val="1462932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16.- </a:t>
            </a:r>
            <a:r>
              <a:rPr lang="es-ES" sz="1300" dirty="0"/>
              <a:t>A continuación y dando emoción a la frase, da el resultado: ¡Y LA RESPUESTA CORRECTA ES…! (CLICAR) La “A”.</a:t>
            </a:r>
          </a:p>
          <a:p>
            <a:pPr algn="just"/>
            <a:endParaRPr lang="es-ES" sz="1300" dirty="0"/>
          </a:p>
          <a:p>
            <a:pPr algn="just"/>
            <a:r>
              <a:rPr lang="es-ES" sz="1300" dirty="0"/>
              <a:t>Y lee </a:t>
            </a:r>
            <a:r>
              <a:rPr lang="es-ES" sz="1300" i="1" dirty="0"/>
              <a:t>Real News</a:t>
            </a:r>
            <a:r>
              <a:rPr lang="es-ES" sz="1300" dirty="0"/>
              <a:t>: </a:t>
            </a:r>
            <a:r>
              <a:rPr lang="es-ES" sz="3000" b="1" dirty="0"/>
              <a:t>A) </a:t>
            </a:r>
            <a:r>
              <a:rPr lang="es-ES" sz="3000" dirty="0"/>
              <a:t>Para que haya una dependencia tiene que pasar un cierto tiempo consumiendo (efectos a largo plazo), sin embargo, </a:t>
            </a:r>
            <a:r>
              <a:rPr lang="es-ES" sz="3000" b="1" dirty="0"/>
              <a:t>los efectos en los menores de edad </a:t>
            </a:r>
            <a:r>
              <a:rPr lang="es-ES" sz="3000" dirty="0"/>
              <a:t>son muy preocupantes porque </a:t>
            </a:r>
            <a:r>
              <a:rPr lang="es-ES" sz="3000" dirty="0">
                <a:solidFill>
                  <a:schemeClr val="bg1"/>
                </a:solidFill>
              </a:rPr>
              <a:t>beber alcohol </a:t>
            </a:r>
            <a:r>
              <a:rPr lang="es-ES" sz="3000" b="1" dirty="0"/>
              <a:t>afecta</a:t>
            </a:r>
            <a:r>
              <a:rPr lang="es-ES" sz="3000" dirty="0"/>
              <a:t>, entre otros</a:t>
            </a:r>
            <a:r>
              <a:rPr lang="es-ES" sz="3000" b="1" dirty="0"/>
              <a:t>, a las neuronas</a:t>
            </a:r>
            <a:r>
              <a:rPr lang="es-ES" sz="3000" dirty="0"/>
              <a:t>, lo que </a:t>
            </a:r>
            <a:r>
              <a:rPr lang="es-ES" sz="3000" b="1" dirty="0"/>
              <a:t>interfieren en el rendimiento académico y </a:t>
            </a:r>
            <a:r>
              <a:rPr lang="es-ES" sz="3000" dirty="0"/>
              <a:t>en el </a:t>
            </a:r>
            <a:r>
              <a:rPr lang="es-ES" sz="3000" b="1" dirty="0"/>
              <a:t>comportamiento</a:t>
            </a:r>
            <a:r>
              <a:rPr lang="es-ES" sz="3000" dirty="0"/>
              <a:t> (efectos a corto plazo).</a:t>
            </a:r>
          </a:p>
          <a:p>
            <a:pPr algn="just"/>
            <a:r>
              <a:rPr lang="es-ES" sz="3000" dirty="0"/>
              <a:t> </a:t>
            </a:r>
          </a:p>
          <a:p>
            <a:pPr algn="just"/>
            <a:r>
              <a:rPr lang="es-ES" sz="3000" dirty="0"/>
              <a:t>Vamos a ver porqué.</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16</a:t>
            </a:fld>
            <a:endParaRPr lang="es-ES"/>
          </a:p>
        </p:txBody>
      </p:sp>
    </p:spTree>
    <p:extLst>
      <p:ext uri="{BB962C8B-B14F-4D97-AF65-F5344CB8AC3E}">
        <p14:creationId xmlns:p14="http://schemas.microsoft.com/office/powerpoint/2010/main" val="125866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17.- </a:t>
            </a:r>
            <a:r>
              <a:rPr lang="es-ES" dirty="0"/>
              <a:t>Profesorado: </a:t>
            </a:r>
            <a:r>
              <a:rPr lang="es-ES" b="1" dirty="0"/>
              <a:t>Fijaos en estas dos imágenes. ¿Qué </a:t>
            </a:r>
            <a:r>
              <a:rPr lang="es-ES" b="1" dirty="0" smtClean="0"/>
              <a:t>veis? </a:t>
            </a:r>
            <a:r>
              <a:rPr lang="es-ES" dirty="0" smtClean="0"/>
              <a:t>Voluntarios que lo describan… </a:t>
            </a:r>
          </a:p>
          <a:p>
            <a:pPr algn="just"/>
            <a:endParaRPr lang="es-ES" dirty="0"/>
          </a:p>
          <a:p>
            <a:pPr algn="just"/>
            <a:r>
              <a:rPr lang="es-ES" sz="1300" dirty="0"/>
              <a:t>Lo que vemos son las imágenes de dos cerebros con diferencias llamativas: </a:t>
            </a:r>
          </a:p>
          <a:p>
            <a:pPr algn="just"/>
            <a:r>
              <a:rPr lang="es-ES" dirty="0" smtClean="0"/>
              <a:t>(</a:t>
            </a:r>
            <a:r>
              <a:rPr lang="es-ES" dirty="0"/>
              <a:t>CLICAR</a:t>
            </a:r>
            <a:r>
              <a:rPr lang="es-ES" dirty="0" smtClean="0"/>
              <a:t>)</a:t>
            </a:r>
            <a:endParaRPr lang="es-ES" dirty="0"/>
          </a:p>
          <a:p>
            <a:pPr marL="185766" indent="-185766" algn="just">
              <a:buFont typeface="Arial" panose="020B0604020202020204" pitchFamily="34" charset="0"/>
              <a:buChar char="•"/>
            </a:pPr>
            <a:r>
              <a:rPr lang="es-ES" sz="1300" dirty="0"/>
              <a:t>El primero es el de alguien de 15 años que </a:t>
            </a:r>
            <a:r>
              <a:rPr lang="es-ES" sz="1300" b="1" dirty="0"/>
              <a:t>no bebe</a:t>
            </a:r>
            <a:r>
              <a:rPr lang="es-ES" sz="1300" dirty="0"/>
              <a:t>. El rosa y el naranja indican la </a:t>
            </a:r>
            <a:r>
              <a:rPr lang="es-ES" sz="1300" b="1" dirty="0"/>
              <a:t>actividad neuronal normal</a:t>
            </a:r>
            <a:r>
              <a:rPr lang="es-ES" sz="1300" dirty="0"/>
              <a:t>. </a:t>
            </a:r>
          </a:p>
          <a:p>
            <a:pPr marL="185766" indent="-185766" algn="just">
              <a:buFont typeface="Arial" panose="020B0604020202020204" pitchFamily="34" charset="0"/>
              <a:buChar char="•"/>
            </a:pPr>
            <a:r>
              <a:rPr lang="es-ES" sz="1300" dirty="0"/>
              <a:t>El segundo cerebro corresponde a alguien, también de 15 años, pero presenta </a:t>
            </a:r>
            <a:r>
              <a:rPr lang="es-ES" sz="1300" b="1" dirty="0"/>
              <a:t>mucha menor actividad cerebral</a:t>
            </a:r>
            <a:r>
              <a:rPr lang="es-ES" sz="1300" dirty="0"/>
              <a:t> en las áreas clave del cerebro, porque </a:t>
            </a:r>
            <a:r>
              <a:rPr lang="es-ES" sz="1300" b="1" dirty="0"/>
              <a:t>es bebedor</a:t>
            </a:r>
            <a:r>
              <a:rPr lang="es-ES" sz="1300" dirty="0"/>
              <a:t> crónico. </a:t>
            </a:r>
          </a:p>
          <a:p>
            <a:pPr marL="185766" indent="-185766" algn="just">
              <a:buFont typeface="Arial" panose="020B0604020202020204" pitchFamily="34" charset="0"/>
              <a:buChar char="•"/>
            </a:pPr>
            <a:endParaRPr lang="es-ES" sz="1300" dirty="0"/>
          </a:p>
          <a:p>
            <a:pPr algn="just" defTabSz="495376">
              <a:defRPr/>
            </a:pPr>
            <a:r>
              <a:rPr lang="es-ES" dirty="0" smtClean="0"/>
              <a:t>Además</a:t>
            </a:r>
            <a:r>
              <a:rPr lang="es-ES" dirty="0"/>
              <a:t>, han descubierto que el consumo excesivo de alcohol, a largo plazo, </a:t>
            </a:r>
            <a:r>
              <a:rPr lang="es-ES" b="1" dirty="0"/>
              <a:t>destruye las células madre del cerebro</a:t>
            </a:r>
            <a:r>
              <a:rPr lang="es-ES" dirty="0"/>
              <a:t>. Estas células madre tienen la capacidad de </a:t>
            </a:r>
            <a:r>
              <a:rPr lang="es-ES" dirty="0" smtClean="0"/>
              <a:t>auto-regenerarse </a:t>
            </a:r>
            <a:r>
              <a:rPr lang="es-ES" dirty="0"/>
              <a:t>en accidentes o enfermedades. Si se han destruido por beber, no estarán </a:t>
            </a:r>
            <a:r>
              <a:rPr lang="es-ES" dirty="0" smtClean="0"/>
              <a:t>cuando las podamos necesitar para </a:t>
            </a:r>
            <a:r>
              <a:rPr lang="es-ES" dirty="0"/>
              <a:t>curarnos.</a:t>
            </a:r>
          </a:p>
          <a:p>
            <a:pPr defTabSz="495376">
              <a:defRPr/>
            </a:pPr>
            <a:endParaRPr lang="es-ES" dirty="0" smtClean="0"/>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17</a:t>
            </a:fld>
            <a:endParaRPr lang="es-ES"/>
          </a:p>
        </p:txBody>
      </p:sp>
    </p:spTree>
    <p:extLst>
      <p:ext uri="{BB962C8B-B14F-4D97-AF65-F5344CB8AC3E}">
        <p14:creationId xmlns:p14="http://schemas.microsoft.com/office/powerpoint/2010/main" val="249634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18.- </a:t>
            </a:r>
            <a:r>
              <a:rPr lang="es-ES" dirty="0"/>
              <a:t>Profesorado: </a:t>
            </a:r>
            <a:r>
              <a:rPr lang="es-ES" sz="1300" b="1" dirty="0"/>
              <a:t>¿Cuáles creéis que son las consecuencias en la adolescencia del </a:t>
            </a:r>
            <a:r>
              <a:rPr lang="es-ES" sz="1300" b="1" u="sng" dirty="0"/>
              <a:t>consumo intensivo</a:t>
            </a:r>
            <a:r>
              <a:rPr lang="es-ES" sz="1300" b="1" dirty="0"/>
              <a:t> </a:t>
            </a:r>
            <a:r>
              <a:rPr lang="es-ES" sz="1300" dirty="0"/>
              <a:t>(borracheras, beber mucho en poco tiempo…) </a:t>
            </a:r>
            <a:r>
              <a:rPr lang="es-ES" sz="1300" b="1" dirty="0"/>
              <a:t>de alcohol? </a:t>
            </a:r>
            <a:r>
              <a:rPr lang="es-ES" sz="1300" dirty="0"/>
              <a:t>(respuestas del alumnado…).</a:t>
            </a:r>
          </a:p>
          <a:p>
            <a:pPr algn="just"/>
            <a:endParaRPr lang="es-ES" sz="1300" dirty="0"/>
          </a:p>
          <a:p>
            <a:pPr algn="just"/>
            <a:r>
              <a:rPr lang="es-ES" sz="1300" dirty="0"/>
              <a:t>(CLICAR) Continuar explicando: </a:t>
            </a:r>
          </a:p>
          <a:p>
            <a:pPr algn="just"/>
            <a:r>
              <a:rPr lang="es-ES" sz="1300" dirty="0"/>
              <a:t>El </a:t>
            </a:r>
            <a:r>
              <a:rPr lang="es-ES" sz="1300" b="1" dirty="0"/>
              <a:t>Sistema Nervioso Central </a:t>
            </a:r>
            <a:r>
              <a:rPr lang="es-ES" sz="1300" dirty="0"/>
              <a:t>es el órgano más afectado por el consumo de alcohol, más que cualquier otro sistema del organismo.</a:t>
            </a:r>
          </a:p>
          <a:p>
            <a:pPr algn="just"/>
            <a:r>
              <a:rPr lang="es-ES" sz="1300" dirty="0"/>
              <a:t>La exposición a niveles tóxicos de alcohol durante la </a:t>
            </a:r>
            <a:r>
              <a:rPr lang="es-ES" sz="1300" b="1" dirty="0"/>
              <a:t>adolescencia</a:t>
            </a:r>
            <a:r>
              <a:rPr lang="es-ES" sz="1300" dirty="0"/>
              <a:t>, puede producir </a:t>
            </a:r>
            <a:r>
              <a:rPr lang="es-ES" sz="1300" b="1" dirty="0"/>
              <a:t>daños cerebrales permanentes</a:t>
            </a:r>
            <a:r>
              <a:rPr lang="es-ES" sz="1300" dirty="0"/>
              <a:t>. Las consecuencias negativas del </a:t>
            </a:r>
            <a:r>
              <a:rPr lang="es-ES" sz="1300" i="1" dirty="0" err="1"/>
              <a:t>binge</a:t>
            </a:r>
            <a:r>
              <a:rPr lang="es-ES" sz="1300" i="1" dirty="0"/>
              <a:t> </a:t>
            </a:r>
            <a:r>
              <a:rPr lang="es-ES" sz="1300" i="1" dirty="0" err="1"/>
              <a:t>drinking</a:t>
            </a:r>
            <a:r>
              <a:rPr lang="es-ES" sz="1300" dirty="0"/>
              <a:t> son equivalentes, o incluso peores en algunos casos, a las asociadas al consumo de alguien habituado al consumo (consumo promedio de riesgo).</a:t>
            </a:r>
          </a:p>
          <a:p>
            <a:pPr algn="just"/>
            <a:endParaRPr lang="es-ES" sz="1300" dirty="0"/>
          </a:p>
          <a:p>
            <a:pPr algn="just" fontAlgn="auto"/>
            <a:r>
              <a:rPr lang="es-ES" sz="1300" dirty="0"/>
              <a:t>Es una realidad con evidencia científica que las </a:t>
            </a:r>
            <a:r>
              <a:rPr lang="es-ES" sz="1300" b="1" dirty="0"/>
              <a:t>borracheras</a:t>
            </a:r>
            <a:r>
              <a:rPr lang="es-ES" sz="1300" dirty="0"/>
              <a:t>, el </a:t>
            </a:r>
            <a:r>
              <a:rPr lang="es-ES" sz="1300" i="1" dirty="0" err="1"/>
              <a:t>binge</a:t>
            </a:r>
            <a:r>
              <a:rPr lang="es-ES" sz="1300" i="1" dirty="0"/>
              <a:t> </a:t>
            </a:r>
            <a:r>
              <a:rPr lang="es-ES" sz="1300" i="1" dirty="0" err="1"/>
              <a:t>drinking</a:t>
            </a:r>
            <a:r>
              <a:rPr lang="es-ES" sz="1300" dirty="0"/>
              <a:t> o </a:t>
            </a:r>
            <a:r>
              <a:rPr lang="es-ES" sz="1300" b="1" dirty="0"/>
              <a:t>consumo intensivo </a:t>
            </a:r>
            <a:r>
              <a:rPr lang="es-ES" sz="1300" dirty="0"/>
              <a:t>durante la adolescencia, dañan seriamente la estructura y el funcionamiento de </a:t>
            </a:r>
            <a:r>
              <a:rPr lang="es-ES" sz="1300" b="1" dirty="0"/>
              <a:t>dos áreas del cerebro:</a:t>
            </a:r>
            <a:r>
              <a:rPr lang="es-ES" sz="1300" dirty="0"/>
              <a:t> </a:t>
            </a:r>
          </a:p>
          <a:p>
            <a:pPr marL="185766" indent="-185766" algn="just">
              <a:buFont typeface="Wingdings" panose="05000000000000000000" pitchFamily="2" charset="2"/>
              <a:buChar char="§"/>
            </a:pPr>
            <a:r>
              <a:rPr lang="es-ES" sz="1300" dirty="0"/>
              <a:t>Disminuye el volumen del hipocampo, que es el área de la </a:t>
            </a:r>
            <a:r>
              <a:rPr lang="es-ES" sz="1300" b="1" dirty="0"/>
              <a:t>memoria</a:t>
            </a:r>
            <a:r>
              <a:rPr lang="es-ES" sz="1300" dirty="0"/>
              <a:t> y del </a:t>
            </a:r>
            <a:r>
              <a:rPr lang="es-ES" sz="1300" b="1" dirty="0"/>
              <a:t>aprendizaje.</a:t>
            </a:r>
            <a:endParaRPr lang="es-ES" sz="1300" dirty="0"/>
          </a:p>
          <a:p>
            <a:pPr marL="185766" indent="-185766" algn="just">
              <a:buFont typeface="Wingdings" panose="05000000000000000000" pitchFamily="2" charset="2"/>
              <a:buChar char="§"/>
            </a:pPr>
            <a:r>
              <a:rPr lang="es-ES" sz="1300" dirty="0"/>
              <a:t>Y disminuye el grosor de la corteza prefrontal, que es el área de la </a:t>
            </a:r>
            <a:r>
              <a:rPr lang="es-ES" sz="1300" b="1" dirty="0"/>
              <a:t>personalidad</a:t>
            </a:r>
            <a:r>
              <a:rPr lang="es-ES" sz="1300" dirty="0"/>
              <a:t>, lo que altera funciones cognitivas como la capacidad para </a:t>
            </a:r>
            <a:r>
              <a:rPr lang="es-ES" sz="1300" b="1" dirty="0"/>
              <a:t>planificar</a:t>
            </a:r>
            <a:r>
              <a:rPr lang="es-ES" sz="1300" dirty="0"/>
              <a:t> la conducta y de </a:t>
            </a:r>
            <a:r>
              <a:rPr lang="es-ES" sz="1300" b="1" dirty="0"/>
              <a:t>tomar buenas decisiones, dificulta el control de la impulsividad</a:t>
            </a:r>
            <a:r>
              <a:rPr lang="es-ES" sz="1300" dirty="0"/>
              <a:t>, etc.</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endParaRPr lang="es-ES" sz="1300" dirty="0"/>
          </a:p>
          <a:p>
            <a:endParaRPr lang="es-ES" b="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18</a:t>
            </a:fld>
            <a:endParaRPr lang="es-ES"/>
          </a:p>
        </p:txBody>
      </p:sp>
    </p:spTree>
    <p:extLst>
      <p:ext uri="{BB962C8B-B14F-4D97-AF65-F5344CB8AC3E}">
        <p14:creationId xmlns:p14="http://schemas.microsoft.com/office/powerpoint/2010/main" val="105600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19.- </a:t>
            </a:r>
            <a:r>
              <a:rPr lang="es-ES" dirty="0">
                <a:solidFill>
                  <a:srgbClr val="7030A0"/>
                </a:solidFill>
              </a:rPr>
              <a:t>El profesorado </a:t>
            </a:r>
            <a:r>
              <a:rPr lang="es-ES" dirty="0" smtClean="0">
                <a:solidFill>
                  <a:srgbClr val="7030A0"/>
                </a:solidFill>
              </a:rPr>
              <a:t>continúa explicando: </a:t>
            </a:r>
            <a:endParaRPr lang="es-ES" dirty="0">
              <a:solidFill>
                <a:srgbClr val="7030A0"/>
              </a:solidFill>
            </a:endParaRPr>
          </a:p>
          <a:p>
            <a:pPr algn="just" defTabSz="495376">
              <a:defRPr/>
            </a:pPr>
            <a:r>
              <a:rPr lang="es-ES" dirty="0"/>
              <a:t>L</a:t>
            </a:r>
            <a:r>
              <a:rPr lang="es-ES" dirty="0">
                <a:solidFill>
                  <a:srgbClr val="7030A0"/>
                </a:solidFill>
              </a:rPr>
              <a:t>os estudios muestran </a:t>
            </a:r>
            <a:r>
              <a:rPr lang="es-ES" dirty="0"/>
              <a:t>una </a:t>
            </a:r>
            <a:r>
              <a:rPr lang="es-ES" b="1" dirty="0"/>
              <a:t>clara asociación </a:t>
            </a:r>
            <a:r>
              <a:rPr lang="es-ES" dirty="0"/>
              <a:t>entre </a:t>
            </a:r>
            <a:r>
              <a:rPr lang="es-ES" dirty="0" smtClean="0">
                <a:solidFill>
                  <a:srgbClr val="7030A0"/>
                </a:solidFill>
              </a:rPr>
              <a:t>tomar </a:t>
            </a:r>
            <a:r>
              <a:rPr lang="es-ES" dirty="0">
                <a:solidFill>
                  <a:srgbClr val="7030A0"/>
                </a:solidFill>
              </a:rPr>
              <a:t>bebidas con alcohol de manera intensiva, aunque sólo sea los fines de semana, con</a:t>
            </a:r>
            <a:r>
              <a:rPr lang="es-ES" dirty="0" smtClean="0">
                <a:solidFill>
                  <a:srgbClr val="7030A0"/>
                </a:solidFill>
              </a:rPr>
              <a:t>:</a:t>
            </a:r>
          </a:p>
          <a:p>
            <a:pPr algn="just" defTabSz="495376">
              <a:defRPr/>
            </a:pPr>
            <a:r>
              <a:rPr lang="es-ES" dirty="0" smtClean="0">
                <a:solidFill>
                  <a:srgbClr val="7030A0"/>
                </a:solidFill>
              </a:rPr>
              <a:t> </a:t>
            </a:r>
            <a:endParaRPr lang="es-ES" dirty="0">
              <a:solidFill>
                <a:srgbClr val="7030A0"/>
              </a:solidFill>
            </a:endParaRPr>
          </a:p>
          <a:p>
            <a:pPr marL="185766" indent="-185766" algn="just" defTabSz="495376">
              <a:buFont typeface="Arial" panose="020B0604020202020204" pitchFamily="34" charset="0"/>
              <a:buChar char="•"/>
              <a:defRPr/>
            </a:pPr>
            <a:r>
              <a:rPr lang="es-ES" b="1" dirty="0">
                <a:solidFill>
                  <a:srgbClr val="7030A0"/>
                </a:solidFill>
              </a:rPr>
              <a:t>Daños irrecuperables en el cerebro.</a:t>
            </a:r>
            <a:r>
              <a:rPr lang="es-ES" dirty="0">
                <a:solidFill>
                  <a:srgbClr val="7030A0"/>
                </a:solidFill>
              </a:rPr>
              <a:t> Las neuronas de las zonas afectadas dejan de </a:t>
            </a:r>
            <a:r>
              <a:rPr lang="es-ES" dirty="0" smtClean="0">
                <a:solidFill>
                  <a:srgbClr val="7030A0"/>
                </a:solidFill>
              </a:rPr>
              <a:t>funcionar, </a:t>
            </a:r>
            <a:r>
              <a:rPr lang="es-ES" b="1" dirty="0" smtClean="0">
                <a:solidFill>
                  <a:srgbClr val="7030A0"/>
                </a:solidFill>
              </a:rPr>
              <a:t>como </a:t>
            </a:r>
            <a:r>
              <a:rPr lang="es-ES" b="1" dirty="0">
                <a:solidFill>
                  <a:srgbClr val="7030A0"/>
                </a:solidFill>
              </a:rPr>
              <a:t>si se envejeciera</a:t>
            </a:r>
            <a:r>
              <a:rPr lang="es-ES" dirty="0">
                <a:solidFill>
                  <a:srgbClr val="7030A0"/>
                </a:solidFill>
              </a:rPr>
              <a:t>. Envejecer incluye ir perdiendo capacidades cerebrales de manera natural, las drogas aceleran este envejecimiento cerebral</a:t>
            </a:r>
            <a:r>
              <a:rPr lang="es-ES" dirty="0" smtClean="0">
                <a:solidFill>
                  <a:srgbClr val="7030A0"/>
                </a:solidFill>
              </a:rPr>
              <a:t>.</a:t>
            </a:r>
          </a:p>
          <a:p>
            <a:pPr marL="185766" indent="-185766" algn="just" defTabSz="495376">
              <a:buFont typeface="Arial" panose="020B0604020202020204" pitchFamily="34" charset="0"/>
              <a:buChar char="•"/>
              <a:defRPr/>
            </a:pPr>
            <a:endParaRPr lang="es-ES" dirty="0">
              <a:solidFill>
                <a:srgbClr val="7030A0"/>
              </a:solidFill>
            </a:endParaRPr>
          </a:p>
          <a:p>
            <a:pPr marL="185766" indent="-185766" algn="just" defTabSz="495376">
              <a:buFont typeface="Arial" panose="020B0604020202020204" pitchFamily="34" charset="0"/>
              <a:buChar char="•"/>
              <a:defRPr/>
            </a:pPr>
            <a:r>
              <a:rPr lang="es-ES" dirty="0"/>
              <a:t>Los y las adolescentes que empiezan a consumir </a:t>
            </a:r>
            <a:r>
              <a:rPr lang="es-ES" dirty="0" smtClean="0"/>
              <a:t>en torno </a:t>
            </a:r>
            <a:r>
              <a:rPr lang="es-ES" b="1" dirty="0" smtClean="0"/>
              <a:t>a </a:t>
            </a:r>
            <a:r>
              <a:rPr lang="es-ES" b="1" dirty="0"/>
              <a:t>los 14 años </a:t>
            </a:r>
            <a:r>
              <a:rPr lang="es-ES" dirty="0"/>
              <a:t>(que es la media de edad de inicio del consumo en España), </a:t>
            </a:r>
            <a:r>
              <a:rPr lang="es-ES" b="1" dirty="0"/>
              <a:t>tienen 4 veces más probabilidades</a:t>
            </a:r>
            <a:r>
              <a:rPr lang="es-ES" dirty="0"/>
              <a:t> de desarrollar dependencia y de tener </a:t>
            </a:r>
            <a:r>
              <a:rPr lang="es-ES" dirty="0" smtClean="0"/>
              <a:t>problemas </a:t>
            </a:r>
            <a:r>
              <a:rPr lang="es-ES" dirty="0"/>
              <a:t>relacionados con el alcohol</a:t>
            </a:r>
            <a:r>
              <a:rPr lang="es-ES" dirty="0" smtClean="0"/>
              <a:t>.</a:t>
            </a:r>
          </a:p>
          <a:p>
            <a:pPr marL="185766" indent="-185766" algn="just" defTabSz="495376">
              <a:buFont typeface="Arial" panose="020B0604020202020204" pitchFamily="34" charset="0"/>
              <a:buChar char="•"/>
              <a:defRPr/>
            </a:pPr>
            <a:endParaRPr lang="es-ES" dirty="0"/>
          </a:p>
          <a:p>
            <a:pPr marL="185766" indent="-185766" algn="just" defTabSz="495376">
              <a:buFont typeface="Arial" panose="020B0604020202020204" pitchFamily="34" charset="0"/>
              <a:buChar char="•"/>
              <a:defRPr/>
            </a:pPr>
            <a:r>
              <a:rPr lang="es-ES" dirty="0"/>
              <a:t>Las pruebas de </a:t>
            </a:r>
            <a:r>
              <a:rPr lang="es-ES" b="1" dirty="0"/>
              <a:t>memoria</a:t>
            </a:r>
            <a:r>
              <a:rPr lang="es-ES" dirty="0"/>
              <a:t> verbal y no verbal, </a:t>
            </a:r>
            <a:r>
              <a:rPr lang="es-ES" b="1" dirty="0"/>
              <a:t>concentración</a:t>
            </a:r>
            <a:r>
              <a:rPr lang="es-ES" dirty="0"/>
              <a:t> y habilidades espaciales, </a:t>
            </a:r>
            <a:r>
              <a:rPr lang="es-ES" b="1" dirty="0"/>
              <a:t>dan peores resultados </a:t>
            </a:r>
            <a:r>
              <a:rPr lang="es-ES" dirty="0"/>
              <a:t>en las personas jóvenes que beben</a:t>
            </a:r>
            <a:r>
              <a:rPr lang="es-ES" dirty="0" smtClean="0"/>
              <a:t>.</a:t>
            </a:r>
          </a:p>
          <a:p>
            <a:pPr marL="185766" indent="-185766" algn="just" defTabSz="495376">
              <a:buFont typeface="Arial" panose="020B0604020202020204" pitchFamily="34" charset="0"/>
              <a:buChar char="•"/>
              <a:defRPr/>
            </a:pPr>
            <a:endParaRPr lang="es-ES" dirty="0"/>
          </a:p>
          <a:p>
            <a:pPr marL="185766" indent="-185766" algn="just" defTabSz="495376">
              <a:buFont typeface="Arial" panose="020B0604020202020204" pitchFamily="34" charset="0"/>
              <a:buChar char="•"/>
              <a:defRPr/>
            </a:pPr>
            <a:r>
              <a:rPr lang="es-ES" dirty="0"/>
              <a:t>Elevadas dosis de alcohol los </a:t>
            </a:r>
            <a:r>
              <a:rPr lang="es-ES" b="1" dirty="0"/>
              <a:t>fines de </a:t>
            </a:r>
            <a:r>
              <a:rPr lang="es-ES" b="1" dirty="0" smtClean="0"/>
              <a:t>semana, </a:t>
            </a:r>
            <a:r>
              <a:rPr lang="es-ES" b="1" dirty="0"/>
              <a:t>correlaciona con</a:t>
            </a:r>
            <a:r>
              <a:rPr lang="es-ES" dirty="0"/>
              <a:t> la obtención de </a:t>
            </a:r>
            <a:r>
              <a:rPr lang="es-ES" b="1" dirty="0"/>
              <a:t>malos resultados académicos </a:t>
            </a:r>
            <a:r>
              <a:rPr lang="es-ES" dirty="0"/>
              <a:t>y mayores dificultades para terminar los estudios. </a:t>
            </a:r>
            <a:endParaRPr lang="es-ES" dirty="0" smtClean="0"/>
          </a:p>
          <a:p>
            <a:pPr marL="185766" indent="-185766" algn="just" defTabSz="495376">
              <a:buFont typeface="Arial" panose="020B0604020202020204" pitchFamily="34" charset="0"/>
              <a:buChar char="•"/>
              <a:defRPr/>
            </a:pPr>
            <a:endParaRPr lang="es-ES" dirty="0"/>
          </a:p>
          <a:p>
            <a:pPr algn="just"/>
            <a:r>
              <a:rPr lang="es-ES" sz="1300" b="1" i="1" dirty="0">
                <a:solidFill>
                  <a:srgbClr val="FF00FF"/>
                </a:solidFill>
              </a:rPr>
              <a:t>Real News: </a:t>
            </a:r>
            <a:r>
              <a:rPr lang="es-ES" b="1" dirty="0"/>
              <a:t>es una información real </a:t>
            </a:r>
            <a:r>
              <a:rPr lang="es-ES" dirty="0"/>
              <a:t>que el consumo intensivo de alcohol contribuye al fracaso escolar de los estudiantes (favorecer comentarios, preguntar por casos que conozcan, etc</a:t>
            </a:r>
            <a:r>
              <a:rPr lang="es-ES" dirty="0" smtClean="0"/>
              <a:t>.).</a:t>
            </a:r>
          </a:p>
          <a:p>
            <a:pPr algn="just"/>
            <a:endParaRPr lang="es-ES" dirty="0" smtClean="0"/>
          </a:p>
          <a:p>
            <a:pPr algn="just"/>
            <a:endParaRPr lang="es-ES" dirty="0" smtClean="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19</a:t>
            </a:fld>
            <a:endParaRPr lang="es-ES"/>
          </a:p>
        </p:txBody>
      </p:sp>
    </p:spTree>
    <p:extLst>
      <p:ext uri="{BB962C8B-B14F-4D97-AF65-F5344CB8AC3E}">
        <p14:creationId xmlns:p14="http://schemas.microsoft.com/office/powerpoint/2010/main" val="366694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2.- </a:t>
            </a:r>
            <a:r>
              <a:rPr lang="es-ES" sz="1300" dirty="0"/>
              <a:t>Profesorado: </a:t>
            </a:r>
          </a:p>
          <a:p>
            <a:pPr algn="just" fontAlgn="auto"/>
            <a:r>
              <a:rPr lang="es-ES" sz="1300" dirty="0"/>
              <a:t>Os voy a dar un </a:t>
            </a:r>
            <a:r>
              <a:rPr lang="es-ES" sz="1300" b="1" dirty="0"/>
              <a:t>cuestionario con 5 preguntas que cada grupo va a contestar por consenso </a:t>
            </a:r>
            <a:r>
              <a:rPr lang="es-ES" sz="1300" dirty="0"/>
              <a:t>(poniéndoos de acuerdo), eligiendo una sola respuesta que, según la información que tenéis sobre el consumo de alcohol, creáis entre todos que es la verdadera. Un portavoz tomará notas y, al terminar, las expondrá en voz alta. Después, </a:t>
            </a:r>
            <a:r>
              <a:rPr lang="es-ES" sz="1300" b="1" dirty="0"/>
              <a:t>las comparamos con </a:t>
            </a:r>
            <a:r>
              <a:rPr lang="es-ES" sz="1300" dirty="0"/>
              <a:t>lo que </a:t>
            </a:r>
            <a:r>
              <a:rPr lang="es-ES" sz="1300" b="1" dirty="0"/>
              <a:t>la evidencia científica </a:t>
            </a:r>
            <a:r>
              <a:rPr lang="es-ES" sz="1300" dirty="0"/>
              <a:t>expone que es cierto. </a:t>
            </a:r>
          </a:p>
          <a:p>
            <a:pPr algn="just" fontAlgn="auto"/>
            <a:endParaRPr lang="es-ES" sz="1300" dirty="0"/>
          </a:p>
          <a:p>
            <a:pPr algn="just" fontAlgn="auto"/>
            <a:r>
              <a:rPr lang="es-ES" sz="1300" b="1" dirty="0"/>
              <a:t>Anotaré los aciertos en la pizarra</a:t>
            </a:r>
            <a:r>
              <a:rPr lang="es-ES" sz="1300" dirty="0"/>
              <a:t>, cada respuesta acertada son 2 puntos y 0 puntos, si no se ha acertado. </a:t>
            </a:r>
          </a:p>
          <a:p>
            <a:pPr algn="just" fontAlgn="auto"/>
            <a:endParaRPr lang="es-ES" sz="1300" dirty="0"/>
          </a:p>
          <a:p>
            <a:pPr algn="just" fontAlgn="auto"/>
            <a:r>
              <a:rPr lang="es-ES" sz="1300" b="1" dirty="0"/>
              <a:t>- ¡El grupo que más puntos obtenga será el ganador del Concurso “Pillando </a:t>
            </a:r>
            <a:r>
              <a:rPr lang="es-ES" sz="1300" b="1" i="1" dirty="0" err="1"/>
              <a:t>Fake</a:t>
            </a:r>
            <a:r>
              <a:rPr lang="es-ES" sz="1300" b="1" i="1" dirty="0"/>
              <a:t> News” </a:t>
            </a:r>
            <a:r>
              <a:rPr lang="es-ES" sz="1300" dirty="0"/>
              <a:t>y se llevará un </a:t>
            </a:r>
            <a:r>
              <a:rPr lang="es-ES" sz="1300" b="1" dirty="0"/>
              <a:t>gran aplauso</a:t>
            </a:r>
            <a:r>
              <a:rPr lang="es-ES" sz="1300" dirty="0"/>
              <a:t> al final! (mantener el ambiente divertido). </a:t>
            </a:r>
          </a:p>
          <a:p>
            <a:pPr algn="just"/>
            <a:endParaRPr lang="es-ES" dirty="0"/>
          </a:p>
          <a:p>
            <a:pPr algn="just" defTabSz="495376">
              <a:defRPr/>
            </a:pPr>
            <a:r>
              <a:rPr lang="es-ES" sz="1300" dirty="0"/>
              <a:t>- Tenéis unos </a:t>
            </a:r>
            <a:r>
              <a:rPr lang="es-ES" sz="1300" b="1" dirty="0"/>
              <a:t>10 minutos </a:t>
            </a:r>
            <a:r>
              <a:rPr lang="es-ES" sz="1300" dirty="0"/>
              <a:t>para responder (pueden ser menos si se dan prisa). </a:t>
            </a:r>
          </a:p>
          <a:p>
            <a:pPr algn="just" defTabSz="495376">
              <a:defRPr/>
            </a:pPr>
            <a:endParaRPr lang="es-ES" sz="1300" dirty="0"/>
          </a:p>
          <a:p>
            <a:pPr algn="just" defTabSz="495376">
              <a:defRPr/>
            </a:pPr>
            <a:r>
              <a:rPr lang="es-ES" sz="1300" dirty="0"/>
              <a:t>Mientras contestan el cuestionario, el profesorado puede acercarse a los grupos para cerciorarse de que comprenden la actividad, también hace un cuadro en la pizarra para anotar la respuesta de cada grupo a cada pregunta (ejemplo de tabla para la pizarra en pág. 12 del manual). </a:t>
            </a:r>
          </a:p>
          <a:p>
            <a:pPr algn="just"/>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a:t>
            </a:fld>
            <a:endParaRPr lang="es-ES"/>
          </a:p>
        </p:txBody>
      </p:sp>
    </p:spTree>
    <p:extLst>
      <p:ext uri="{BB962C8B-B14F-4D97-AF65-F5344CB8AC3E}">
        <p14:creationId xmlns:p14="http://schemas.microsoft.com/office/powerpoint/2010/main" val="414866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20.- </a:t>
            </a:r>
            <a:r>
              <a:rPr lang="es-ES" sz="1300" dirty="0"/>
              <a:t>El profesorado pregunta: </a:t>
            </a:r>
            <a:r>
              <a:rPr lang="es-ES" sz="1300" b="1" dirty="0"/>
              <a:t>¿Qué otras consecuencias tiene el consumo de alcohol</a:t>
            </a:r>
            <a:r>
              <a:rPr lang="es-ES" sz="1300" dirty="0"/>
              <a:t>? (lluvia de ideas).</a:t>
            </a:r>
          </a:p>
          <a:p>
            <a:pPr algn="just"/>
            <a:endParaRPr lang="es-ES" sz="1300" dirty="0"/>
          </a:p>
          <a:p>
            <a:pPr algn="just"/>
            <a:r>
              <a:rPr lang="es-ES" sz="1300" dirty="0"/>
              <a:t>(CLICAR) Y explica: Los </a:t>
            </a:r>
            <a:r>
              <a:rPr lang="es-ES" sz="1300" b="1" dirty="0"/>
              <a:t>accidentes de tráfico </a:t>
            </a:r>
            <a:r>
              <a:rPr lang="es-ES" sz="1300" dirty="0"/>
              <a:t>en la </a:t>
            </a:r>
            <a:r>
              <a:rPr lang="es-ES" sz="1300" b="1" dirty="0"/>
              <a:t>conducción</a:t>
            </a:r>
            <a:r>
              <a:rPr lang="es-ES" sz="1300" dirty="0"/>
              <a:t> de cualquier vehículo, incluidos los patinetes y bicicletas. </a:t>
            </a:r>
          </a:p>
          <a:p>
            <a:pPr algn="just"/>
            <a:endParaRPr lang="es-ES" sz="1300" dirty="0"/>
          </a:p>
          <a:p>
            <a:pPr algn="just"/>
            <a:r>
              <a:rPr lang="es-ES" sz="1300" b="1" dirty="0"/>
              <a:t>Es una </a:t>
            </a:r>
            <a:r>
              <a:rPr lang="es-ES" sz="1300" b="1" i="1" dirty="0" err="1"/>
              <a:t>Fake</a:t>
            </a:r>
            <a:r>
              <a:rPr lang="es-ES" sz="1300" b="1" i="1" dirty="0"/>
              <a:t> News </a:t>
            </a:r>
            <a:r>
              <a:rPr lang="es-ES" sz="1300" dirty="0"/>
              <a:t>que la carretera estaba en mal estado (sólo el 4% de los accidentes se producen por esta causa) o que se han producido problemas mecánicos del vehículo (solo el 13% se deben a estos fallos). Es lo que se suele utilizar como excusa.</a:t>
            </a:r>
          </a:p>
          <a:p>
            <a:pPr algn="just"/>
            <a:endParaRPr lang="es-ES" sz="1300" dirty="0"/>
          </a:p>
          <a:p>
            <a:pPr algn="just"/>
            <a:r>
              <a:rPr lang="es-ES" sz="1300" b="1" dirty="0"/>
              <a:t>Es una verdad </a:t>
            </a:r>
            <a:r>
              <a:rPr lang="es-ES" sz="1300" dirty="0"/>
              <a:t>que la mayoría de los accidentes, en concreto </a:t>
            </a:r>
            <a:r>
              <a:rPr lang="es-ES" sz="1300" b="1" dirty="0" smtClean="0"/>
              <a:t>aproximadamente</a:t>
            </a:r>
            <a:r>
              <a:rPr lang="es-ES" sz="1300" b="1" baseline="0" dirty="0" smtClean="0"/>
              <a:t> el </a:t>
            </a:r>
            <a:r>
              <a:rPr lang="es-ES" sz="1300" b="1" dirty="0" smtClean="0"/>
              <a:t>90% de </a:t>
            </a:r>
            <a:r>
              <a:rPr lang="es-ES" sz="1300" b="1" dirty="0"/>
              <a:t>los accidentes se deben al factor humano, </a:t>
            </a:r>
            <a:r>
              <a:rPr lang="es-ES" sz="1300" dirty="0"/>
              <a:t>y entre ellos:</a:t>
            </a:r>
          </a:p>
          <a:p>
            <a:pPr algn="just"/>
            <a:endParaRPr lang="es-ES" sz="1300" dirty="0"/>
          </a:p>
          <a:p>
            <a:pPr marL="185766" indent="-185766" algn="just">
              <a:buFont typeface="Wingdings" panose="05000000000000000000" pitchFamily="2" charset="2"/>
              <a:buChar char="§"/>
            </a:pPr>
            <a:r>
              <a:rPr lang="es-ES" sz="1300" dirty="0"/>
              <a:t>1 de cada 4 víctimas de accidentes tienen entre 15 y 24 años, es decir, </a:t>
            </a:r>
            <a:r>
              <a:rPr lang="es-ES" sz="1300" b="1" dirty="0"/>
              <a:t>los jóvenes son un grupo de riesgo</a:t>
            </a:r>
            <a:r>
              <a:rPr lang="es-ES" sz="1300" dirty="0"/>
              <a:t>.</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r>
              <a:rPr lang="es-ES" sz="1300" dirty="0"/>
              <a:t>Casi el </a:t>
            </a:r>
            <a:r>
              <a:rPr lang="es-ES" sz="1300" b="1" dirty="0"/>
              <a:t>50% de conductores fallecidos </a:t>
            </a:r>
            <a:r>
              <a:rPr lang="es-ES" sz="1300" dirty="0"/>
              <a:t>dieron </a:t>
            </a:r>
            <a:r>
              <a:rPr lang="es-ES" sz="1300" b="1" dirty="0"/>
              <a:t>positivo a alcohol u otras drogas</a:t>
            </a:r>
            <a:r>
              <a:rPr lang="es-ES" sz="1300" dirty="0"/>
              <a:t> en 2020.</a:t>
            </a:r>
          </a:p>
          <a:p>
            <a:pPr marL="185766" indent="-185766" algn="just">
              <a:buFont typeface="Wingdings" panose="05000000000000000000" pitchFamily="2" charset="2"/>
              <a:buChar char="§"/>
            </a:pPr>
            <a:endParaRPr lang="es-ES" sz="1300" dirty="0"/>
          </a:p>
          <a:p>
            <a:pPr marL="185766" indent="-185766" algn="just">
              <a:buFont typeface="Wingdings" panose="05000000000000000000" pitchFamily="2" charset="2"/>
              <a:buChar char="§"/>
            </a:pPr>
            <a:r>
              <a:rPr lang="es-ES" sz="1300" dirty="0" smtClean="0"/>
              <a:t>El </a:t>
            </a:r>
            <a:r>
              <a:rPr lang="es-ES" sz="1300" b="1" dirty="0" smtClean="0"/>
              <a:t>40% de </a:t>
            </a:r>
            <a:r>
              <a:rPr lang="es-ES" sz="1300" b="1" dirty="0"/>
              <a:t>peatones fallecidos </a:t>
            </a:r>
            <a:r>
              <a:rPr lang="es-ES" sz="1300" dirty="0"/>
              <a:t>por </a:t>
            </a:r>
            <a:r>
              <a:rPr lang="es-ES" sz="1300" b="1" dirty="0"/>
              <a:t>atropello</a:t>
            </a:r>
            <a:r>
              <a:rPr lang="es-ES" sz="1300" dirty="0"/>
              <a:t> también dieron </a:t>
            </a:r>
            <a:r>
              <a:rPr lang="es-ES" sz="1300" b="1" dirty="0"/>
              <a:t>positivo</a:t>
            </a:r>
            <a:r>
              <a:rPr lang="es-ES" sz="1300" dirty="0"/>
              <a:t>. </a:t>
            </a:r>
          </a:p>
          <a:p>
            <a:pPr algn="just"/>
            <a:endParaRPr lang="es-ES" sz="1300" dirty="0"/>
          </a:p>
          <a:p>
            <a:pPr algn="just"/>
            <a:endParaRPr lang="es-ES" sz="1300" dirty="0"/>
          </a:p>
          <a:p>
            <a:pPr algn="just"/>
            <a:r>
              <a:rPr lang="es-ES" sz="1300" dirty="0"/>
              <a:t> </a:t>
            </a:r>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20</a:t>
            </a:fld>
            <a:endParaRPr lang="es-ES"/>
          </a:p>
        </p:txBody>
      </p:sp>
    </p:spTree>
    <p:extLst>
      <p:ext uri="{BB962C8B-B14F-4D97-AF65-F5344CB8AC3E}">
        <p14:creationId xmlns:p14="http://schemas.microsoft.com/office/powerpoint/2010/main" val="326350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21.- ¿Por qué el alcohol afecta a la conducción de cualquier vehículo?</a:t>
            </a:r>
            <a:r>
              <a:rPr lang="es-ES" sz="1300" dirty="0"/>
              <a:t> (pregunta el profesorado a la clase). </a:t>
            </a:r>
          </a:p>
          <a:p>
            <a:pPr algn="just"/>
            <a:endParaRPr lang="es-ES" sz="1300" dirty="0"/>
          </a:p>
          <a:p>
            <a:pPr algn="just"/>
            <a:r>
              <a:rPr lang="es-ES" sz="1300" dirty="0"/>
              <a:t>CLICAR. Tras sus respuestas, explica </a:t>
            </a:r>
            <a:r>
              <a:rPr lang="es-ES" sz="1300" i="1" dirty="0"/>
              <a:t>Real News</a:t>
            </a:r>
            <a:r>
              <a:rPr lang="es-ES" sz="1300" dirty="0"/>
              <a:t>: </a:t>
            </a:r>
            <a:r>
              <a:rPr lang="es-ES" sz="1300" b="1" dirty="0"/>
              <a:t>Es una verdad que el alcohol </a:t>
            </a:r>
            <a:r>
              <a:rPr lang="es-ES" sz="1300" dirty="0"/>
              <a:t>es un depresor del Sistema Nervioso Central, lo cual quiere decir que </a:t>
            </a:r>
            <a:r>
              <a:rPr lang="es-ES" sz="1300" b="1" dirty="0"/>
              <a:t>adormece progresivamente los sentidos</a:t>
            </a:r>
            <a:r>
              <a:rPr lang="es-ES" sz="1300" dirty="0"/>
              <a:t>. En la imagen de la izquierda vemos que, conforme aumenta el consumo, disminuyen las capacidades para conducir. </a:t>
            </a:r>
          </a:p>
          <a:p>
            <a:pPr algn="just"/>
            <a:endParaRPr lang="es-ES" sz="1300" dirty="0"/>
          </a:p>
          <a:p>
            <a:pPr algn="just"/>
            <a:r>
              <a:rPr lang="es-ES" sz="1300" dirty="0"/>
              <a:t>El adormecimiento de los sentidos afecta:</a:t>
            </a:r>
          </a:p>
          <a:p>
            <a:pPr algn="just"/>
            <a:endParaRPr lang="es-ES" sz="1300" dirty="0"/>
          </a:p>
          <a:p>
            <a:pPr marL="185766" indent="-185766" algn="just">
              <a:buFont typeface="Courier New" panose="02070309020205020404" pitchFamily="49" charset="0"/>
              <a:buChar char="o"/>
            </a:pPr>
            <a:r>
              <a:rPr lang="es-ES" sz="1300" dirty="0"/>
              <a:t>El rendimiento psicomotor y la capacidad de conducir vehículos de cualquier tipo (coche, bicicleta, patinete), con la </a:t>
            </a:r>
            <a:r>
              <a:rPr lang="es-ES" sz="1300" b="1" dirty="0"/>
              <a:t>disminución de reflejos </a:t>
            </a:r>
            <a:r>
              <a:rPr lang="es-ES" sz="1300" dirty="0"/>
              <a:t>y del tiempo de reacción; dificultades en la visión ya que </a:t>
            </a:r>
            <a:r>
              <a:rPr lang="es-ES" sz="1300" b="1" dirty="0"/>
              <a:t>se ve doble</a:t>
            </a:r>
            <a:r>
              <a:rPr lang="es-ES" sz="1300" dirty="0"/>
              <a:t>, con </a:t>
            </a:r>
            <a:r>
              <a:rPr lang="es-ES" sz="1300" b="1" dirty="0"/>
              <a:t>errores al percibir las distancias</a:t>
            </a:r>
            <a:r>
              <a:rPr lang="es-ES" sz="1300" dirty="0"/>
              <a:t>; menor agudeza mental por la </a:t>
            </a:r>
            <a:r>
              <a:rPr lang="es-ES" sz="1300" b="1" dirty="0"/>
              <a:t>confusión mental</a:t>
            </a:r>
            <a:r>
              <a:rPr lang="es-ES" sz="1300" dirty="0"/>
              <a:t>; </a:t>
            </a:r>
            <a:r>
              <a:rPr lang="es-ES" sz="1300" b="1" dirty="0"/>
              <a:t>se coordina peor los movimientos</a:t>
            </a:r>
            <a:r>
              <a:rPr lang="es-ES" sz="1300" dirty="0"/>
              <a:t> de brazos y piernas, etc. </a:t>
            </a:r>
          </a:p>
          <a:p>
            <a:pPr marL="185766" indent="-185766" algn="just">
              <a:buFont typeface="Courier New" panose="02070309020205020404" pitchFamily="49" charset="0"/>
              <a:buChar char="o"/>
            </a:pPr>
            <a:endParaRPr lang="es-ES" sz="1300" dirty="0"/>
          </a:p>
          <a:p>
            <a:pPr marL="185766" indent="-185766" algn="just">
              <a:buFont typeface="Courier New" panose="02070309020205020404" pitchFamily="49" charset="0"/>
              <a:buChar char="o"/>
            </a:pPr>
            <a:r>
              <a:rPr lang="es-ES" sz="1300" dirty="0"/>
              <a:t>Sin embargo, a la vez, se produce una </a:t>
            </a:r>
            <a:r>
              <a:rPr lang="es-ES" sz="1300" b="1" dirty="0"/>
              <a:t>falsa percepción de que se es capaz </a:t>
            </a:r>
            <a:r>
              <a:rPr lang="es-ES" sz="1300" dirty="0"/>
              <a:t>de conducir, porque se sobrevaloran las capacidades y se infravaloran los riesgos. </a:t>
            </a:r>
          </a:p>
          <a:p>
            <a:pPr algn="just"/>
            <a:endParaRPr lang="es-ES" dirty="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21</a:t>
            </a:fld>
            <a:endParaRPr lang="es-ES"/>
          </a:p>
        </p:txBody>
      </p:sp>
    </p:spTree>
    <p:extLst>
      <p:ext uri="{BB962C8B-B14F-4D97-AF65-F5344CB8AC3E}">
        <p14:creationId xmlns:p14="http://schemas.microsoft.com/office/powerpoint/2010/main" val="2355886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smtClean="0"/>
              <a:t>DIAPOSITIVA 22.-</a:t>
            </a:r>
            <a:r>
              <a:rPr lang="es-ES" dirty="0" smtClean="0"/>
              <a:t> Diálogos conmigo mismo/a… </a:t>
            </a:r>
          </a:p>
          <a:p>
            <a:pPr marL="185766" indent="-185766" algn="just">
              <a:buFont typeface="Arial" panose="020B0604020202020204" pitchFamily="34" charset="0"/>
              <a:buChar char="•"/>
            </a:pPr>
            <a:r>
              <a:rPr lang="es-ES" dirty="0" smtClean="0"/>
              <a:t>El </a:t>
            </a:r>
            <a:r>
              <a:rPr lang="es-ES" dirty="0"/>
              <a:t>profesorado propone: </a:t>
            </a:r>
            <a:r>
              <a:rPr lang="es-ES" b="1" dirty="0" smtClean="0"/>
              <a:t>pensad un </a:t>
            </a:r>
            <a:r>
              <a:rPr lang="es-ES" b="1" dirty="0"/>
              <a:t>momento, ¿la gente, qué opina de coger el coche borracho? </a:t>
            </a:r>
            <a:r>
              <a:rPr lang="es-ES" dirty="0"/>
              <a:t>(lluvia de ideas). </a:t>
            </a:r>
            <a:endParaRPr lang="es-ES" dirty="0" smtClean="0"/>
          </a:p>
          <a:p>
            <a:pPr algn="just"/>
            <a:endParaRPr lang="es-ES" b="1" dirty="0"/>
          </a:p>
          <a:p>
            <a:pPr algn="just"/>
            <a:r>
              <a:rPr lang="es-ES" b="0" dirty="0" smtClean="0"/>
              <a:t>CLICAR.</a:t>
            </a:r>
            <a:r>
              <a:rPr lang="es-ES" b="0" baseline="0" dirty="0" smtClean="0"/>
              <a:t> </a:t>
            </a:r>
            <a:r>
              <a:rPr lang="es-ES" b="0" dirty="0" smtClean="0"/>
              <a:t>El</a:t>
            </a:r>
            <a:r>
              <a:rPr lang="es-ES" b="0" baseline="0" dirty="0" smtClean="0"/>
              <a:t> profesorado explica:</a:t>
            </a:r>
            <a:r>
              <a:rPr lang="es-ES" b="0" dirty="0" smtClean="0"/>
              <a:t> </a:t>
            </a:r>
            <a:r>
              <a:rPr lang="es-ES" b="1" dirty="0" smtClean="0"/>
              <a:t>está claro </a:t>
            </a:r>
            <a:r>
              <a:rPr lang="es-ES" b="1" dirty="0"/>
              <a:t>que no os montaríais </a:t>
            </a:r>
            <a:r>
              <a:rPr lang="es-ES" dirty="0"/>
              <a:t>con alguien que va haciendo eses, que no coordina los movimientos, que se le traba la lengua, que se la va a pegar si conduce. Lo acompañaríais a casa y no le dejaríais conducir</a:t>
            </a:r>
            <a:r>
              <a:rPr lang="es-ES" dirty="0" smtClean="0"/>
              <a:t>.</a:t>
            </a:r>
            <a:endParaRPr lang="es-ES" b="0" dirty="0" smtClean="0"/>
          </a:p>
          <a:p>
            <a:pPr algn="just"/>
            <a:endParaRPr lang="es-ES" dirty="0"/>
          </a:p>
          <a:p>
            <a:pPr marL="185766" indent="-185766" algn="just" defTabSz="495376">
              <a:buFont typeface="Arial" panose="020B0604020202020204" pitchFamily="34" charset="0"/>
              <a:buChar char="•"/>
              <a:defRPr/>
            </a:pPr>
            <a:r>
              <a:rPr lang="es-ES" b="1" dirty="0" smtClean="0"/>
              <a:t>Imaginemos </a:t>
            </a:r>
            <a:r>
              <a:rPr lang="es-ES" b="1" dirty="0"/>
              <a:t>otra situación</a:t>
            </a:r>
            <a:r>
              <a:rPr lang="es-ES" dirty="0"/>
              <a:t>, lo habéis visto beber </a:t>
            </a:r>
            <a:r>
              <a:rPr lang="es-ES" b="1" dirty="0"/>
              <a:t>y ha cogido un puntillo</a:t>
            </a:r>
            <a:r>
              <a:rPr lang="es-ES" dirty="0"/>
              <a:t>, si se lo recrimináis os va a decir: Yo controlo… no voy tan pasado… mientras no me paren en un control de alcoholemia… no voy a dejar aquí la moto/bici/coche</a:t>
            </a:r>
            <a:r>
              <a:rPr lang="es-ES" dirty="0" smtClean="0"/>
              <a:t>… </a:t>
            </a:r>
            <a:r>
              <a:rPr lang="es-ES" b="1" dirty="0" smtClean="0"/>
              <a:t>¿qué</a:t>
            </a:r>
            <a:r>
              <a:rPr lang="es-ES" b="1" baseline="0" dirty="0" smtClean="0"/>
              <a:t> haríais? </a:t>
            </a:r>
            <a:r>
              <a:rPr lang="es-ES" b="0" baseline="0" dirty="0" smtClean="0"/>
              <a:t>(lluvia de ideas). </a:t>
            </a:r>
            <a:r>
              <a:rPr lang="es-ES" dirty="0" smtClean="0"/>
              <a:t>Explicación del profesorado:</a:t>
            </a:r>
            <a:r>
              <a:rPr lang="es-ES" baseline="0" dirty="0" smtClean="0"/>
              <a:t> </a:t>
            </a:r>
            <a:r>
              <a:rPr lang="es-ES" dirty="0" smtClean="0"/>
              <a:t>Sabemos </a:t>
            </a:r>
            <a:r>
              <a:rPr lang="es-ES" dirty="0"/>
              <a:t>que disminuyen los reflejos, se calcula mal la distancia y, sobre todo, se sobrevalora la propia capacidad para conducir con seguridad. </a:t>
            </a:r>
            <a:endParaRPr lang="es-ES" dirty="0" smtClean="0"/>
          </a:p>
          <a:p>
            <a:pPr algn="just" defTabSz="495376">
              <a:defRPr/>
            </a:pPr>
            <a:endParaRPr lang="es-ES" b="0" dirty="0" smtClean="0"/>
          </a:p>
          <a:p>
            <a:pPr algn="just" defTabSz="495376">
              <a:defRPr/>
            </a:pPr>
            <a:r>
              <a:rPr lang="es-ES" b="0" dirty="0" smtClean="0"/>
              <a:t>CLICAR</a:t>
            </a:r>
            <a:r>
              <a:rPr lang="es-ES" b="0" baseline="0" dirty="0" smtClean="0"/>
              <a:t> </a:t>
            </a:r>
            <a:r>
              <a:rPr lang="es-ES" b="1" baseline="0" dirty="0" smtClean="0"/>
              <a:t>¡</a:t>
            </a:r>
            <a:r>
              <a:rPr lang="es-ES" b="1" dirty="0" smtClean="0"/>
              <a:t>Tened </a:t>
            </a:r>
            <a:r>
              <a:rPr lang="es-ES" b="1" dirty="0"/>
              <a:t>claro que </a:t>
            </a:r>
            <a:r>
              <a:rPr lang="es-ES" b="1" dirty="0" smtClean="0"/>
              <a:t>tampoco </a:t>
            </a:r>
            <a:r>
              <a:rPr lang="es-ES" b="1" dirty="0"/>
              <a:t>debe </a:t>
            </a:r>
            <a:r>
              <a:rPr lang="es-ES" b="1" dirty="0" smtClean="0"/>
              <a:t>conducir!</a:t>
            </a:r>
            <a:endParaRPr lang="es-ES" b="1" dirty="0"/>
          </a:p>
          <a:p>
            <a:pPr algn="just"/>
            <a:endParaRPr lang="es-ES" dirty="0"/>
          </a:p>
          <a:p>
            <a:endParaRPr lang="es-ES" dirty="0">
              <a:highlight>
                <a:srgbClr val="FF00FF"/>
              </a:highlight>
            </a:endParaRPr>
          </a:p>
        </p:txBody>
      </p:sp>
      <p:sp>
        <p:nvSpPr>
          <p:cNvPr id="4" name="Marcador de número de diapositiva 3"/>
          <p:cNvSpPr>
            <a:spLocks noGrp="1"/>
          </p:cNvSpPr>
          <p:nvPr>
            <p:ph type="sldNum" sz="quarter" idx="5"/>
          </p:nvPr>
        </p:nvSpPr>
        <p:spPr/>
        <p:txBody>
          <a:bodyPr/>
          <a:lstStyle/>
          <a:p>
            <a:fld id="{A3722411-67E5-664C-B73B-9E9A4533BFDB}" type="slidenum">
              <a:rPr lang="es-ES" smtClean="0"/>
              <a:t>22</a:t>
            </a:fld>
            <a:endParaRPr lang="es-ES"/>
          </a:p>
        </p:txBody>
      </p:sp>
    </p:spTree>
    <p:extLst>
      <p:ext uri="{BB962C8B-B14F-4D97-AF65-F5344CB8AC3E}">
        <p14:creationId xmlns:p14="http://schemas.microsoft.com/office/powerpoint/2010/main" val="159217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23.-</a:t>
            </a:r>
            <a:r>
              <a:rPr lang="es-ES" sz="1300" dirty="0"/>
              <a:t> Profesorado: Hemos visto los efectos del consumo de alcohol en el cerebro y que consecuencias tiene en los estudios y al conducir un vehículo, </a:t>
            </a:r>
            <a:r>
              <a:rPr lang="es-ES" sz="1300" b="1" dirty="0"/>
              <a:t>¿qué más consecuencias tiene el consumo de alcohol?</a:t>
            </a:r>
            <a:r>
              <a:rPr lang="es-ES" sz="1300" dirty="0"/>
              <a:t> (lluvia de ideas del alumnado).</a:t>
            </a:r>
          </a:p>
          <a:p>
            <a:pPr algn="just"/>
            <a:endParaRPr lang="es-ES" sz="1300" dirty="0"/>
          </a:p>
          <a:p>
            <a:pPr algn="just"/>
            <a:r>
              <a:rPr lang="es-ES" sz="1300" dirty="0"/>
              <a:t>CLICAR. Sabemos que el alcohol produce </a:t>
            </a:r>
            <a:r>
              <a:rPr lang="es-ES" sz="1300" b="1" dirty="0"/>
              <a:t>en los chicos y las chicas desinhibición</a:t>
            </a:r>
            <a:r>
              <a:rPr lang="es-ES" sz="1300" dirty="0"/>
              <a:t>, aumento de la </a:t>
            </a:r>
            <a:r>
              <a:rPr lang="es-ES" sz="1300" b="1" dirty="0"/>
              <a:t>impulsividad</a:t>
            </a:r>
            <a:r>
              <a:rPr lang="es-ES" sz="1300" dirty="0"/>
              <a:t>, a la vez que </a:t>
            </a:r>
            <a:r>
              <a:rPr lang="es-ES" sz="1300" b="1" dirty="0"/>
              <a:t>disminuye la capacidad de evaluar los riesgos </a:t>
            </a:r>
            <a:r>
              <a:rPr lang="es-ES" sz="1300" dirty="0"/>
              <a:t>de cada situación, por lo que </a:t>
            </a:r>
            <a:r>
              <a:rPr lang="es-ES" sz="1300" b="1" dirty="0"/>
              <a:t>afecta a la toma de buenas decisiones</a:t>
            </a:r>
            <a:r>
              <a:rPr lang="es-ES" sz="1300" dirty="0"/>
              <a:t>.</a:t>
            </a:r>
          </a:p>
          <a:p>
            <a:pPr algn="just"/>
            <a:endParaRPr lang="es-ES" sz="1300" dirty="0"/>
          </a:p>
          <a:p>
            <a:pPr algn="just"/>
            <a:r>
              <a:rPr lang="es-ES" sz="1300" dirty="0"/>
              <a:t>El profesorado explica </a:t>
            </a:r>
            <a:r>
              <a:rPr lang="es-ES" sz="1300" i="1" dirty="0"/>
              <a:t>Real News</a:t>
            </a:r>
            <a:r>
              <a:rPr lang="es-ES" sz="1300" dirty="0"/>
              <a:t>: Conductas violentas.</a:t>
            </a:r>
          </a:p>
          <a:p>
            <a:pPr algn="just"/>
            <a:r>
              <a:rPr lang="es-ES" sz="1300" b="1" dirty="0"/>
              <a:t>Es una realidad que aumenta el riesgo de tener conductas violentas</a:t>
            </a:r>
            <a:r>
              <a:rPr lang="es-ES" sz="1300" dirty="0"/>
              <a:t>. Se producen peleas, aumenta la gravedad de las agresiones por violencia de género (hablar mal o pegarle a la novia, a la madre, etc.), incluso las estadísticas muestran que aumenta la probabilidad de tener o recibir abusos sexuales o cometer un homicidio. También aumenta el riesgo de tener lesiones o de suicidio. </a:t>
            </a:r>
            <a:r>
              <a:rPr lang="es-ES" b="1" dirty="0" smtClean="0"/>
              <a:t>¿Habéis oído alguna noticia o algún caso con estas características? </a:t>
            </a:r>
            <a:r>
              <a:rPr lang="es-ES" b="0" dirty="0"/>
              <a:t>(respuestas del alumnado). </a:t>
            </a:r>
          </a:p>
          <a:p>
            <a:pPr algn="just"/>
            <a:endParaRPr lang="es-ES" b="0" dirty="0"/>
          </a:p>
          <a:p>
            <a:endParaRPr lang="es-ES" b="0" dirty="0"/>
          </a:p>
          <a:p>
            <a:pPr marL="185766" indent="-185766">
              <a:buFont typeface="Arial" panose="020B0604020202020204" pitchFamily="34" charset="0"/>
              <a:buChar char="•"/>
            </a:pPr>
            <a:endParaRPr lang="es-ES" b="0" dirty="0"/>
          </a:p>
          <a:p>
            <a:pPr marL="185766" indent="-185766">
              <a:buFont typeface="Arial" panose="020B0604020202020204" pitchFamily="34" charset="0"/>
              <a:buChar char="•"/>
            </a:pPr>
            <a:endParaRPr lang="es-ES" b="0" dirty="0"/>
          </a:p>
          <a:p>
            <a:endParaRPr lang="es-ES" b="0" dirty="0"/>
          </a:p>
          <a:p>
            <a:endParaRPr lang="es-ES" b="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23</a:t>
            </a:fld>
            <a:endParaRPr lang="es-ES"/>
          </a:p>
        </p:txBody>
      </p:sp>
    </p:spTree>
    <p:extLst>
      <p:ext uri="{BB962C8B-B14F-4D97-AF65-F5344CB8AC3E}">
        <p14:creationId xmlns:p14="http://schemas.microsoft.com/office/powerpoint/2010/main" val="33077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24.-</a:t>
            </a:r>
            <a:r>
              <a:rPr lang="es-ES" sz="1300" dirty="0"/>
              <a:t> </a:t>
            </a:r>
            <a:r>
              <a:rPr lang="es-ES" b="0" dirty="0" smtClean="0"/>
              <a:t>El profesorado continúa explicando: También facilita tener </a:t>
            </a:r>
            <a:r>
              <a:rPr lang="es-ES" b="1" dirty="0" smtClean="0"/>
              <a:t>relaciones sexuales no seguras, sin preservativo o que no se tendrían si se estuviera consciente</a:t>
            </a:r>
            <a:r>
              <a:rPr lang="es-ES" b="0" dirty="0" smtClean="0"/>
              <a:t>. </a:t>
            </a:r>
          </a:p>
          <a:p>
            <a:pPr algn="just"/>
            <a:r>
              <a:rPr lang="es-ES" b="0" dirty="0" smtClean="0"/>
              <a:t>Los </a:t>
            </a:r>
            <a:r>
              <a:rPr lang="es-ES" b="1" dirty="0" smtClean="0"/>
              <a:t>riesgos</a:t>
            </a:r>
            <a:r>
              <a:rPr lang="es-ES" b="0" dirty="0" smtClean="0"/>
              <a:t> en estas circunstancias ¿cuáles creéis que</a:t>
            </a:r>
            <a:r>
              <a:rPr lang="es-ES" b="0" baseline="0" dirty="0" smtClean="0"/>
              <a:t> serían? (respuestas del alumnado).</a:t>
            </a:r>
          </a:p>
          <a:p>
            <a:pPr algn="just"/>
            <a:endParaRPr lang="es-ES" b="0" baseline="0" dirty="0" smtClean="0"/>
          </a:p>
          <a:p>
            <a:pPr algn="just"/>
            <a:r>
              <a:rPr lang="es-ES" b="0" baseline="0" dirty="0" smtClean="0"/>
              <a:t>CLICAR. El profesorado explica:</a:t>
            </a:r>
            <a:endParaRPr lang="es-ES" b="0" dirty="0" smtClean="0"/>
          </a:p>
          <a:p>
            <a:pPr marL="185766" indent="-185766" algn="just">
              <a:buFont typeface="Wingdings" panose="05000000000000000000" pitchFamily="2" charset="2"/>
              <a:buChar char="§"/>
            </a:pPr>
            <a:r>
              <a:rPr lang="es-ES" b="1" dirty="0" smtClean="0"/>
              <a:t>Contagiarse de una infección de transmisión sexual </a:t>
            </a:r>
            <a:r>
              <a:rPr lang="es-ES" b="0" dirty="0" smtClean="0"/>
              <a:t>como VIH/Sida, el virus del papiloma humano, clamidias, hepatitis, etc.</a:t>
            </a:r>
          </a:p>
          <a:p>
            <a:pPr marL="185766" indent="-185766" algn="just">
              <a:buFont typeface="Wingdings" panose="05000000000000000000" pitchFamily="2" charset="2"/>
              <a:buChar char="§"/>
            </a:pPr>
            <a:r>
              <a:rPr lang="es-ES" sz="1300" dirty="0"/>
              <a:t>Además, teniendo relaciones sexuales en este estado, se puede producir un </a:t>
            </a:r>
            <a:r>
              <a:rPr lang="es-ES" sz="1300" b="1" dirty="0"/>
              <a:t>embarazo adolescente.</a:t>
            </a:r>
          </a:p>
          <a:p>
            <a:pPr marL="185766" indent="-185766" algn="just">
              <a:buFont typeface="Wingdings" panose="05000000000000000000" pitchFamily="2" charset="2"/>
              <a:buChar char="§"/>
            </a:pPr>
            <a:endParaRPr lang="es-ES" sz="1300" b="1" dirty="0"/>
          </a:p>
          <a:p>
            <a:pPr algn="just"/>
            <a:r>
              <a:rPr lang="es-ES" b="0" dirty="0" smtClean="0"/>
              <a:t>Un embarazo con consumos de alcohol, sobre todo intensivos, puede </a:t>
            </a:r>
            <a:r>
              <a:rPr lang="es-ES" b="1" dirty="0" smtClean="0"/>
              <a:t>dañar al feto</a:t>
            </a:r>
            <a:r>
              <a:rPr lang="es-ES" b="0" dirty="0" smtClean="0"/>
              <a:t>, ya que el alcohol </a:t>
            </a:r>
            <a:r>
              <a:rPr lang="es-ES" b="1" dirty="0" smtClean="0"/>
              <a:t>atraviesa la placenta </a:t>
            </a:r>
            <a:r>
              <a:rPr lang="es-ES" b="0" dirty="0" smtClean="0"/>
              <a:t>y llega al niño o la niña que se está formando. </a:t>
            </a:r>
          </a:p>
          <a:p>
            <a:pPr marL="185766" indent="-185766" algn="just">
              <a:buFont typeface="Arial" panose="020B0604020202020204" pitchFamily="34" charset="0"/>
              <a:buChar char="•"/>
            </a:pPr>
            <a:r>
              <a:rPr lang="es-ES" b="0" dirty="0" smtClean="0"/>
              <a:t>El alcohol es un </a:t>
            </a:r>
            <a:r>
              <a:rPr lang="es-ES" b="1" dirty="0" smtClean="0"/>
              <a:t>teratógeno</a:t>
            </a:r>
            <a:r>
              <a:rPr lang="es-ES" b="0" dirty="0" smtClean="0"/>
              <a:t>, es decir que causa </a:t>
            </a:r>
            <a:r>
              <a:rPr lang="es-ES" b="1" dirty="0" smtClean="0"/>
              <a:t>defectos congénitos </a:t>
            </a:r>
            <a:r>
              <a:rPr lang="es-ES" b="0" dirty="0" smtClean="0"/>
              <a:t>en el bebé </a:t>
            </a:r>
            <a:r>
              <a:rPr lang="es-ES" b="1" dirty="0" smtClean="0"/>
              <a:t>cuando la madre está expuesta a ese tóxico </a:t>
            </a:r>
            <a:r>
              <a:rPr lang="es-ES" b="0" dirty="0" smtClean="0"/>
              <a:t>durante el embarazo.</a:t>
            </a:r>
          </a:p>
          <a:p>
            <a:pPr marL="185766" indent="-185766" algn="just">
              <a:buFont typeface="Arial" panose="020B0604020202020204" pitchFamily="34" charset="0"/>
              <a:buChar char="•"/>
            </a:pPr>
            <a:r>
              <a:rPr lang="es-ES" b="0" dirty="0" smtClean="0"/>
              <a:t>Las consecuencias para el bebé no se suelen ver en el nacimiento, sino </a:t>
            </a:r>
            <a:r>
              <a:rPr lang="es-ES" b="1" dirty="0" smtClean="0"/>
              <a:t>en el futuro</a:t>
            </a:r>
            <a:r>
              <a:rPr lang="es-ES" b="0" dirty="0" smtClean="0"/>
              <a:t>, cuando van al colegio y tienen trastornos del lenguaje, trastorno de conducta, déficit de atención, etc. además de poder producir, si el consumo es prolongado, malformaciones físicas… todo esto afectará al niño o la niña,</a:t>
            </a:r>
            <a:r>
              <a:rPr lang="es-ES" b="0" baseline="0" dirty="0" smtClean="0"/>
              <a:t> </a:t>
            </a:r>
            <a:r>
              <a:rPr lang="es-ES" b="0" dirty="0" smtClean="0"/>
              <a:t>toda la vida.</a:t>
            </a:r>
          </a:p>
          <a:p>
            <a:pPr algn="just"/>
            <a:r>
              <a:rPr lang="es-ES" b="0" dirty="0" smtClean="0"/>
              <a:t>Y lo curioso es que </a:t>
            </a:r>
            <a:r>
              <a:rPr lang="es-ES" b="1" dirty="0" smtClean="0"/>
              <a:t>¡todos estos efectos son prevenibles si la mamá no bebe alcohol!</a:t>
            </a:r>
          </a:p>
          <a:p>
            <a:pPr marL="185766" indent="-185766" algn="just">
              <a:buFont typeface="Wingdings" panose="05000000000000000000" pitchFamily="2" charset="2"/>
              <a:buChar char="Ø"/>
            </a:pPr>
            <a:endParaRPr lang="es-ES" b="1" dirty="0" smtClean="0"/>
          </a:p>
          <a:p>
            <a:pPr algn="just"/>
            <a:r>
              <a:rPr lang="es-ES" dirty="0" smtClean="0">
                <a:latin typeface="Arial Black" panose="020B0A04020102020204" pitchFamily="34" charset="0"/>
              </a:rPr>
              <a:t>No olvidemos al padre. </a:t>
            </a:r>
            <a:r>
              <a:rPr lang="es-ES" b="1" dirty="0" smtClean="0">
                <a:latin typeface="Arial Black" panose="020B0A04020102020204" pitchFamily="34" charset="0"/>
              </a:rPr>
              <a:t>¿El</a:t>
            </a:r>
            <a:r>
              <a:rPr lang="es-ES" b="1" baseline="0" dirty="0" smtClean="0">
                <a:latin typeface="Arial Black" panose="020B0A04020102020204" pitchFamily="34" charset="0"/>
              </a:rPr>
              <a:t> </a:t>
            </a:r>
            <a:r>
              <a:rPr lang="es-ES" b="1" u="sng" baseline="0" dirty="0" smtClean="0">
                <a:latin typeface="Arial Black" panose="020B0A04020102020204" pitchFamily="34" charset="0"/>
              </a:rPr>
              <a:t>consumo</a:t>
            </a:r>
            <a:r>
              <a:rPr lang="es-ES" b="1" baseline="0" dirty="0" smtClean="0">
                <a:latin typeface="Arial Black" panose="020B0A04020102020204" pitchFamily="34" charset="0"/>
              </a:rPr>
              <a:t> de alcohol del </a:t>
            </a:r>
            <a:r>
              <a:rPr lang="es-ES" b="1" u="sng" baseline="0" dirty="0" smtClean="0">
                <a:latin typeface="Arial Black" panose="020B0A04020102020204" pitchFamily="34" charset="0"/>
              </a:rPr>
              <a:t>padre</a:t>
            </a:r>
            <a:r>
              <a:rPr lang="es-ES" b="1" baseline="0" dirty="0" smtClean="0">
                <a:latin typeface="Arial Black" panose="020B0A04020102020204" pitchFamily="34" charset="0"/>
              </a:rPr>
              <a:t> puede afectar al </a:t>
            </a:r>
            <a:r>
              <a:rPr lang="es-ES" b="1" u="sng" baseline="0" dirty="0" smtClean="0">
                <a:latin typeface="Arial Black" panose="020B0A04020102020204" pitchFamily="34" charset="0"/>
              </a:rPr>
              <a:t>bebé</a:t>
            </a:r>
            <a:r>
              <a:rPr lang="es-ES" b="1" baseline="0" dirty="0" smtClean="0">
                <a:latin typeface="Arial Black" panose="020B0A04020102020204" pitchFamily="34" charset="0"/>
              </a:rPr>
              <a:t>? </a:t>
            </a:r>
            <a:r>
              <a:rPr lang="es-ES" b="0" baseline="0" dirty="0" smtClean="0">
                <a:latin typeface="Arial Black" panose="020B0A04020102020204" pitchFamily="34" charset="0"/>
              </a:rPr>
              <a:t>(lluvia de ideas).</a:t>
            </a:r>
          </a:p>
          <a:p>
            <a:pPr algn="just"/>
            <a:endParaRPr lang="es-ES" b="0" baseline="0" dirty="0" smtClean="0">
              <a:latin typeface="Arial Black" panose="020B0A04020102020204" pitchFamily="34" charset="0"/>
            </a:endParaRPr>
          </a:p>
          <a:p>
            <a:pPr algn="just"/>
            <a:r>
              <a:rPr lang="es-ES" b="0" baseline="0" dirty="0" smtClean="0">
                <a:latin typeface="Arial Black" panose="020B0A04020102020204" pitchFamily="34" charset="0"/>
              </a:rPr>
              <a:t>CLICAR. Explicación del profesorado.</a:t>
            </a:r>
          </a:p>
          <a:p>
            <a:pPr marL="185766" indent="-185766" algn="just">
              <a:buFont typeface="Arial" panose="020B0604020202020204" pitchFamily="34" charset="0"/>
              <a:buChar char="•"/>
            </a:pPr>
            <a:r>
              <a:rPr lang="es-ES" baseline="0" dirty="0" smtClean="0"/>
              <a:t>Médicos y científicos reconocen los efectos tóxicos del alcohol en los </a:t>
            </a:r>
            <a:r>
              <a:rPr lang="es-ES" b="1" baseline="0" dirty="0" smtClean="0"/>
              <a:t>espermatozoides</a:t>
            </a:r>
            <a:r>
              <a:rPr lang="es-ES" baseline="0" dirty="0" smtClean="0"/>
              <a:t>, que son </a:t>
            </a:r>
            <a:r>
              <a:rPr lang="es-ES" b="1" baseline="0" dirty="0" smtClean="0"/>
              <a:t>más sanos si el padre no ha bebido </a:t>
            </a:r>
            <a:r>
              <a:rPr lang="es-ES" b="0" baseline="0" dirty="0" smtClean="0"/>
              <a:t>en los 3 meses antes del embarazo.</a:t>
            </a:r>
          </a:p>
          <a:p>
            <a:pPr marL="185766" indent="-185766" algn="just">
              <a:buFont typeface="Arial" panose="020B0604020202020204" pitchFamily="34" charset="0"/>
              <a:buChar char="•"/>
            </a:pPr>
            <a:r>
              <a:rPr lang="es-ES" baseline="0" dirty="0" smtClean="0"/>
              <a:t>Además, los padres son importantes </a:t>
            </a:r>
            <a:r>
              <a:rPr lang="es-ES" b="1" baseline="0" dirty="0" smtClean="0"/>
              <a:t>modelos</a:t>
            </a:r>
            <a:r>
              <a:rPr lang="es-ES" baseline="0" dirty="0" smtClean="0"/>
              <a:t> que imitan los hijos e hijas</a:t>
            </a:r>
          </a:p>
          <a:p>
            <a:pPr marL="185766" indent="-185766" algn="just">
              <a:buFont typeface="Arial" panose="020B0604020202020204" pitchFamily="34" charset="0"/>
              <a:buChar char="•"/>
            </a:pPr>
            <a:r>
              <a:rPr lang="es-ES" baseline="0" dirty="0" smtClean="0"/>
              <a:t>Y también pueden </a:t>
            </a:r>
            <a:r>
              <a:rPr lang="es-ES" b="1" baseline="0" dirty="0" smtClean="0"/>
              <a:t>apoyar a la mamá</a:t>
            </a:r>
            <a:r>
              <a:rPr lang="es-ES" baseline="0" dirty="0" smtClean="0"/>
              <a:t> para que no beba, </a:t>
            </a:r>
            <a:r>
              <a:rPr lang="es-ES" b="1" baseline="0" dirty="0" smtClean="0"/>
              <a:t>no bebiendo él durante el embarazo</a:t>
            </a:r>
            <a:r>
              <a:rPr lang="es-ES" baseline="0" dirty="0" smtClean="0"/>
              <a:t>.</a:t>
            </a:r>
          </a:p>
          <a:p>
            <a:pPr algn="just"/>
            <a:endParaRPr lang="es-ES" b="1" baseline="0" dirty="0" smtClean="0"/>
          </a:p>
          <a:p>
            <a:pPr algn="just"/>
            <a:r>
              <a:rPr lang="es-ES" b="1" baseline="0" dirty="0" smtClean="0"/>
              <a:t>¿Qué pensáis de este cartel?, ¿podéis describirlo? </a:t>
            </a:r>
            <a:r>
              <a:rPr lang="es-ES" b="0" baseline="0" dirty="0" smtClean="0"/>
              <a:t>El profesorado anima a la clase a participar y concluye resaltando las respuestas de la clase que resuman lo expuesto.</a:t>
            </a:r>
          </a:p>
          <a:p>
            <a:pPr algn="just"/>
            <a:endParaRPr lang="es-ES" b="0" baseline="0" dirty="0" smtClean="0"/>
          </a:p>
          <a:p>
            <a:pPr algn="just"/>
            <a:endParaRPr lang="es-ES" b="0" dirty="0" smtClean="0"/>
          </a:p>
          <a:p>
            <a:pPr algn="just"/>
            <a:endParaRPr lang="es-ES" b="0"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24</a:t>
            </a:fld>
            <a:endParaRPr lang="es-ES"/>
          </a:p>
        </p:txBody>
      </p:sp>
    </p:spTree>
    <p:extLst>
      <p:ext uri="{BB962C8B-B14F-4D97-AF65-F5344CB8AC3E}">
        <p14:creationId xmlns:p14="http://schemas.microsoft.com/office/powerpoint/2010/main" val="64857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25.- </a:t>
            </a:r>
            <a:r>
              <a:rPr lang="es-ES" sz="1300" dirty="0"/>
              <a:t>El profesorado lee la cuarta cuestión:</a:t>
            </a:r>
          </a:p>
          <a:p>
            <a:pPr algn="just" fontAlgn="auto"/>
            <a:r>
              <a:rPr lang="es-ES" sz="1300" b="1" dirty="0"/>
              <a:t>4. ¿Las leyes y los adultos insisten en que los menores de edad no beban alcohol para fastidiarnos?</a:t>
            </a:r>
          </a:p>
          <a:p>
            <a:pPr algn="just" fontAlgn="auto"/>
            <a:endParaRPr lang="es-ES" sz="1300" b="1" dirty="0"/>
          </a:p>
          <a:p>
            <a:pPr algn="just" fontAlgn="auto"/>
            <a:r>
              <a:rPr lang="es-ES" sz="1300" dirty="0"/>
              <a:t>¿Qué respuesta habéis considerado que es la acertada? (cada grupo dice la que ha seleccionado y el profesorado las anota en la pizarra)</a:t>
            </a:r>
          </a:p>
          <a:p>
            <a:pPr algn="just" fontAlgn="auto"/>
            <a:endParaRPr lang="es-ES" sz="1300" dirty="0"/>
          </a:p>
          <a:p>
            <a:pPr algn="just" defTabSz="495376">
              <a:defRPr/>
            </a:pPr>
            <a:r>
              <a:rPr lang="es-ES" sz="1300" dirty="0"/>
              <a:t>La mayoría habéis elegido la respuesta/las respuestas…, (resumir las seleccionadas por los grupos para tenerlas en cuenta en las siguientes explicaciones).</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25</a:t>
            </a:fld>
            <a:endParaRPr lang="es-ES">
              <a:solidFill>
                <a:prstClr val="black"/>
              </a:solidFill>
            </a:endParaRPr>
          </a:p>
        </p:txBody>
      </p:sp>
    </p:spTree>
    <p:extLst>
      <p:ext uri="{BB962C8B-B14F-4D97-AF65-F5344CB8AC3E}">
        <p14:creationId xmlns:p14="http://schemas.microsoft.com/office/powerpoint/2010/main" val="1662670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26.- </a:t>
            </a:r>
            <a:r>
              <a:rPr lang="es-ES" sz="1300" dirty="0"/>
              <a:t>El profesorado lee la pregunta 4 y (dando emoción) da el resultado: ¡Y LA RESPUESTA CORRECTA ES…! (CLICAR) La “C”. </a:t>
            </a:r>
          </a:p>
          <a:p>
            <a:pPr algn="just"/>
            <a:endParaRPr lang="es-ES" sz="1300" dirty="0"/>
          </a:p>
          <a:p>
            <a:pPr algn="just"/>
            <a:r>
              <a:rPr lang="es-ES" sz="1300" dirty="0"/>
              <a:t>A continuación lee </a:t>
            </a:r>
            <a:r>
              <a:rPr lang="es-ES" sz="1300" i="1" dirty="0"/>
              <a:t>Real News</a:t>
            </a:r>
            <a:r>
              <a:rPr lang="es-ES" sz="1300" dirty="0"/>
              <a:t>: </a:t>
            </a:r>
            <a:r>
              <a:rPr lang="es-ES" sz="1300" b="1" dirty="0"/>
              <a:t>C) </a:t>
            </a:r>
            <a:r>
              <a:rPr lang="es-ES" sz="1300" dirty="0"/>
              <a:t>El etanol es una sustancia química que se ha estudiado y sus efectos son perjudiciales para la salud, </a:t>
            </a:r>
            <a:r>
              <a:rPr lang="es-ES" sz="1300" b="1" dirty="0"/>
              <a:t>ningún profesional sanitario recomienda beber alcohol</a:t>
            </a:r>
            <a:r>
              <a:rPr lang="es-ES" sz="1300" dirty="0"/>
              <a:t>, por eso </a:t>
            </a:r>
            <a:r>
              <a:rPr lang="es-ES" sz="1300" b="1" dirty="0"/>
              <a:t>las leyes protegen a los menores </a:t>
            </a:r>
            <a:r>
              <a:rPr lang="es-ES" sz="1300" dirty="0"/>
              <a:t>para evitar que lo consuman, porque en ellos es </a:t>
            </a:r>
            <a:r>
              <a:rPr lang="es-ES" sz="1300" b="1" dirty="0"/>
              <a:t>más perjudicial por estar en desarrollo.</a:t>
            </a:r>
          </a:p>
          <a:p>
            <a:endParaRPr lang="es-ES" sz="1300" b="1"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26</a:t>
            </a:fld>
            <a:endParaRPr lang="es-ES"/>
          </a:p>
        </p:txBody>
      </p:sp>
    </p:spTree>
    <p:extLst>
      <p:ext uri="{BB962C8B-B14F-4D97-AF65-F5344CB8AC3E}">
        <p14:creationId xmlns:p14="http://schemas.microsoft.com/office/powerpoint/2010/main" val="80905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27.- </a:t>
            </a:r>
            <a:r>
              <a:rPr lang="es-ES" b="0" dirty="0" smtClean="0"/>
              <a:t>El </a:t>
            </a:r>
            <a:r>
              <a:rPr lang="es-ES" b="0" dirty="0"/>
              <a:t>profesorado explica</a:t>
            </a:r>
            <a:r>
              <a:rPr lang="es-ES" dirty="0"/>
              <a:t>: </a:t>
            </a:r>
            <a:r>
              <a:rPr lang="es-ES" b="1" u="none" dirty="0"/>
              <a:t>La adolescencia es una etapa de crecimiento, maduración y afianzamiento de la personalidad. Por ello, la rebeldía adolescente es normal e incluso necesaria para probar las propias capacidades.</a:t>
            </a:r>
          </a:p>
          <a:p>
            <a:pPr algn="just"/>
            <a:endParaRPr lang="es-ES" dirty="0"/>
          </a:p>
          <a:p>
            <a:pPr algn="just"/>
            <a:r>
              <a:rPr lang="es-ES" dirty="0"/>
              <a:t>Prestad atención a estas dos frases; </a:t>
            </a:r>
            <a:r>
              <a:rPr lang="es-ES" b="1" dirty="0"/>
              <a:t>dos voluntarios </a:t>
            </a:r>
            <a:r>
              <a:rPr lang="es-ES" b="1" dirty="0" smtClean="0"/>
              <a:t>o voluntarias que </a:t>
            </a:r>
            <a:r>
              <a:rPr lang="es-ES" b="1" dirty="0"/>
              <a:t>las lean</a:t>
            </a:r>
            <a:r>
              <a:rPr lang="es-ES" dirty="0"/>
              <a:t>, por favor.</a:t>
            </a:r>
          </a:p>
          <a:p>
            <a:pPr algn="just"/>
            <a:endParaRPr lang="es-ES" dirty="0"/>
          </a:p>
          <a:p>
            <a:pPr algn="just"/>
            <a:r>
              <a:rPr lang="es-ES" dirty="0"/>
              <a:t>Con lo que ya sabéis sobre las bebidas alcohólicas, </a:t>
            </a:r>
            <a:r>
              <a:rPr lang="es-ES" b="1" dirty="0"/>
              <a:t>¿qué veis en las dos frases de información, veraz </a:t>
            </a:r>
            <a:r>
              <a:rPr lang="es-ES" b="1" dirty="0" smtClean="0"/>
              <a:t>y falsa? </a:t>
            </a:r>
            <a:r>
              <a:rPr lang="es-ES" dirty="0"/>
              <a:t>(</a:t>
            </a:r>
            <a:r>
              <a:rPr lang="es-ES" b="0" dirty="0"/>
              <a:t>opiniones del alumnado). </a:t>
            </a:r>
            <a:endParaRPr lang="es-ES" b="0" dirty="0" smtClean="0"/>
          </a:p>
          <a:p>
            <a:pPr algn="just"/>
            <a:endParaRPr lang="es-ES" b="0" dirty="0" smtClean="0"/>
          </a:p>
          <a:p>
            <a:pPr algn="just"/>
            <a:r>
              <a:rPr lang="es-ES" b="0" dirty="0" smtClean="0"/>
              <a:t>CLICAR. </a:t>
            </a:r>
            <a:r>
              <a:rPr lang="es-ES" b="1" dirty="0" smtClean="0"/>
              <a:t>Explicación </a:t>
            </a:r>
            <a:r>
              <a:rPr lang="es-ES" b="1" dirty="0"/>
              <a:t>del </a:t>
            </a:r>
            <a:r>
              <a:rPr lang="es-ES" b="1" dirty="0" smtClean="0"/>
              <a:t>profesorado de </a:t>
            </a:r>
            <a:r>
              <a:rPr lang="es-ES" b="1" i="1" dirty="0" smtClean="0"/>
              <a:t>Real News</a:t>
            </a:r>
            <a:r>
              <a:rPr lang="es-ES" dirty="0" smtClean="0"/>
              <a:t>:</a:t>
            </a:r>
            <a:endParaRPr lang="es-ES" dirty="0"/>
          </a:p>
          <a:p>
            <a:pPr marL="185766" indent="-185766" algn="just">
              <a:buFont typeface="Wingdings" panose="05000000000000000000" pitchFamily="2" charset="2"/>
              <a:buChar char="Ø"/>
            </a:pPr>
            <a:r>
              <a:rPr lang="es-ES" dirty="0"/>
              <a:t>Es verdad que el alcohol, al principio de ingerirlo, produce </a:t>
            </a:r>
            <a:r>
              <a:rPr lang="es-ES" b="1" dirty="0"/>
              <a:t>desinhibición</a:t>
            </a:r>
            <a:r>
              <a:rPr lang="es-ES" dirty="0"/>
              <a:t> de la conducta, esto suele ser </a:t>
            </a:r>
            <a:r>
              <a:rPr lang="es-ES" dirty="0" smtClean="0"/>
              <a:t>LO QUE SE ESPERA CONSEGUIR: </a:t>
            </a:r>
            <a:r>
              <a:rPr lang="es-ES" dirty="0"/>
              <a:t>locuacidad, risas, bailar sin vergüenza, falsa sensación de control de la conducta, etc. </a:t>
            </a:r>
            <a:endParaRPr lang="es-ES" dirty="0" smtClean="0"/>
          </a:p>
          <a:p>
            <a:pPr marL="185766" indent="-185766" algn="just">
              <a:buFont typeface="Wingdings" panose="05000000000000000000" pitchFamily="2" charset="2"/>
              <a:buChar char="Ø"/>
            </a:pPr>
            <a:r>
              <a:rPr lang="es-ES" dirty="0" smtClean="0"/>
              <a:t>Esta </a:t>
            </a:r>
            <a:r>
              <a:rPr lang="es-ES" dirty="0"/>
              <a:t>desinhibición </a:t>
            </a:r>
            <a:r>
              <a:rPr lang="es-ES" dirty="0" smtClean="0"/>
              <a:t>PUEDE LLEVAR A no </a:t>
            </a:r>
            <a:r>
              <a:rPr lang="es-ES" dirty="0"/>
              <a:t>parar de beber y a una borrachera: </a:t>
            </a:r>
            <a:r>
              <a:rPr lang="es-ES" dirty="0" smtClean="0"/>
              <a:t>con mareos </a:t>
            </a:r>
            <a:r>
              <a:rPr lang="es-ES" dirty="0"/>
              <a:t>y vómitos, torpeza al hablar y en los movimientos, malestar y a todos los problemas y riesgos que hemos visto. Además de lagunas de memoria al día siguiente, con dolor de cabeza por deshidratación del cerebro. Lo que llamamos </a:t>
            </a:r>
            <a:r>
              <a:rPr lang="es-ES" b="0" dirty="0"/>
              <a:t>resaca</a:t>
            </a:r>
            <a:r>
              <a:rPr lang="es-ES" dirty="0"/>
              <a:t>. </a:t>
            </a:r>
            <a:r>
              <a:rPr lang="es-ES" b="1" dirty="0"/>
              <a:t>Esto es lo real, </a:t>
            </a:r>
            <a:r>
              <a:rPr lang="es-ES" b="1" i="1" dirty="0"/>
              <a:t>Real News</a:t>
            </a:r>
            <a:r>
              <a:rPr lang="es-ES" i="1" dirty="0"/>
              <a:t>.</a:t>
            </a:r>
          </a:p>
          <a:p>
            <a:pPr algn="just"/>
            <a:endParaRPr lang="es-ES" i="0" dirty="0" smtClean="0"/>
          </a:p>
          <a:p>
            <a:pPr algn="just" defTabSz="495376">
              <a:defRPr/>
            </a:pPr>
            <a:r>
              <a:rPr lang="es-ES" b="1" i="0" dirty="0" smtClean="0"/>
              <a:t>Pasemos </a:t>
            </a:r>
            <a:r>
              <a:rPr lang="es-ES" b="1" i="0" dirty="0"/>
              <a:t>a la </a:t>
            </a:r>
            <a:r>
              <a:rPr lang="es-ES" b="1" i="0" dirty="0" smtClean="0"/>
              <a:t>segunda frase,</a:t>
            </a:r>
            <a:r>
              <a:rPr lang="es-ES" b="1" i="0" baseline="0" dirty="0" smtClean="0"/>
              <a:t> </a:t>
            </a:r>
            <a:r>
              <a:rPr lang="es-ES" b="1" i="0" dirty="0" smtClean="0"/>
              <a:t>¿el alcohol </a:t>
            </a:r>
            <a:r>
              <a:rPr lang="es-ES" b="1" i="0" dirty="0"/>
              <a:t>es un potente </a:t>
            </a:r>
            <a:r>
              <a:rPr lang="es-ES" b="1" i="0" dirty="0" smtClean="0"/>
              <a:t>estimulante y mejora las relaciones sociales y sexuales? </a:t>
            </a:r>
            <a:r>
              <a:rPr lang="es-ES" i="0" dirty="0"/>
              <a:t>(opiniones del alumnado</a:t>
            </a:r>
            <a:r>
              <a:rPr lang="es-ES" i="0" dirty="0" smtClean="0"/>
              <a:t>).</a:t>
            </a:r>
          </a:p>
          <a:p>
            <a:pPr algn="just" defTabSz="495376">
              <a:defRPr/>
            </a:pPr>
            <a:endParaRPr lang="es-ES" i="0" dirty="0" smtClean="0"/>
          </a:p>
          <a:p>
            <a:pPr algn="just" defTabSz="495376">
              <a:defRPr/>
            </a:pPr>
            <a:r>
              <a:rPr lang="es-ES" i="0" dirty="0" smtClean="0"/>
              <a:t>CLICAR. Explicación</a:t>
            </a:r>
            <a:r>
              <a:rPr lang="es-ES" i="0" baseline="0" dirty="0" smtClean="0"/>
              <a:t> del profesorado de </a:t>
            </a:r>
            <a:r>
              <a:rPr lang="es-ES" i="1" baseline="0" dirty="0" err="1" smtClean="0"/>
              <a:t>Fake</a:t>
            </a:r>
            <a:r>
              <a:rPr lang="es-ES" i="1" baseline="0" dirty="0" smtClean="0"/>
              <a:t> News </a:t>
            </a:r>
            <a:r>
              <a:rPr lang="es-ES" i="0" baseline="0" dirty="0" smtClean="0"/>
              <a:t>y de </a:t>
            </a:r>
            <a:r>
              <a:rPr lang="es-ES" i="1" baseline="0" dirty="0" smtClean="0"/>
              <a:t>Real News</a:t>
            </a:r>
            <a:r>
              <a:rPr lang="es-ES" i="0" baseline="0" dirty="0" smtClean="0"/>
              <a:t>:</a:t>
            </a:r>
            <a:endParaRPr lang="es-ES" i="0" dirty="0"/>
          </a:p>
          <a:p>
            <a:pPr marL="185766" indent="-185766" algn="just">
              <a:buFont typeface="Wingdings" panose="05000000000000000000" pitchFamily="2" charset="2"/>
              <a:buChar char="Ø"/>
            </a:pPr>
            <a:r>
              <a:rPr lang="es-ES" i="0" dirty="0"/>
              <a:t>Sabemos que es un </a:t>
            </a:r>
            <a:r>
              <a:rPr lang="es-ES" b="1" i="0" dirty="0"/>
              <a:t>depresor</a:t>
            </a:r>
            <a:r>
              <a:rPr lang="es-ES" i="0" dirty="0"/>
              <a:t> del Sistema Nervioso Central. </a:t>
            </a:r>
            <a:r>
              <a:rPr lang="es-ES" i="0" dirty="0" smtClean="0"/>
              <a:t>Enlentece las reacciones.</a:t>
            </a:r>
            <a:endParaRPr lang="es-ES" i="0" dirty="0"/>
          </a:p>
          <a:p>
            <a:pPr marL="185766" indent="-185766" algn="just" defTabSz="495376">
              <a:buFont typeface="Wingdings" panose="05000000000000000000" pitchFamily="2" charset="2"/>
              <a:buChar char="Ø"/>
              <a:defRPr/>
            </a:pPr>
            <a:r>
              <a:rPr lang="es-ES" dirty="0" smtClean="0"/>
              <a:t>Sin embargo,</a:t>
            </a:r>
            <a:r>
              <a:rPr lang="es-ES" baseline="0" dirty="0" smtClean="0"/>
              <a:t> l</a:t>
            </a:r>
            <a:r>
              <a:rPr lang="es-ES" dirty="0" smtClean="0"/>
              <a:t>a </a:t>
            </a:r>
            <a:r>
              <a:rPr lang="es-ES" b="1" dirty="0"/>
              <a:t>publicidad</a:t>
            </a:r>
            <a:r>
              <a:rPr lang="es-ES" dirty="0"/>
              <a:t> encubierta en las películas o </a:t>
            </a:r>
            <a:r>
              <a:rPr lang="es-ES" dirty="0" smtClean="0"/>
              <a:t>los anuncios, </a:t>
            </a:r>
            <a:r>
              <a:rPr lang="es-ES" u="sng" dirty="0"/>
              <a:t>hace creer </a:t>
            </a:r>
            <a:r>
              <a:rPr lang="es-ES" dirty="0"/>
              <a:t>que </a:t>
            </a:r>
            <a:r>
              <a:rPr lang="es-ES" u="sng" dirty="0"/>
              <a:t>mejora las relaciones sociales</a:t>
            </a:r>
            <a:r>
              <a:rPr lang="es-ES" dirty="0"/>
              <a:t> </a:t>
            </a:r>
            <a:r>
              <a:rPr lang="es-ES" u="sng" dirty="0"/>
              <a:t>y sexuales</a:t>
            </a:r>
            <a:r>
              <a:rPr lang="es-ES" dirty="0"/>
              <a:t>; el efecto es que lo deseemos.</a:t>
            </a:r>
            <a:r>
              <a:rPr lang="es-ES" i="0" dirty="0"/>
              <a:t> Por </a:t>
            </a:r>
            <a:r>
              <a:rPr lang="es-ES" i="0" dirty="0" smtClean="0"/>
              <a:t>tanto </a:t>
            </a:r>
            <a:r>
              <a:rPr lang="es-ES" b="1" i="1" dirty="0" err="1" smtClean="0"/>
              <a:t>Fake</a:t>
            </a:r>
            <a:r>
              <a:rPr lang="es-ES" b="1" i="1" dirty="0" smtClean="0"/>
              <a:t> News</a:t>
            </a:r>
            <a:r>
              <a:rPr lang="es-ES" i="0" dirty="0" smtClean="0"/>
              <a:t>, </a:t>
            </a:r>
            <a:r>
              <a:rPr lang="es-ES" i="0" dirty="0"/>
              <a:t>el alcohol </a:t>
            </a:r>
            <a:r>
              <a:rPr lang="es-ES" i="0" u="sng" dirty="0"/>
              <a:t>no es un </a:t>
            </a:r>
            <a:r>
              <a:rPr lang="es-ES" i="0" u="sng" dirty="0" smtClean="0"/>
              <a:t>estimulante</a:t>
            </a:r>
            <a:r>
              <a:rPr lang="es-ES" i="0" dirty="0" smtClean="0"/>
              <a:t>.</a:t>
            </a:r>
            <a:endParaRPr lang="es-ES" i="0" dirty="0"/>
          </a:p>
          <a:p>
            <a:pPr algn="just"/>
            <a:endParaRPr lang="es-ES" b="1" i="0" dirty="0" smtClean="0"/>
          </a:p>
          <a:p>
            <a:pPr algn="just"/>
            <a:r>
              <a:rPr lang="es-ES" b="1" i="0" dirty="0" smtClean="0"/>
              <a:t>Todo</a:t>
            </a:r>
            <a:r>
              <a:rPr lang="es-ES" b="1" i="0" baseline="0" dirty="0" smtClean="0"/>
              <a:t> esto es la realidad:</a:t>
            </a:r>
            <a:r>
              <a:rPr lang="es-ES" b="1" i="0" dirty="0" smtClean="0"/>
              <a:t> </a:t>
            </a:r>
            <a:r>
              <a:rPr lang="es-ES" b="1" i="1" dirty="0"/>
              <a:t>Real </a:t>
            </a:r>
            <a:r>
              <a:rPr lang="es-ES" b="1" i="1" dirty="0" smtClean="0"/>
              <a:t>News,</a:t>
            </a:r>
            <a:r>
              <a:rPr lang="es-ES" b="0" i="1" dirty="0" smtClean="0"/>
              <a:t> y</a:t>
            </a:r>
            <a:r>
              <a:rPr lang="es-ES" sz="1300" dirty="0"/>
              <a:t> hay que tenerlo en cuenta a la hora de decidir.</a:t>
            </a:r>
          </a:p>
          <a:p>
            <a:pPr marL="185766" indent="-185766" algn="just">
              <a:buFont typeface="Wingdings" panose="05000000000000000000" pitchFamily="2" charset="2"/>
              <a:buChar char="Ø"/>
            </a:pPr>
            <a:endParaRPr lang="es-ES" b="1" i="1" dirty="0" smtClean="0"/>
          </a:p>
          <a:p>
            <a:pPr algn="just"/>
            <a:endParaRPr lang="es-ES" i="1" dirty="0"/>
          </a:p>
          <a:p>
            <a:pPr marL="185766" indent="-185766" algn="just">
              <a:buFont typeface="Wingdings" panose="05000000000000000000" pitchFamily="2" charset="2"/>
              <a:buChar char="Ø"/>
            </a:pPr>
            <a:endParaRPr lang="es-ES" i="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27</a:t>
            </a:fld>
            <a:endParaRPr lang="es-ES"/>
          </a:p>
        </p:txBody>
      </p:sp>
    </p:spTree>
    <p:extLst>
      <p:ext uri="{BB962C8B-B14F-4D97-AF65-F5344CB8AC3E}">
        <p14:creationId xmlns:p14="http://schemas.microsoft.com/office/powerpoint/2010/main" val="344341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solidFill>
                  <a:prstClr val="black"/>
                </a:solidFill>
              </a:rPr>
              <a:t>DIAPOSITIVA 28.-  </a:t>
            </a:r>
            <a:r>
              <a:rPr lang="es-ES" i="0" dirty="0" smtClean="0"/>
              <a:t>Volvamos a las frases anteriores</a:t>
            </a:r>
            <a:r>
              <a:rPr lang="es-ES" b="0" i="0" dirty="0" smtClean="0"/>
              <a:t>:</a:t>
            </a:r>
            <a:r>
              <a:rPr lang="es-ES" b="1" i="0" dirty="0" smtClean="0"/>
              <a:t> ¿dónde podría estar la rebeldía adolescente en ellas? </a:t>
            </a:r>
            <a:r>
              <a:rPr lang="es-ES" b="0" i="0" dirty="0" smtClean="0"/>
              <a:t>Se e</a:t>
            </a:r>
            <a:r>
              <a:rPr lang="es-ES" i="0" dirty="0" smtClean="0"/>
              <a:t>spera las respuestas. </a:t>
            </a:r>
          </a:p>
          <a:p>
            <a:pPr algn="just"/>
            <a:endParaRPr lang="es-ES" i="0" dirty="0" smtClean="0"/>
          </a:p>
          <a:p>
            <a:pPr algn="just"/>
            <a:r>
              <a:rPr lang="es-ES" i="0" dirty="0" smtClean="0"/>
              <a:t>CLICAR. El profesorado aporta: estaría en “… los</a:t>
            </a:r>
            <a:r>
              <a:rPr lang="es-ES" i="0" baseline="0" dirty="0" smtClean="0"/>
              <a:t> mayores se lo pasan bien… </a:t>
            </a:r>
            <a:r>
              <a:rPr lang="es-ES" i="0" dirty="0" smtClean="0"/>
              <a:t>no nos lo permiten a nosotros” y en “anima a tener relaciones… sexuales,… no nos dejan tomarlo”,</a:t>
            </a:r>
            <a:r>
              <a:rPr lang="es-ES" i="0" baseline="0" dirty="0" smtClean="0"/>
              <a:t> ambas </a:t>
            </a:r>
            <a:r>
              <a:rPr lang="es-ES" i="0" dirty="0" smtClean="0"/>
              <a:t>podrían serlo.</a:t>
            </a:r>
          </a:p>
          <a:p>
            <a:pPr algn="just"/>
            <a:r>
              <a:rPr lang="es-ES" i="0" dirty="0" smtClean="0"/>
              <a:t> </a:t>
            </a:r>
          </a:p>
          <a:p>
            <a:pPr algn="just"/>
            <a:r>
              <a:rPr lang="es-ES" b="1" i="0" dirty="0" smtClean="0"/>
              <a:t>Es</a:t>
            </a:r>
            <a:r>
              <a:rPr lang="es-ES" b="1" i="0" baseline="0" dirty="0" smtClean="0"/>
              <a:t> </a:t>
            </a:r>
            <a:r>
              <a:rPr lang="es-ES" b="1" i="1" baseline="0" dirty="0" smtClean="0"/>
              <a:t>Real News </a:t>
            </a:r>
            <a:r>
              <a:rPr lang="es-ES" b="1" i="0" baseline="0" dirty="0" smtClean="0"/>
              <a:t>que:</a:t>
            </a:r>
            <a:endParaRPr lang="es-ES" b="1" i="0" dirty="0"/>
          </a:p>
          <a:p>
            <a:pPr marL="185766" indent="-185766" algn="just">
              <a:buFont typeface="Arial" panose="020B0604020202020204" pitchFamily="34" charset="0"/>
              <a:buChar char="•"/>
            </a:pPr>
            <a:r>
              <a:rPr lang="es-ES" i="0" dirty="0" smtClean="0"/>
              <a:t>El alcohol se considera que estimula las relaciones sexuales por esa desinhibición inicial, sin embargo, el efecto es que actúa como un </a:t>
            </a:r>
            <a:r>
              <a:rPr lang="es-ES" b="1" i="0" dirty="0" smtClean="0"/>
              <a:t>anestésico</a:t>
            </a:r>
            <a:r>
              <a:rPr lang="es-ES" i="0" dirty="0" smtClean="0"/>
              <a:t>, lo que provoca que sintamos menos porque la sensibilidad disminuye y que no nos proporcione tanto placer, incluso puede ocasionar </a:t>
            </a:r>
            <a:r>
              <a:rPr lang="es-ES" b="1" i="0" dirty="0" smtClean="0"/>
              <a:t>impotencia en los chicos</a:t>
            </a:r>
            <a:r>
              <a:rPr lang="es-ES" i="0" dirty="0" smtClean="0"/>
              <a:t> (Shakespeare decía del alcohol que “anima el deseo, pero se lleva la acción”). </a:t>
            </a:r>
          </a:p>
          <a:p>
            <a:pPr marL="185766" indent="-185766" algn="just">
              <a:buFont typeface="Arial" panose="020B0604020202020204" pitchFamily="34" charset="0"/>
              <a:buChar char="•"/>
            </a:pPr>
            <a:r>
              <a:rPr lang="es-ES" i="0" dirty="0" smtClean="0"/>
              <a:t>Además, la disminución del autocontrol y de la percepción de riesgo, puede poner a los chicos y chicas en situaciones de hacer, lo que sin beber, no harían: </a:t>
            </a:r>
            <a:r>
              <a:rPr lang="es-ES" b="1" i="0" dirty="0" smtClean="0"/>
              <a:t>enrollarse con quien no te gusta</a:t>
            </a:r>
            <a:r>
              <a:rPr lang="es-ES" i="0" dirty="0" smtClean="0"/>
              <a:t>, hacer algo para lo que </a:t>
            </a:r>
            <a:r>
              <a:rPr lang="es-ES" b="1" i="0" dirty="0" smtClean="0"/>
              <a:t>todavía no te sientes preparado </a:t>
            </a:r>
            <a:r>
              <a:rPr lang="es-ES" i="0" dirty="0" smtClean="0"/>
              <a:t>o preparada, grabarte o </a:t>
            </a:r>
            <a:r>
              <a:rPr lang="es-ES" b="1" i="0" dirty="0" smtClean="0"/>
              <a:t>dejar que te graben </a:t>
            </a:r>
            <a:r>
              <a:rPr lang="es-ES" i="0" dirty="0" smtClean="0"/>
              <a:t>mientras mantienes relaciones que luego pueden subir a las redes… Incluso, tener relaciones sexuales sin usar preservativo; uno lo sabe, pero embriagado, lo olvida… con riesgo de embarazo adolescente o coger Infecciones de Transmisión Sexual (VIH/Sida, virus del papiloma humano, gonorrea, clamidias, etc.). </a:t>
            </a:r>
          </a:p>
          <a:p>
            <a:pPr marL="185766" indent="-185766" algn="just">
              <a:buFont typeface="Arial" panose="020B0604020202020204" pitchFamily="34" charset="0"/>
              <a:buChar char="•"/>
            </a:pPr>
            <a:r>
              <a:rPr lang="es-ES" sz="1300" dirty="0"/>
              <a:t>A los mayores que toman bebidas alcohólicas de manera moderada, no les causa estos problemas, porque toman pequeñas cantidades de alcohol y no diariamente, están sanas, no toman medicamentos, no están embarazadas o buscan el embarazo (tanto hombres como mujeres), no van a conducir o a realizar trabajos difíciles, etc. </a:t>
            </a:r>
            <a:r>
              <a:rPr lang="es-ES" sz="1300" b="1" dirty="0"/>
              <a:t>Aún a estos adultos, el alcohol ingerido de forma intensiva les provoca consecuencias negativas igualmente.</a:t>
            </a:r>
          </a:p>
          <a:p>
            <a:pPr algn="just"/>
            <a:endParaRPr lang="es-ES" b="1" dirty="0" smtClean="0"/>
          </a:p>
          <a:p>
            <a:pPr algn="just"/>
            <a:r>
              <a:rPr lang="es-ES" b="0" dirty="0" smtClean="0"/>
              <a:t>CLICAR.</a:t>
            </a:r>
            <a:r>
              <a:rPr lang="es-ES" b="0" baseline="0" dirty="0" smtClean="0"/>
              <a:t> </a:t>
            </a:r>
            <a:r>
              <a:rPr lang="es-ES" b="1" dirty="0" smtClean="0"/>
              <a:t>Como conclusión </a:t>
            </a:r>
            <a:r>
              <a:rPr lang="es-ES" b="0" dirty="0" smtClean="0"/>
              <a:t>el profesorado resaltará que:</a:t>
            </a:r>
            <a:r>
              <a:rPr lang="es-ES" b="0" baseline="0" dirty="0" smtClean="0"/>
              <a:t> </a:t>
            </a:r>
            <a:endParaRPr lang="es-ES" b="0" dirty="0"/>
          </a:p>
          <a:p>
            <a:pPr marL="185766" indent="-185766" algn="just">
              <a:buFont typeface="Wingdings" panose="05000000000000000000" pitchFamily="2" charset="2"/>
              <a:buChar char="Ø"/>
            </a:pPr>
            <a:r>
              <a:rPr lang="es-ES" b="1" dirty="0" smtClean="0"/>
              <a:t>Ningún </a:t>
            </a:r>
            <a:r>
              <a:rPr lang="es-ES" b="1" dirty="0"/>
              <a:t>profesional sanitario recomienda beber alcohol</a:t>
            </a:r>
            <a:r>
              <a:rPr lang="es-ES" dirty="0"/>
              <a:t>, porque es </a:t>
            </a:r>
            <a:r>
              <a:rPr lang="es-ES" u="sng" dirty="0"/>
              <a:t>perjudicial para la salud</a:t>
            </a:r>
            <a:r>
              <a:rPr lang="es-ES" dirty="0"/>
              <a:t>, </a:t>
            </a:r>
            <a:r>
              <a:rPr lang="es-ES" u="sng" dirty="0"/>
              <a:t>sobre todo de forma </a:t>
            </a:r>
            <a:r>
              <a:rPr lang="es-ES" u="sng" dirty="0" smtClean="0"/>
              <a:t>intensiva.</a:t>
            </a:r>
            <a:r>
              <a:rPr lang="es-ES" u="none" baseline="0" dirty="0" smtClean="0"/>
              <a:t> </a:t>
            </a:r>
            <a:endParaRPr lang="es-ES" u="none" dirty="0"/>
          </a:p>
          <a:p>
            <a:pPr marL="185766" indent="-185766" algn="just">
              <a:buFont typeface="Wingdings" panose="05000000000000000000" pitchFamily="2" charset="2"/>
              <a:buChar char="Ø"/>
            </a:pPr>
            <a:r>
              <a:rPr lang="es-ES" dirty="0" smtClean="0"/>
              <a:t>Se muestra rebeldía, al interpretar una ley protectora en forma de castigo y mostrando oposición a ella. </a:t>
            </a:r>
            <a:r>
              <a:rPr lang="es-ES" b="1" dirty="0" smtClean="0"/>
              <a:t>Las leyes protegen a los menores </a:t>
            </a:r>
            <a:r>
              <a:rPr lang="es-ES" dirty="0" smtClean="0"/>
              <a:t>de 18 años, porque el alcohol les perjudica más al estar en desarrollo tanto el cerebro como todos los órganos y, sobre todo, la personalidad y la forma de relacionaros con los que os rodean.</a:t>
            </a:r>
            <a:endParaRPr lang="es-ES" dirty="0"/>
          </a:p>
          <a:p>
            <a:pPr algn="just"/>
            <a:endParaRPr lang="es-ES" dirty="0"/>
          </a:p>
          <a:p>
            <a:pPr algn="just"/>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28</a:t>
            </a:fld>
            <a:endParaRPr lang="es-ES"/>
          </a:p>
        </p:txBody>
      </p:sp>
    </p:spTree>
    <p:extLst>
      <p:ext uri="{BB962C8B-B14F-4D97-AF65-F5344CB8AC3E}">
        <p14:creationId xmlns:p14="http://schemas.microsoft.com/office/powerpoint/2010/main" val="53181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29.- </a:t>
            </a:r>
            <a:r>
              <a:rPr lang="es-ES" sz="1300" dirty="0"/>
              <a:t>El profesorado lee la quinta cuestión:</a:t>
            </a:r>
          </a:p>
          <a:p>
            <a:pPr algn="just">
              <a:defRPr/>
            </a:pPr>
            <a:r>
              <a:rPr lang="es-ES" altLang="es-ES" sz="2600" b="1" spc="-108" dirty="0">
                <a:solidFill>
                  <a:srgbClr val="FFFFFF"/>
                </a:solidFill>
                <a:latin typeface="Arial"/>
                <a:cs typeface="Arial"/>
              </a:rPr>
              <a:t>5.</a:t>
            </a:r>
            <a:r>
              <a:rPr lang="es-ES" altLang="es-ES" b="1" spc="-108" dirty="0">
                <a:solidFill>
                  <a:srgbClr val="FFFFFF"/>
                </a:solidFill>
                <a:latin typeface="Arial"/>
                <a:cs typeface="Arial"/>
              </a:rPr>
              <a:t> ¿Es verdad que una resaca se quita con café, una ducha y un buen trago del alcohol que tomaste para emborracharte?</a:t>
            </a:r>
          </a:p>
          <a:p>
            <a:pPr algn="just" fontAlgn="auto"/>
            <a:endParaRPr lang="es-ES" sz="1300" dirty="0"/>
          </a:p>
          <a:p>
            <a:pPr algn="just" fontAlgn="auto"/>
            <a:r>
              <a:rPr lang="es-ES" sz="1300" dirty="0"/>
              <a:t>¿Qué respuesta habéis considerado que es la acertada? (cada grupo dice la que ha seleccionado y el profesorado las anota en la pizarra). </a:t>
            </a:r>
          </a:p>
          <a:p>
            <a:pPr algn="just" fontAlgn="auto"/>
            <a:r>
              <a:rPr lang="es-ES" sz="1300" dirty="0"/>
              <a:t>La mayoría habéis elegido la respuesta/las respuestas…, (resumir las seleccionadas por los grupos para tenerlas en cuenta en las siguientes explicaciones).</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29</a:t>
            </a:fld>
            <a:endParaRPr lang="es-ES">
              <a:solidFill>
                <a:prstClr val="black"/>
              </a:solidFill>
            </a:endParaRPr>
          </a:p>
        </p:txBody>
      </p:sp>
    </p:spTree>
    <p:extLst>
      <p:ext uri="{BB962C8B-B14F-4D97-AF65-F5344CB8AC3E}">
        <p14:creationId xmlns:p14="http://schemas.microsoft.com/office/powerpoint/2010/main" val="210627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3.- </a:t>
            </a:r>
            <a:r>
              <a:rPr lang="es-ES" sz="1300" dirty="0"/>
              <a:t>Transcurrido el tiempo o haber terminado los grupos de contestar el cuestionario, el profesorado emplea el PowerPoint </a:t>
            </a:r>
            <a:r>
              <a:rPr lang="es-ES" sz="1300" i="1" dirty="0"/>
              <a:t>Real News </a:t>
            </a:r>
            <a:r>
              <a:rPr lang="es-ES" sz="1300" dirty="0"/>
              <a:t>y lee la primera cuestión: </a:t>
            </a:r>
          </a:p>
          <a:p>
            <a:pPr algn="just" defTabSz="495376">
              <a:defRPr/>
            </a:pPr>
            <a:r>
              <a:rPr lang="es-ES" altLang="es-ES" sz="1300" b="1" dirty="0"/>
              <a:t>1. ¿Es verdad que el consumo de alcohol tiene pocos riesgos para la salud e incluso es saludable (evita enfermedades del corazón y es buen alimento), por eso su venta es legal para los mayores de 18 años?</a:t>
            </a:r>
          </a:p>
          <a:p>
            <a:pPr algn="just" defTabSz="495376">
              <a:defRPr/>
            </a:pPr>
            <a:endParaRPr lang="es-ES" sz="1300" dirty="0"/>
          </a:p>
          <a:p>
            <a:pPr algn="just" defTabSz="495376">
              <a:defRPr/>
            </a:pPr>
            <a:r>
              <a:rPr lang="es-ES" sz="1300" dirty="0"/>
              <a:t>A continuación, pregunta: </a:t>
            </a:r>
            <a:r>
              <a:rPr lang="es-ES" sz="1300" b="1" dirty="0"/>
              <a:t>¿Qué respuesta habéis considerado que es la acertada? </a:t>
            </a:r>
            <a:r>
              <a:rPr lang="es-ES" sz="1300" dirty="0"/>
              <a:t>Los portavoces de cada grupo podéis ir diciendo la respuesta que se ha seleccionado, y yo las anotaré en la pizarra (dejando un espacio para la puntuación en la tabla escrita en la pizarra anteriormente).</a:t>
            </a:r>
          </a:p>
          <a:p>
            <a:pPr algn="just" defTabSz="495376">
              <a:defRPr/>
            </a:pPr>
            <a:endParaRPr lang="es-ES" sz="1300" dirty="0"/>
          </a:p>
          <a:p>
            <a:pPr algn="just" defTabSz="495376">
              <a:defRPr/>
            </a:pPr>
            <a:r>
              <a:rPr lang="es-ES" sz="1300" dirty="0"/>
              <a:t>Inmediatamente, el profesorado expone las explicaciones que sustentan la respuesta correcta, siguiendo las instrucciones de las diapositivas, y anota en la pizarra la puntuación obtenida por cada grupo. Tras cada respuesta verificada, se pide a la clase que participe reflexionando sobre las respuestas acertadas y las falsas. Esto se repite con las 5 preguntas. </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a:t>
            </a:fld>
            <a:endParaRPr lang="es-ES">
              <a:solidFill>
                <a:prstClr val="black"/>
              </a:solidFill>
            </a:endParaRPr>
          </a:p>
        </p:txBody>
      </p:sp>
    </p:spTree>
    <p:extLst>
      <p:ext uri="{BB962C8B-B14F-4D97-AF65-F5344CB8AC3E}">
        <p14:creationId xmlns:p14="http://schemas.microsoft.com/office/powerpoint/2010/main" val="3053258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30.- </a:t>
            </a:r>
            <a:r>
              <a:rPr lang="es-ES" sz="1300" dirty="0"/>
              <a:t>El profesorado lee la pregunta 5 y (dando emoción) da el resultado: ¡Y LA RESPUESTA CORRECTA ES…! (CLICAR) La “B”. </a:t>
            </a:r>
          </a:p>
          <a:p>
            <a:pPr algn="just"/>
            <a:endParaRPr lang="es-ES" sz="1300" dirty="0"/>
          </a:p>
          <a:p>
            <a:pPr algn="just" defTabSz="495376">
              <a:defRPr/>
            </a:pPr>
            <a:r>
              <a:rPr lang="es-ES" sz="1300" dirty="0"/>
              <a:t>A continuación lee </a:t>
            </a:r>
            <a:r>
              <a:rPr lang="es-ES" sz="1300" i="1" dirty="0"/>
              <a:t>Real News</a:t>
            </a:r>
            <a:r>
              <a:rPr lang="es-ES" sz="1300" dirty="0"/>
              <a:t>: B</a:t>
            </a:r>
            <a:r>
              <a:rPr lang="es-ES" sz="1300" b="1" dirty="0"/>
              <a:t>) </a:t>
            </a:r>
            <a:r>
              <a:rPr lang="es-ES" dirty="0" smtClean="0"/>
              <a:t>La </a:t>
            </a:r>
            <a:r>
              <a:rPr lang="es-ES" b="1" dirty="0" smtClean="0"/>
              <a:t>toxicidad del alcohol </a:t>
            </a:r>
            <a:r>
              <a:rPr lang="es-ES" dirty="0" smtClean="0"/>
              <a:t>para el cuerpo es tal que, para eliminarlo, el hígado lo tiene que transformar en otras sustancias que aún son más tóxicas que el propio alcohol y, hasta que el cuerpo no logra expulsarlas, </a:t>
            </a:r>
            <a:r>
              <a:rPr lang="es-ES" b="1" dirty="0" smtClean="0"/>
              <a:t>recorren todos los órganos produciendo daños y mucho malestar</a:t>
            </a:r>
            <a:r>
              <a:rPr lang="es-ES" dirty="0" smtClean="0"/>
              <a:t>. </a:t>
            </a:r>
          </a:p>
          <a:p>
            <a:pPr algn="just" defTabSz="495376">
              <a:defRPr/>
            </a:pPr>
            <a:endParaRPr lang="es-ES" dirty="0" smtClean="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30</a:t>
            </a:fld>
            <a:endParaRPr lang="es-ES"/>
          </a:p>
        </p:txBody>
      </p:sp>
    </p:spTree>
    <p:extLst>
      <p:ext uri="{BB962C8B-B14F-4D97-AF65-F5344CB8AC3E}">
        <p14:creationId xmlns:p14="http://schemas.microsoft.com/office/powerpoint/2010/main" val="2400838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b="1" dirty="0" smtClean="0"/>
              <a:t>DIAPOSITIVA 31.- </a:t>
            </a:r>
            <a:r>
              <a:rPr lang="es-ES" dirty="0" smtClean="0"/>
              <a:t>Pillando </a:t>
            </a:r>
            <a:r>
              <a:rPr lang="es-ES" i="1" dirty="0" err="1" smtClean="0"/>
              <a:t>Fake</a:t>
            </a:r>
            <a:r>
              <a:rPr lang="es-ES" i="1" dirty="0" smtClean="0"/>
              <a:t> News </a:t>
            </a:r>
            <a:r>
              <a:rPr lang="es-ES" dirty="0" smtClean="0"/>
              <a:t>sobre las borracheras.</a:t>
            </a:r>
          </a:p>
          <a:p>
            <a:pPr algn="just"/>
            <a:endParaRPr lang="es-ES" dirty="0" smtClean="0"/>
          </a:p>
          <a:p>
            <a:pPr algn="just"/>
            <a:r>
              <a:rPr lang="es-ES" dirty="0" smtClean="0"/>
              <a:t>El profesorado expone: </a:t>
            </a:r>
            <a:r>
              <a:rPr lang="es-ES" b="1" dirty="0" smtClean="0"/>
              <a:t>Vamos a pillar </a:t>
            </a:r>
            <a:r>
              <a:rPr lang="es-ES" b="1" i="1" dirty="0" err="1" smtClean="0"/>
              <a:t>Fake</a:t>
            </a:r>
            <a:r>
              <a:rPr lang="es-ES" b="1" i="1" dirty="0" smtClean="0"/>
              <a:t> News</a:t>
            </a:r>
            <a:r>
              <a:rPr lang="es-ES" b="1" baseline="0" dirty="0" smtClean="0"/>
              <a:t>. Vamos a ver </a:t>
            </a:r>
            <a:r>
              <a:rPr lang="es-ES" b="1" dirty="0" smtClean="0"/>
              <a:t>consejos para quitar una borrachera</a:t>
            </a:r>
            <a:r>
              <a:rPr lang="es-ES" b="1" baseline="0" dirty="0" smtClean="0"/>
              <a:t> que incluso están por Internet pero que, ante la evidencia científica, no se sostienen</a:t>
            </a:r>
            <a:r>
              <a:rPr lang="es-ES" b="0" baseline="0" dirty="0" smtClean="0"/>
              <a:t>:</a:t>
            </a:r>
          </a:p>
          <a:p>
            <a:pPr algn="just"/>
            <a:r>
              <a:rPr lang="es-ES" baseline="0" dirty="0" smtClean="0"/>
              <a:t> </a:t>
            </a:r>
          </a:p>
          <a:p>
            <a:pPr algn="just"/>
            <a:r>
              <a:rPr lang="es-ES" sz="1300" i="1" dirty="0">
                <a:solidFill>
                  <a:srgbClr val="00B050"/>
                </a:solidFill>
                <a:latin typeface="Segoe UI Semilight" panose="020B0402040204020203" pitchFamily="34" charset="0"/>
                <a:ea typeface="Quattrocento Sans"/>
              </a:rPr>
              <a:t>El café estimula por lo que contrarresta los efectos del alcohol… </a:t>
            </a:r>
            <a:r>
              <a:rPr lang="es-ES" sz="1300" b="1" dirty="0">
                <a:solidFill>
                  <a:srgbClr val="00B050"/>
                </a:solidFill>
                <a:latin typeface="Segoe UI Semilight" panose="020B0402040204020203" pitchFamily="34" charset="0"/>
                <a:ea typeface="Quattrocento Sans"/>
              </a:rPr>
              <a:t>¿porqué  es una información errónea para quitar los efectos del alcohol</a:t>
            </a:r>
            <a:r>
              <a:rPr lang="es-ES" sz="1300" b="1" i="1" dirty="0">
                <a:solidFill>
                  <a:srgbClr val="00B050"/>
                </a:solidFill>
                <a:latin typeface="Segoe UI Semilight" panose="020B0402040204020203" pitchFamily="34" charset="0"/>
                <a:ea typeface="Quattrocento Sans"/>
              </a:rPr>
              <a:t>? </a:t>
            </a:r>
            <a:r>
              <a:rPr lang="es-ES" sz="1300" dirty="0">
                <a:solidFill>
                  <a:srgbClr val="00B050"/>
                </a:solidFill>
                <a:latin typeface="Segoe UI Semilight" panose="020B0402040204020203" pitchFamily="34" charset="0"/>
                <a:ea typeface="Quattrocento Sans"/>
              </a:rPr>
              <a:t>(animar las respuestas de la clase).</a:t>
            </a:r>
          </a:p>
          <a:p>
            <a:pPr algn="just"/>
            <a:endParaRPr lang="es-ES" sz="1300"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 </a:t>
            </a:r>
            <a:r>
              <a:rPr lang="es-ES" sz="1300" b="1" dirty="0">
                <a:solidFill>
                  <a:srgbClr val="000000"/>
                </a:solidFill>
                <a:latin typeface="Segoe UI Semilight" panose="020B0402040204020203" pitchFamily="34" charset="0"/>
                <a:ea typeface="Quattrocento Sans"/>
              </a:rPr>
              <a:t> La realidad nos dice que</a:t>
            </a:r>
            <a:r>
              <a:rPr lang="es-ES" sz="1300" dirty="0">
                <a:solidFill>
                  <a:srgbClr val="000000"/>
                </a:solidFill>
                <a:latin typeface="Segoe UI Semilight" panose="020B0402040204020203" pitchFamily="34" charset="0"/>
                <a:ea typeface="Quattrocento Sans"/>
              </a:rPr>
              <a:t> el café sí es un estimulante, pero no quita una borrachera porque no disminuye el nivel de alcohol en la sangre, que sigue circulando por el organismo hasta que se pueda eliminar por el hígado.</a:t>
            </a:r>
          </a:p>
          <a:p>
            <a:pPr algn="just"/>
            <a:endParaRPr lang="es-ES" sz="1300" dirty="0">
              <a:solidFill>
                <a:srgbClr val="000000"/>
              </a:solidFill>
              <a:latin typeface="Segoe UI Semilight" panose="020B0402040204020203" pitchFamily="34" charset="0"/>
              <a:ea typeface="Quattrocento Sans"/>
            </a:endParaRPr>
          </a:p>
          <a:p>
            <a:pPr algn="just"/>
            <a:r>
              <a:rPr lang="es-ES" sz="1300" i="1" dirty="0">
                <a:solidFill>
                  <a:srgbClr val="00B050"/>
                </a:solidFill>
                <a:latin typeface="Segoe UI Semilight" panose="020B0402040204020203" pitchFamily="34" charset="0"/>
                <a:ea typeface="Quattrocento Sans"/>
              </a:rPr>
              <a:t>Con una ducha te espabilas… </a:t>
            </a:r>
            <a:r>
              <a:rPr lang="es-ES" sz="1300" b="1" dirty="0">
                <a:solidFill>
                  <a:srgbClr val="00B050"/>
                </a:solidFill>
                <a:latin typeface="Segoe UI Semilight" panose="020B0402040204020203" pitchFamily="34" charset="0"/>
                <a:ea typeface="Quattrocento Sans"/>
              </a:rPr>
              <a:t>¿porqué  es una información falsa? </a:t>
            </a:r>
            <a:r>
              <a:rPr lang="es-ES" sz="1300" dirty="0">
                <a:solidFill>
                  <a:srgbClr val="00B050"/>
                </a:solidFill>
                <a:latin typeface="Segoe UI Semilight" panose="020B0402040204020203" pitchFamily="34" charset="0"/>
                <a:ea typeface="Quattrocento Sans"/>
              </a:rPr>
              <a:t>(lluvia de ideas).</a:t>
            </a:r>
          </a:p>
          <a:p>
            <a:pPr algn="just"/>
            <a:endParaRPr lang="es-ES" sz="1300"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¿Recordáis que el alcohol enfría el cuerpo por dentro? Hay que abrigar a la persona con embriaguez, nunca intentar espabilarla con duchas que tampoco disminuyen el alcohol en sangre. </a:t>
            </a:r>
          </a:p>
          <a:p>
            <a:pPr algn="just"/>
            <a:endParaRPr lang="es-ES" sz="1300" dirty="0"/>
          </a:p>
          <a:p>
            <a:pPr algn="just"/>
            <a:r>
              <a:rPr lang="es-ES" sz="1300" i="1" dirty="0">
                <a:solidFill>
                  <a:srgbClr val="00B050"/>
                </a:solidFill>
                <a:latin typeface="Segoe UI Semilight" panose="020B0402040204020203" pitchFamily="34" charset="0"/>
                <a:ea typeface="Quattrocento Sans"/>
              </a:rPr>
              <a:t>Tomar alcohol de nuevo para quitar la resaca…</a:t>
            </a:r>
            <a:r>
              <a:rPr lang="es-ES" sz="1300" b="1" dirty="0">
                <a:solidFill>
                  <a:srgbClr val="00B050"/>
                </a:solidFill>
                <a:latin typeface="Segoe UI Semilight" panose="020B0402040204020203" pitchFamily="34" charset="0"/>
                <a:ea typeface="Quattrocento Sans"/>
              </a:rPr>
              <a:t> ¿os parece falsa, porqué? </a:t>
            </a:r>
          </a:p>
          <a:p>
            <a:pPr algn="just"/>
            <a:endParaRPr lang="es-ES" sz="1300" b="1"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Si se bebe más, sumamos ese alcohol al ya ingerido, con su correspondiente resaca (al tomar más alcohol, por ser un depresor del SNC vuelve a anestesiar y desinhibir, lo que hace que parezca momentáneamente menos intensa la resaca, pero dura poco y vuelve el malestar que ha aumentado por la nueva ingesta de alcohol)</a:t>
            </a:r>
            <a:r>
              <a:rPr lang="es-ES" sz="1300" dirty="0"/>
              <a:t>.</a:t>
            </a:r>
          </a:p>
          <a:p>
            <a:pPr algn="just"/>
            <a:endParaRPr lang="es-ES" sz="1300" dirty="0"/>
          </a:p>
          <a:p>
            <a:pPr algn="just" fontAlgn="base"/>
            <a:r>
              <a:rPr lang="es-ES" sz="1300" i="1" dirty="0">
                <a:solidFill>
                  <a:srgbClr val="00B050"/>
                </a:solidFill>
                <a:latin typeface="Segoe UI Semilight" panose="020B0402040204020203" pitchFamily="34" charset="0"/>
                <a:ea typeface="Quattrocento Sans"/>
              </a:rPr>
              <a:t>Se elimina el alcohol haciendo ejercicio o vomitando… </a:t>
            </a:r>
            <a:r>
              <a:rPr lang="es-ES" sz="1300" b="1" dirty="0">
                <a:solidFill>
                  <a:srgbClr val="00B050"/>
                </a:solidFill>
                <a:latin typeface="Segoe UI Semilight" panose="020B0402040204020203" pitchFamily="34" charset="0"/>
                <a:ea typeface="Quattrocento Sans"/>
              </a:rPr>
              <a:t>¿qué se os ocurre de porqué esta información es errónea?</a:t>
            </a:r>
          </a:p>
          <a:p>
            <a:pPr algn="just" fontAlgn="base"/>
            <a:endParaRPr lang="es-ES" sz="1300" b="1" dirty="0">
              <a:solidFill>
                <a:srgbClr val="00B050"/>
              </a:solidFill>
              <a:latin typeface="Segoe UI Semilight" panose="020B0402040204020203" pitchFamily="34" charset="0"/>
              <a:ea typeface="Quattrocento Sans"/>
            </a:endParaRPr>
          </a:p>
          <a:p>
            <a:pPr algn="just" fontAlgn="base"/>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p>
          <a:p>
            <a:pPr marL="185766" indent="-185766" algn="just" fontAlgn="base">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Con ejercicio (que dudo que se haga mucho en ese estado) o vomitando se expulsa menos de un 2% de alcohol, insuficiente para afectar al nivel de alcoholemia y dejar de sufrir la borrachera. </a:t>
            </a:r>
          </a:p>
          <a:p>
            <a:pPr algn="just"/>
            <a:endParaRPr lang="es-ES" sz="1300" b="1" i="1" dirty="0">
              <a:solidFill>
                <a:srgbClr val="00B050"/>
              </a:solidFill>
            </a:endParaRPr>
          </a:p>
          <a:p>
            <a:pPr algn="just"/>
            <a:r>
              <a:rPr lang="es-ES" sz="1300" i="1" dirty="0">
                <a:solidFill>
                  <a:srgbClr val="00B050"/>
                </a:solidFill>
                <a:latin typeface="Segoe UI Semilight" panose="020B0402040204020203" pitchFamily="34" charset="0"/>
                <a:ea typeface="Quattrocento Sans"/>
              </a:rPr>
              <a:t>Quien más aguanta más controla…</a:t>
            </a:r>
            <a:r>
              <a:rPr lang="es-ES" sz="1300" b="1" dirty="0">
                <a:solidFill>
                  <a:srgbClr val="00B050"/>
                </a:solidFill>
                <a:latin typeface="Segoe UI Semilight" panose="020B0402040204020203" pitchFamily="34" charset="0"/>
                <a:ea typeface="Quattrocento Sans"/>
              </a:rPr>
              <a:t> ¿creéis que esto es así?</a:t>
            </a:r>
          </a:p>
          <a:p>
            <a:pPr algn="just"/>
            <a:endParaRPr lang="es-ES" sz="1300" b="1" dirty="0">
              <a:solidFill>
                <a:srgbClr val="00B050"/>
              </a:solidFill>
              <a:latin typeface="Segoe UI Semilight" panose="020B0402040204020203" pitchFamily="34" charset="0"/>
              <a:ea typeface="Quattrocento Sans"/>
            </a:endParaRPr>
          </a:p>
          <a:p>
            <a:pPr algn="just"/>
            <a:r>
              <a:rPr lang="es-ES" sz="1300" dirty="0">
                <a:solidFill>
                  <a:srgbClr val="00B050"/>
                </a:solidFill>
                <a:latin typeface="Segoe UI Semilight" panose="020B0402040204020203" pitchFamily="34" charset="0"/>
                <a:ea typeface="Quattrocento Sans"/>
              </a:rPr>
              <a:t>CLICAR. Es </a:t>
            </a:r>
            <a:r>
              <a:rPr lang="es-ES" sz="1300" i="1" dirty="0" err="1">
                <a:solidFill>
                  <a:srgbClr val="00B050"/>
                </a:solidFill>
                <a:latin typeface="Segoe UI Semilight" panose="020B0402040204020203" pitchFamily="34" charset="0"/>
                <a:ea typeface="Quattrocento Sans"/>
              </a:rPr>
              <a:t>Fake</a:t>
            </a:r>
            <a:r>
              <a:rPr lang="es-ES" sz="1300" i="1" dirty="0">
                <a:solidFill>
                  <a:srgbClr val="00B050"/>
                </a:solidFill>
                <a:latin typeface="Segoe UI Semilight" panose="020B0402040204020203" pitchFamily="34" charset="0"/>
                <a:ea typeface="Quattrocento Sans"/>
              </a:rPr>
              <a:t> News</a:t>
            </a:r>
            <a:r>
              <a:rPr lang="es-ES" sz="1300" dirty="0">
                <a:solidFill>
                  <a:srgbClr val="00B050"/>
                </a:solidFill>
                <a:latin typeface="Segoe UI Semilight" panose="020B0402040204020203" pitchFamily="34" charset="0"/>
                <a:ea typeface="Quattrocento Sans"/>
              </a:rPr>
              <a:t>.</a:t>
            </a:r>
          </a:p>
          <a:p>
            <a:pPr marL="185766" indent="-185766" algn="just">
              <a:buFont typeface="Wingdings" panose="05000000000000000000" pitchFamily="2" charset="2"/>
              <a:buChar char="Ø"/>
            </a:pPr>
            <a:r>
              <a:rPr lang="es-ES" sz="1300" b="1" i="1" dirty="0">
                <a:solidFill>
                  <a:srgbClr val="000000"/>
                </a:solidFill>
                <a:latin typeface="Segoe UI Semilight" panose="020B0402040204020203" pitchFamily="34" charset="0"/>
                <a:ea typeface="Quattrocento Sans"/>
              </a:rPr>
              <a:t>Real News</a:t>
            </a:r>
            <a:r>
              <a:rPr lang="es-ES" sz="1300" b="1" dirty="0">
                <a:solidFill>
                  <a:srgbClr val="000000"/>
                </a:solidFill>
                <a:latin typeface="Segoe UI Semilight" panose="020B0402040204020203" pitchFamily="34" charset="0"/>
                <a:ea typeface="Quattrocento Sans"/>
              </a:rPr>
              <a:t>: </a:t>
            </a:r>
            <a:r>
              <a:rPr lang="es-ES" sz="1300" dirty="0">
                <a:solidFill>
                  <a:srgbClr val="000000"/>
                </a:solidFill>
                <a:latin typeface="Segoe UI Semilight" panose="020B0402040204020203" pitchFamily="34" charset="0"/>
                <a:ea typeface="Quattrocento Sans"/>
              </a:rPr>
              <a:t>Si aguanta más es porque bebe con frecuencia y ha desarrollado tolerancia al alcohol, aunque el alcohol está en igual medida en su sangre perjudicando los órganos.</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31</a:t>
            </a:fld>
            <a:endParaRPr lang="es-ES"/>
          </a:p>
        </p:txBody>
      </p:sp>
    </p:spTree>
    <p:extLst>
      <p:ext uri="{BB962C8B-B14F-4D97-AF65-F5344CB8AC3E}">
        <p14:creationId xmlns:p14="http://schemas.microsoft.com/office/powerpoint/2010/main" val="314386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32.- </a:t>
            </a:r>
            <a:r>
              <a:rPr lang="es-ES" sz="1300" dirty="0"/>
              <a:t>Refrescando verdades.</a:t>
            </a:r>
          </a:p>
          <a:p>
            <a:pPr algn="just" fontAlgn="auto"/>
            <a:endParaRPr lang="es-ES" sz="1300" dirty="0"/>
          </a:p>
          <a:p>
            <a:pPr algn="just" fontAlgn="auto"/>
            <a:r>
              <a:rPr lang="es-ES" sz="1300" dirty="0"/>
              <a:t>Profesorado: </a:t>
            </a:r>
            <a:r>
              <a:rPr lang="es-ES" sz="1300" b="1" dirty="0"/>
              <a:t>Vamos a refrescar algunas de las verdades que hemos visto. Voluntarios que lean cada frase</a:t>
            </a:r>
            <a:r>
              <a:rPr lang="es-ES" sz="1300" dirty="0"/>
              <a:t> (el profesorado puede ir dando algunas explicaciones que están entre paréntesis, si lo ve necesario):</a:t>
            </a:r>
          </a:p>
          <a:p>
            <a:pPr algn="just" fontAlgn="auto"/>
            <a:endParaRPr lang="es-ES" sz="1300" dirty="0"/>
          </a:p>
          <a:p>
            <a:pPr marL="185766" indent="-185766" algn="just">
              <a:buFont typeface="Wingdings" panose="05000000000000000000" pitchFamily="2" charset="2"/>
              <a:buChar char="ü"/>
            </a:pPr>
            <a:r>
              <a:rPr lang="es-ES" sz="1300" i="1" dirty="0"/>
              <a:t>El alcohol es un TÓXICO para el organismo</a:t>
            </a:r>
            <a:r>
              <a:rPr lang="es-ES" sz="1300" dirty="0"/>
              <a:t>.</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Se elimina LENTAMENTE cuando el hígado lo metaboliza</a:t>
            </a:r>
            <a:r>
              <a:rPr lang="es-ES" sz="1300" dirty="0"/>
              <a:t>. </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Mientras, los tóxicos siguen en la sangre DAÑANDO los órganos</a:t>
            </a:r>
            <a:r>
              <a:rPr lang="es-ES" sz="1300" dirty="0"/>
              <a:t> (el profesorado puede explicar: el hígado lo transforma, con sustancias propias, en otras sustancias también más tóxicas, que siguen en la sangre recorriendo los órganos y dañándolos). </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RESACA es igual a intoxicación y mucho malestar</a:t>
            </a:r>
            <a:r>
              <a:rPr lang="es-ES" sz="1300" dirty="0"/>
              <a:t> (la resaca del día siguiente es un síntoma de esa intoxicación de los órganos por esas sustancias tóxicas, que siguen provocando mucho malestar).</a:t>
            </a:r>
          </a:p>
          <a:p>
            <a:pPr algn="just"/>
            <a:endParaRPr lang="es-ES" sz="1300" dirty="0"/>
          </a:p>
          <a:p>
            <a:pPr marL="185766" indent="-185766" algn="just">
              <a:buFont typeface="Wingdings" panose="05000000000000000000" pitchFamily="2" charset="2"/>
              <a:buChar char="ü"/>
            </a:pPr>
            <a:r>
              <a:rPr lang="es-ES" sz="1300" i="1" dirty="0"/>
              <a:t>Dolor de cabeza es igual a DESHIDRATACIÓN del cerebro, recomendable beber mucha agua</a:t>
            </a:r>
            <a:r>
              <a:rPr lang="es-ES" sz="1300" dirty="0"/>
              <a:t> (el dolor de cabeza de la resaca se debe a que el alcohol deshidrata el cerebro, y hay que descansar, beber mucha agua para rehidratarlo y esperar que se pase).</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Con vómitos es porque el hígado no puede metabolizar el alcohol por ser EXCESIVO</a:t>
            </a:r>
            <a:r>
              <a:rPr lang="es-ES" sz="1300" dirty="0"/>
              <a:t> (cuando se vomita habiendo tomado bebidas alcohólicas, es un signo de que el hígado no puede metabolizar el alcohol ingerido por ser excesivo).</a:t>
            </a:r>
          </a:p>
          <a:p>
            <a:pPr algn="just"/>
            <a:endParaRPr lang="es-ES" sz="1300" dirty="0"/>
          </a:p>
          <a:p>
            <a:pPr marL="185766" indent="-185766" algn="just">
              <a:buFont typeface="Wingdings" panose="05000000000000000000" pitchFamily="2" charset="2"/>
              <a:buChar char="ü"/>
            </a:pPr>
            <a:r>
              <a:rPr lang="es-ES" sz="1300" i="1" dirty="0"/>
              <a:t>Afecta a la conducta, se corren RIESGOS que no se darían sin beber</a:t>
            </a:r>
            <a:r>
              <a:rPr lang="es-ES" sz="1300" dirty="0"/>
              <a:t> (la conducta también se ve afectada ya que, muchas veces, se hace lo que no se haría sin beber y se corren riesgos para la salud en las posibles relaciones sexuales sin usar preservativo).</a:t>
            </a:r>
          </a:p>
          <a:p>
            <a:pPr algn="just"/>
            <a:endParaRPr lang="es-ES" sz="1300" dirty="0"/>
          </a:p>
          <a:p>
            <a:pPr marL="185766" indent="-185766" algn="just">
              <a:buFont typeface="Wingdings" panose="05000000000000000000" pitchFamily="2" charset="2"/>
              <a:buChar char="ü"/>
            </a:pPr>
            <a:r>
              <a:rPr lang="es-ES" sz="1300" i="1" dirty="0"/>
              <a:t>A las Chicas les PERJUDICA MÁS RÁPIDO Y DURA MÁS tiempo su malestar</a:t>
            </a:r>
            <a:r>
              <a:rPr lang="es-ES" sz="1300" dirty="0"/>
              <a:t>. (en las chicas los efectos perjudiciales de beber alcohol se manifiestan más rápido, dura más tiempo el malestar, se emborrachan antes, porque tienen menos agua en el cuerpo, menor talla, la enzima alcohol-deshidrogenasa que metaboliza el alcohol, presenta en la mujer un nivel más bajo de actividad (lo que hace que metabolice más lentamente el alcohol que los hombres y esté más tiempo en el cuerpo de las chicas dañándolo). Estas diferencias, también tienen consecuencias provocando problemas de salud a largo plazo en las mujeres: pueden tener enfermedades hepáticas antes que los hombre que beben, tienen mayor sensibilidad a la toxicidad neuronal y en el músculo cardiaco, y riesgos específicos como el cáncer de mama, infertilidad, y también alteraciones menstruales).</a:t>
            </a:r>
          </a:p>
          <a:p>
            <a:pPr marL="185766" indent="-185766" algn="just">
              <a:buFont typeface="Wingdings" panose="05000000000000000000" pitchFamily="2" charset="2"/>
              <a:buChar char="ü"/>
            </a:pPr>
            <a:endParaRPr lang="es-ES" sz="1300" dirty="0"/>
          </a:p>
          <a:p>
            <a:pPr marL="185766" indent="-185766" algn="just" defTabSz="495376">
              <a:buFont typeface="Wingdings" panose="05000000000000000000" pitchFamily="2" charset="2"/>
              <a:buChar char="ü"/>
              <a:defRPr/>
            </a:pPr>
            <a:r>
              <a:rPr lang="es-ES" sz="1300" dirty="0"/>
              <a:t>Chicos, cuando se prepara un embarazo, es conveniente no beber durante unos meses antes para tener espermatozoides sanos.</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Afecta al feto en el embarazo, puede producir DEFECTOS CONGÉNITOS y problemas de salud en el bebé, ya que el SNC es vulnerable durante los 9 meses de embarazo</a:t>
            </a:r>
            <a:r>
              <a:rPr lang="es-ES" sz="1300" dirty="0"/>
              <a:t> (también en la lactancia, ya que pasa a la leche materna y afecta al cerebro del niño o la niña, los daños se verán sobre todo cuando vaya al colegio y tendrá consecuencias para toda la vida, totalmente prevenibles).</a:t>
            </a:r>
          </a:p>
          <a:p>
            <a:pPr marL="185766" indent="-185766" algn="just">
              <a:buFont typeface="Wingdings" panose="05000000000000000000" pitchFamily="2" charset="2"/>
              <a:buChar char="ü"/>
            </a:pPr>
            <a:endParaRPr lang="es-ES" sz="1300" dirty="0"/>
          </a:p>
          <a:p>
            <a:pPr marL="185766" indent="-185766" algn="just">
              <a:buFont typeface="Wingdings" panose="05000000000000000000" pitchFamily="2" charset="2"/>
              <a:buChar char="ü"/>
            </a:pPr>
            <a:r>
              <a:rPr lang="es-ES" sz="1300" i="1" dirty="0"/>
              <a:t>Beber para dejar de sentir tristeza, por un enfado, etc., NO SOLUCIONA lo que lo causa</a:t>
            </a:r>
            <a:r>
              <a:rPr lang="es-ES" sz="1300" dirty="0"/>
              <a:t>.</a:t>
            </a:r>
          </a:p>
          <a:p>
            <a:pPr algn="just"/>
            <a:endParaRPr lang="es-ES" sz="1300" dirty="0"/>
          </a:p>
          <a:p>
            <a:pPr marL="185766" indent="-185766" algn="just">
              <a:buFont typeface="Wingdings" panose="05000000000000000000" pitchFamily="2" charset="2"/>
              <a:buChar char="ü"/>
            </a:pPr>
            <a:r>
              <a:rPr lang="es-ES" sz="1300" dirty="0"/>
              <a:t>Si se presencia una </a:t>
            </a:r>
            <a:r>
              <a:rPr lang="es-ES" sz="1300" i="1" dirty="0"/>
              <a:t>borrachera con pérdida de conocimiento, es decir, un coma etílico, hay que llamar a URGENCIAS (112) porque es un problema de salud vital, es decir, con riesgo de parada cardiorrespiratoria y la muerte</a:t>
            </a:r>
            <a:r>
              <a:rPr lang="es-ES" sz="1300" dirty="0"/>
              <a:t>.</a:t>
            </a:r>
          </a:p>
          <a:p>
            <a:pPr algn="just"/>
            <a:endParaRPr lang="es-ES" sz="1300" dirty="0"/>
          </a:p>
          <a:p>
            <a:pPr marL="185766" indent="-185766" algn="just">
              <a:buFont typeface="Wingdings" panose="05000000000000000000" pitchFamily="2" charset="2"/>
              <a:buChar char="ü"/>
            </a:pPr>
            <a:r>
              <a:rPr lang="es-ES" sz="1300" i="1" dirty="0"/>
              <a:t>NADA quita la borrachera de golpe</a:t>
            </a:r>
            <a:r>
              <a:rPr lang="es-ES" sz="1300" dirty="0"/>
              <a:t>.</a:t>
            </a:r>
          </a:p>
          <a:p>
            <a:pPr algn="just" fontAlgn="auto"/>
            <a:r>
              <a:rPr lang="es-ES" sz="1300" dirty="0"/>
              <a:t> </a:t>
            </a:r>
          </a:p>
          <a:p>
            <a:pPr>
              <a:defRPr/>
            </a:pPr>
            <a:endParaRPr lang="es-ES" dirty="0">
              <a:solidFill>
                <a:srgbClr val="000000"/>
              </a:solidFill>
              <a:latin typeface="Segoe UI Semilight" panose="020B0402040204020203" pitchFamily="34" charset="0"/>
              <a:ea typeface="Quattrocento Sans"/>
            </a:endParaRPr>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32</a:t>
            </a:fld>
            <a:endParaRPr lang="es-ES"/>
          </a:p>
        </p:txBody>
      </p:sp>
    </p:spTree>
    <p:extLst>
      <p:ext uri="{BB962C8B-B14F-4D97-AF65-F5344CB8AC3E}">
        <p14:creationId xmlns:p14="http://schemas.microsoft.com/office/powerpoint/2010/main" val="923521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33.- El profesorado concluye</a:t>
            </a:r>
            <a:r>
              <a:rPr lang="es-ES" sz="1300" dirty="0"/>
              <a:t>: Es Real News que NINGÚN PROFESIONAL SANITARIO recomiende beber alcohol para estar bien, porque ninguna cantidad de alcohol es segura ni saludable.</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33</a:t>
            </a:fld>
            <a:endParaRPr lang="es-ES"/>
          </a:p>
        </p:txBody>
      </p:sp>
    </p:spTree>
    <p:extLst>
      <p:ext uri="{BB962C8B-B14F-4D97-AF65-F5344CB8AC3E}">
        <p14:creationId xmlns:p14="http://schemas.microsoft.com/office/powerpoint/2010/main" val="384455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dirty="0"/>
              <a:t>DIAPOSITIVA 34.- El profesorado cierra la presentación : </a:t>
            </a:r>
          </a:p>
          <a:p>
            <a:pPr algn="just" defTabSz="495376">
              <a:defRPr/>
            </a:pPr>
            <a:r>
              <a:rPr lang="es-ES" sz="1300" b="1" dirty="0"/>
              <a:t>¿Tenéis alguna pregunta, algo que comentar antes de terminar? </a:t>
            </a:r>
            <a:r>
              <a:rPr lang="es-ES" sz="1300" dirty="0"/>
              <a:t>(se escucha y responde a las preguntas del alumnado, en el caso de no saber alguna contestación, se le indica que se informará y en la clase siguiente se le responderá).</a:t>
            </a:r>
          </a:p>
          <a:p>
            <a:pPr algn="just" defTabSz="495376">
              <a:defRPr/>
            </a:pPr>
            <a:endParaRPr lang="es-ES" sz="1300" dirty="0"/>
          </a:p>
          <a:p>
            <a:pPr algn="just" defTabSz="495376">
              <a:defRPr/>
            </a:pPr>
            <a:r>
              <a:rPr lang="es-ES" altLang="es-ES" sz="1300" dirty="0"/>
              <a:t>CLICAR.</a:t>
            </a:r>
            <a:r>
              <a:rPr lang="es-ES" sz="1300" dirty="0"/>
              <a:t> Y dando énfasis a esta última frase: </a:t>
            </a:r>
            <a:r>
              <a:rPr lang="es-ES" altLang="es-ES" sz="1300" b="1" dirty="0"/>
              <a:t>Ahora tenéis más información sobre el alcohol para distinguir lo que es verdad de lo que es falso, y poder tomar buenas decisiones, porque os recuerdo que LA DECISIÓN DE BEBER O NO, SIEMPRE ES PERSONAL.</a:t>
            </a:r>
          </a:p>
          <a:p>
            <a:pPr algn="just" defTabSz="495376">
              <a:defRPr/>
            </a:pPr>
            <a:endParaRPr lang="es-ES" sz="1300"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t>34</a:t>
            </a:fld>
            <a:endParaRPr lang="es-ES"/>
          </a:p>
        </p:txBody>
      </p:sp>
    </p:spTree>
    <p:extLst>
      <p:ext uri="{BB962C8B-B14F-4D97-AF65-F5344CB8AC3E}">
        <p14:creationId xmlns:p14="http://schemas.microsoft.com/office/powerpoint/2010/main" val="1614384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95376">
              <a:defRPr/>
            </a:pPr>
            <a:r>
              <a:rPr lang="es-ES" sz="1300" b="1" dirty="0"/>
              <a:t>DIAPOSITIVA 35.- El grupo ganador del Concurso </a:t>
            </a:r>
            <a:r>
              <a:rPr lang="es-ES" sz="1300" b="1" i="1" dirty="0"/>
              <a:t>Pillando </a:t>
            </a:r>
            <a:r>
              <a:rPr lang="es-ES" sz="1300" b="1" i="1" dirty="0" err="1"/>
              <a:t>Fake</a:t>
            </a:r>
            <a:r>
              <a:rPr lang="es-ES" sz="1300" b="1" i="1" dirty="0"/>
              <a:t> News</a:t>
            </a:r>
            <a:r>
              <a:rPr lang="es-ES" sz="1300" b="1" dirty="0"/>
              <a:t> es…</a:t>
            </a:r>
          </a:p>
          <a:p>
            <a:pPr fontAlgn="auto"/>
            <a:endParaRPr lang="es-ES" sz="1300" dirty="0"/>
          </a:p>
          <a:p>
            <a:pPr fontAlgn="auto"/>
            <a:r>
              <a:rPr lang="es-ES" sz="1300" dirty="0"/>
              <a:t>Una vez terminado el PPT </a:t>
            </a:r>
            <a:r>
              <a:rPr lang="es-ES" sz="1300" i="1" dirty="0"/>
              <a:t>Real News</a:t>
            </a:r>
            <a:r>
              <a:rPr lang="es-ES" sz="1300" dirty="0"/>
              <a:t>, el profesorado vuelve a la pizarra, donde se suman los puntos de cada grupo.</a:t>
            </a:r>
          </a:p>
          <a:p>
            <a:pPr defTabSz="495376">
              <a:defRPr/>
            </a:pPr>
            <a:endParaRPr lang="es-ES" sz="1300" dirty="0"/>
          </a:p>
          <a:p>
            <a:pPr defTabSz="495376">
              <a:defRPr/>
            </a:pPr>
            <a:r>
              <a:rPr lang="es-ES" sz="1300" dirty="0"/>
              <a:t>El profesorado convoca al grupo ganador para que salude y reciba el aplauso de la clase.</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val="3781582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lnSpc>
                <a:spcPct val="115000"/>
              </a:lnSpc>
              <a:defRPr/>
            </a:pPr>
            <a:r>
              <a:rPr lang="es-ES" sz="1300" b="1" dirty="0"/>
              <a:t>DIAPOSITIVA A.-</a:t>
            </a:r>
            <a:r>
              <a:rPr lang="es-ES" sz="1300" dirty="0"/>
              <a:t>El profesorado explica:</a:t>
            </a:r>
          </a:p>
          <a:p>
            <a:pPr algn="just">
              <a:lnSpc>
                <a:spcPct val="115000"/>
              </a:lnSpc>
            </a:pPr>
            <a:r>
              <a:rPr lang="es-ES" sz="1300" b="1" dirty="0">
                <a:ea typeface="Calibri" panose="020F0502020204030204" pitchFamily="34" charset="0"/>
                <a:cs typeface="Auto2-Light"/>
              </a:rPr>
              <a:t>¿Cómo rechazarías una invitación a beber? </a:t>
            </a:r>
            <a:r>
              <a:rPr lang="es-ES" sz="1300" dirty="0">
                <a:ea typeface="Calibri" panose="020F0502020204030204" pitchFamily="34" charset="0"/>
                <a:cs typeface="Auto2-Light"/>
              </a:rPr>
              <a:t>La situación puede ser: cuando alguien de vuestro grupo de amigos y amigas os invita a ir, por ejemplo, a un botellón a consumir alguna bebida con alcohol y no queréis beber (lluvia de ideas).</a:t>
            </a:r>
            <a:endParaRPr lang="es-ES" sz="1300" dirty="0">
              <a:ea typeface="Calibri" panose="020F0502020204030204" pitchFamily="34" charset="0"/>
              <a:cs typeface="DejaVu Sans"/>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36</a:t>
            </a:fld>
            <a:endParaRPr lang="es-ES">
              <a:solidFill>
                <a:prstClr val="black"/>
              </a:solidFill>
            </a:endParaRPr>
          </a:p>
        </p:txBody>
      </p:sp>
    </p:spTree>
    <p:extLst>
      <p:ext uri="{BB962C8B-B14F-4D97-AF65-F5344CB8AC3E}">
        <p14:creationId xmlns:p14="http://schemas.microsoft.com/office/powerpoint/2010/main" val="106928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B.- </a:t>
            </a:r>
            <a:r>
              <a:rPr lang="es-ES" dirty="0" smtClean="0"/>
              <a:t>El </a:t>
            </a:r>
            <a:r>
              <a:rPr lang="es-ES" dirty="0"/>
              <a:t>profesorado pregunta a la clase: </a:t>
            </a:r>
            <a:r>
              <a:rPr lang="es-ES" b="1" dirty="0" smtClean="0"/>
              <a:t>¿Sabéis</a:t>
            </a:r>
            <a:r>
              <a:rPr lang="es-ES" b="1" baseline="0" dirty="0" smtClean="0"/>
              <a:t> lo que es ir de </a:t>
            </a:r>
            <a:r>
              <a:rPr lang="es-ES" b="1" i="1" dirty="0" smtClean="0"/>
              <a:t>botellón</a:t>
            </a:r>
            <a:r>
              <a:rPr lang="es-ES" b="1" dirty="0"/>
              <a:t>? </a:t>
            </a:r>
            <a:r>
              <a:rPr lang="es-ES" dirty="0"/>
              <a:t>(RAE: reunión al aire libre de jóvenes, ruidosa y generalmente nocturna, en la que se consumen en abundancia bebidas alcohólicas). Animar las respuestas de alumnado</a:t>
            </a:r>
            <a:r>
              <a:rPr lang="es-ES" dirty="0" smtClean="0"/>
              <a:t>.</a:t>
            </a:r>
          </a:p>
          <a:p>
            <a:pPr algn="just"/>
            <a:endParaRPr lang="es-ES" dirty="0"/>
          </a:p>
          <a:p>
            <a:pPr algn="just" defTabSz="495376">
              <a:defRPr/>
            </a:pPr>
            <a:r>
              <a:rPr lang="es-ES" sz="1300" b="1" dirty="0"/>
              <a:t>¿Qué de positivo puede tener ir a un </a:t>
            </a:r>
            <a:r>
              <a:rPr lang="es-ES" sz="1300" b="1" i="1" dirty="0"/>
              <a:t>botellón</a:t>
            </a:r>
            <a:r>
              <a:rPr lang="es-ES" sz="1300" b="1" dirty="0"/>
              <a:t>? </a:t>
            </a:r>
            <a:r>
              <a:rPr lang="es-ES" sz="1300" dirty="0"/>
              <a:t>(lluvia de ideas del alumnado) CLICAR.</a:t>
            </a:r>
          </a:p>
          <a:p>
            <a:pPr marL="185766" indent="-185766" algn="just" defTabSz="495376">
              <a:buFont typeface="Arial" panose="020B0604020202020204" pitchFamily="34" charset="0"/>
              <a:buChar char="•"/>
              <a:defRPr/>
            </a:pPr>
            <a:r>
              <a:rPr lang="es-ES" sz="1300" dirty="0"/>
              <a:t>Conocer gente nueva.</a:t>
            </a:r>
          </a:p>
          <a:p>
            <a:pPr marL="185766" indent="-185766" algn="just" defTabSz="495376">
              <a:buFont typeface="Arial" panose="020B0604020202020204" pitchFamily="34" charset="0"/>
              <a:buChar char="•"/>
              <a:defRPr/>
            </a:pPr>
            <a:r>
              <a:rPr lang="es-ES" sz="1300" dirty="0"/>
              <a:t>Estar al aire libre y no metidos en discotecas o bar con la música ensordecedora.</a:t>
            </a:r>
          </a:p>
          <a:p>
            <a:pPr marL="185766" indent="-185766" algn="just" defTabSz="495376">
              <a:buFont typeface="Arial" panose="020B0604020202020204" pitchFamily="34" charset="0"/>
              <a:buChar char="•"/>
              <a:defRPr/>
            </a:pPr>
            <a:r>
              <a:rPr lang="es-ES" sz="1300" dirty="0"/>
              <a:t>Divertirse charlando.</a:t>
            </a:r>
          </a:p>
          <a:p>
            <a:pPr marL="185766" indent="-185766" algn="just" defTabSz="495376">
              <a:buFont typeface="Arial" panose="020B0604020202020204" pitchFamily="34" charset="0"/>
              <a:buChar char="•"/>
              <a:defRPr/>
            </a:pPr>
            <a:r>
              <a:rPr lang="es-ES" sz="1300" dirty="0"/>
              <a:t>Ligar.</a:t>
            </a:r>
          </a:p>
          <a:p>
            <a:pPr marL="185766" indent="-185766" algn="just" defTabSz="495376">
              <a:buFont typeface="Arial" panose="020B0604020202020204" pitchFamily="34" charset="0"/>
              <a:buChar char="•"/>
              <a:defRPr/>
            </a:pPr>
            <a:r>
              <a:rPr lang="es-ES" sz="1300" dirty="0"/>
              <a:t>Que no hay adultos…</a:t>
            </a:r>
          </a:p>
          <a:p>
            <a:pPr algn="just" defTabSz="495376">
              <a:defRPr/>
            </a:pPr>
            <a:endParaRPr lang="es-ES" sz="1300" dirty="0"/>
          </a:p>
          <a:p>
            <a:pPr algn="just" defTabSz="495376">
              <a:defRPr/>
            </a:pPr>
            <a:r>
              <a:rPr lang="es-ES" sz="1300" b="1" dirty="0"/>
              <a:t>¿Y de negativo? </a:t>
            </a:r>
            <a:r>
              <a:rPr lang="es-ES" sz="1300" dirty="0"/>
              <a:t>(animar al alumnado a dar su opinión).</a:t>
            </a:r>
          </a:p>
          <a:p>
            <a:pPr algn="just" defTabSz="495376">
              <a:defRPr/>
            </a:pPr>
            <a:r>
              <a:rPr lang="es-ES" sz="1300" dirty="0"/>
              <a:t>CLICAR. </a:t>
            </a:r>
            <a:r>
              <a:rPr lang="es-ES" sz="1300" b="1" dirty="0"/>
              <a:t>Os doy algunas ideas:</a:t>
            </a:r>
          </a:p>
          <a:p>
            <a:pPr lvl="0" algn="just">
              <a:buFont typeface="Wingdings" panose="05000000000000000000" pitchFamily="2" charset="2"/>
              <a:buChar char="§"/>
              <a:defRPr/>
            </a:pPr>
            <a:r>
              <a:rPr lang="es-ES" sz="1300" dirty="0"/>
              <a:t>Me invitan o insisten para que consuma alcohol.</a:t>
            </a:r>
          </a:p>
          <a:p>
            <a:pPr algn="just">
              <a:buFont typeface="Wingdings" panose="05000000000000000000" pitchFamily="2" charset="2"/>
              <a:buChar char="§"/>
            </a:pPr>
            <a:r>
              <a:rPr lang="es-ES" sz="1300" spc="-22" dirty="0">
                <a:cs typeface="Arial"/>
              </a:rPr>
              <a:t>El sabor del alcohol es desagradable.  </a:t>
            </a:r>
          </a:p>
          <a:p>
            <a:pPr algn="just">
              <a:buFont typeface="Wingdings" panose="05000000000000000000" pitchFamily="2" charset="2"/>
              <a:buChar char="§"/>
            </a:pPr>
            <a:r>
              <a:rPr lang="es-ES" sz="1300" spc="-22" dirty="0">
                <a:cs typeface="Arial"/>
              </a:rPr>
              <a:t>Consumir más alcohol y a menor precio.</a:t>
            </a:r>
          </a:p>
          <a:p>
            <a:pPr algn="just">
              <a:buFont typeface="Wingdings" panose="05000000000000000000" pitchFamily="2" charset="2"/>
              <a:buChar char="§"/>
            </a:pPr>
            <a:r>
              <a:rPr lang="es-ES" sz="1300" dirty="0"/>
              <a:t>Emborracharse: m</a:t>
            </a:r>
            <a:r>
              <a:rPr lang="es-ES" sz="1300" spc="-22" dirty="0">
                <a:cs typeface="Arial"/>
              </a:rPr>
              <a:t>areos, vómitos, mal aliento… </a:t>
            </a:r>
          </a:p>
          <a:p>
            <a:pPr algn="just">
              <a:buFont typeface="Wingdings" panose="05000000000000000000" pitchFamily="2" charset="2"/>
              <a:buChar char="§"/>
            </a:pPr>
            <a:r>
              <a:rPr lang="es-ES" sz="1300" spc="-22" dirty="0">
                <a:cs typeface="Arial"/>
              </a:rPr>
              <a:t>Cambios de humor, agresividad, peleas y vandalismo. </a:t>
            </a:r>
          </a:p>
          <a:p>
            <a:pPr algn="just">
              <a:buFont typeface="Wingdings" panose="05000000000000000000" pitchFamily="2" charset="2"/>
              <a:buChar char="§"/>
            </a:pPr>
            <a:r>
              <a:rPr lang="es-ES" sz="1300" spc="-22" dirty="0">
                <a:cs typeface="Arial"/>
              </a:rPr>
              <a:t>Accidentes de tráfico. </a:t>
            </a:r>
          </a:p>
          <a:p>
            <a:pPr algn="just">
              <a:buFont typeface="Wingdings" panose="05000000000000000000" pitchFamily="2" charset="2"/>
              <a:buChar char="§"/>
            </a:pPr>
            <a:r>
              <a:rPr lang="es-ES" sz="1300" spc="-22" dirty="0">
                <a:cs typeface="Arial"/>
              </a:rPr>
              <a:t>Relaciones sexuales sin protección con los riesgos que conlleva.</a:t>
            </a:r>
          </a:p>
          <a:p>
            <a:pPr algn="just">
              <a:buFont typeface="Wingdings" panose="05000000000000000000" pitchFamily="2" charset="2"/>
              <a:buChar char="§"/>
            </a:pPr>
            <a:r>
              <a:rPr lang="es-ES" sz="1300" spc="-22" dirty="0">
                <a:cs typeface="Arial"/>
              </a:rPr>
              <a:t>Tener que demostrar cosas: las chicas, demostrar que se es capaz de hacer lo que los chicos; los chicos, para sentirse más viriles. </a:t>
            </a:r>
          </a:p>
          <a:p>
            <a:pPr algn="just" defTabSz="495376">
              <a:defRPr/>
            </a:pPr>
            <a:endParaRPr lang="es-ES" sz="1300" dirty="0" smtClean="0"/>
          </a:p>
          <a:p>
            <a:pPr algn="just" defTabSz="495376">
              <a:defRPr/>
            </a:pPr>
            <a:r>
              <a:rPr lang="es-ES" sz="1300" dirty="0" smtClean="0"/>
              <a:t>CLICAR</a:t>
            </a:r>
            <a:r>
              <a:rPr lang="es-ES" sz="1300" dirty="0"/>
              <a:t>. </a:t>
            </a:r>
            <a:r>
              <a:rPr lang="es-ES" sz="1300" b="1" dirty="0"/>
              <a:t>¿A algunos de vosotros o de vosotras os han animado a beber algunos amigos o amigas? </a:t>
            </a:r>
            <a:r>
              <a:rPr lang="es-ES" sz="1300" dirty="0"/>
              <a:t>(animar las respuestas del alumnado y no mostrarse punitivos).</a:t>
            </a:r>
          </a:p>
          <a:p>
            <a:endParaRPr lang="es-ES" dirty="0"/>
          </a:p>
        </p:txBody>
      </p:sp>
      <p:sp>
        <p:nvSpPr>
          <p:cNvPr id="4" name="Marcador de número de diapositiva 3"/>
          <p:cNvSpPr>
            <a:spLocks noGrp="1"/>
          </p:cNvSpPr>
          <p:nvPr>
            <p:ph type="sldNum" sz="quarter" idx="5"/>
          </p:nvPr>
        </p:nvSpPr>
        <p:spPr/>
        <p:txBody>
          <a:bodyPr/>
          <a:lstStyle/>
          <a:p>
            <a:fld id="{A3722411-67E5-664C-B73B-9E9A4533BFDB}" type="slidenum">
              <a:rPr lang="es-ES" smtClean="0">
                <a:solidFill>
                  <a:prstClr val="black"/>
                </a:solidFill>
              </a:rPr>
              <a:pPr/>
              <a:t>37</a:t>
            </a:fld>
            <a:endParaRPr lang="es-ES">
              <a:solidFill>
                <a:prstClr val="black"/>
              </a:solidFill>
            </a:endParaRPr>
          </a:p>
        </p:txBody>
      </p:sp>
    </p:spTree>
    <p:extLst>
      <p:ext uri="{BB962C8B-B14F-4D97-AF65-F5344CB8AC3E}">
        <p14:creationId xmlns:p14="http://schemas.microsoft.com/office/powerpoint/2010/main" val="1201699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95376">
              <a:defRPr/>
            </a:pPr>
            <a:r>
              <a:rPr lang="es-ES" sz="1300" b="1" dirty="0"/>
              <a:t>DIAPOSITIVA C.- </a:t>
            </a:r>
            <a:r>
              <a:rPr lang="es-ES" sz="1300" dirty="0"/>
              <a:t>Profesorado: </a:t>
            </a:r>
            <a:r>
              <a:rPr lang="es-ES" sz="1300" b="1" dirty="0"/>
              <a:t>Cuando rechazo una invitación a beber podemos creer… </a:t>
            </a:r>
          </a:p>
          <a:p>
            <a:pPr algn="just" defTabSz="495376">
              <a:defRPr/>
            </a:pPr>
            <a:endParaRPr lang="es-ES" sz="1300" dirty="0"/>
          </a:p>
          <a:p>
            <a:pPr marL="185766" indent="-185766" algn="just">
              <a:buFont typeface="Courier New" panose="02070309020205020404" pitchFamily="49" charset="0"/>
              <a:buChar char="o"/>
            </a:pPr>
            <a:r>
              <a:rPr lang="es-ES" sz="1300" dirty="0"/>
              <a:t>Que </a:t>
            </a:r>
            <a:r>
              <a:rPr lang="es-ES" sz="1300" b="1" dirty="0"/>
              <a:t>es una falta de cortesía </a:t>
            </a:r>
            <a:r>
              <a:rPr lang="es-ES" sz="1300" dirty="0"/>
              <a:t>hacia quien me invita o al grupo que está bebiendo.</a:t>
            </a:r>
          </a:p>
          <a:p>
            <a:pPr marL="371532" indent="-371532" algn="just">
              <a:buFont typeface="Courier New" panose="02070309020205020404" pitchFamily="49" charset="0"/>
              <a:buChar char="o"/>
            </a:pPr>
            <a:endParaRPr lang="es-ES" sz="1300" dirty="0"/>
          </a:p>
          <a:p>
            <a:pPr marL="185766" indent="-185766" algn="just">
              <a:buFont typeface="Courier New" panose="02070309020205020404" pitchFamily="49" charset="0"/>
              <a:buChar char="o"/>
            </a:pPr>
            <a:r>
              <a:rPr lang="es-ES" sz="1300" dirty="0"/>
              <a:t>El consumo de alcohol está tan aceptado en nuestra sociedad, que puede ser difícil mantener la decisión de no beber, sobre todo cuando se está con un grupo que está bebiendo, así que </a:t>
            </a:r>
            <a:r>
              <a:rPr lang="es-ES" sz="1300" b="1" dirty="0"/>
              <a:t>lo mejor es dejarse llevar y hacer lo que los demás hacen</a:t>
            </a:r>
            <a:r>
              <a:rPr lang="es-ES" sz="1300" dirty="0"/>
              <a:t>.</a:t>
            </a:r>
          </a:p>
          <a:p>
            <a:pPr algn="just"/>
            <a:endParaRPr lang="es-ES" sz="1300" dirty="0"/>
          </a:p>
          <a:p>
            <a:pPr algn="just"/>
            <a:r>
              <a:rPr lang="es-ES" sz="1300" dirty="0"/>
              <a:t>El miedo a perder amigos o amigas, a que se rían o me avergüencen, puede hacer que no insista en decir que no quiero. </a:t>
            </a:r>
            <a:r>
              <a:rPr lang="es-ES" sz="1300" b="1" dirty="0"/>
              <a:t>¿Qué opináis?</a:t>
            </a:r>
            <a:endParaRPr lang="es-ES" sz="1300" dirty="0"/>
          </a:p>
          <a:p>
            <a:pPr algn="just" defTabSz="495376">
              <a:defRPr/>
            </a:pPr>
            <a:endParaRPr lang="es-ES" dirty="0" smtClean="0"/>
          </a:p>
          <a:p>
            <a:pPr algn="just" defTabSz="495376">
              <a:defRPr/>
            </a:pPr>
            <a:r>
              <a:rPr lang="es-ES" dirty="0" smtClean="0"/>
              <a:t>CLICAR. Si alguien se empeña en que aceptes tomar una bebida con alcohol, cuando ya has mostrado que no quieres, </a:t>
            </a:r>
            <a:r>
              <a:rPr lang="es-ES" b="1" dirty="0" smtClean="0"/>
              <a:t>esa persona es la que te muestra falta de respeto. </a:t>
            </a: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38</a:t>
            </a:fld>
            <a:endParaRPr lang="es-ES">
              <a:solidFill>
                <a:prstClr val="black"/>
              </a:solidFill>
            </a:endParaRPr>
          </a:p>
        </p:txBody>
      </p:sp>
    </p:spTree>
    <p:extLst>
      <p:ext uri="{BB962C8B-B14F-4D97-AF65-F5344CB8AC3E}">
        <p14:creationId xmlns:p14="http://schemas.microsoft.com/office/powerpoint/2010/main" val="962742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lnSpc>
                <a:spcPct val="100000"/>
              </a:lnSpc>
            </a:pPr>
            <a:r>
              <a:rPr lang="es-ES" sz="1300" dirty="0"/>
              <a:t>DIAPOSITIVA D.- Profesorado: </a:t>
            </a:r>
          </a:p>
          <a:p>
            <a:pPr algn="just" fontAlgn="auto">
              <a:lnSpc>
                <a:spcPct val="100000"/>
              </a:lnSpc>
            </a:pPr>
            <a:r>
              <a:rPr lang="es-ES" sz="1300" b="1" dirty="0"/>
              <a:t>Esta es la tarea que os propongo: En los mismos grupos</a:t>
            </a:r>
            <a:r>
              <a:rPr lang="es-ES" sz="1300" dirty="0"/>
              <a:t>, escribid en el folio que tenéis, cómo rechazaríais una invitación de alguien de vuestro grupo de amigos y amigas para, por ejemplo, ir a un botellón y consumir alguna bebida con alcohol, en una situación en la que no queréis beber.</a:t>
            </a:r>
          </a:p>
          <a:p>
            <a:pPr algn="just" fontAlgn="auto">
              <a:lnSpc>
                <a:spcPct val="100000"/>
              </a:lnSpc>
            </a:pPr>
            <a:endParaRPr lang="es-ES" sz="1300" dirty="0"/>
          </a:p>
          <a:p>
            <a:pPr algn="just" fontAlgn="auto">
              <a:lnSpc>
                <a:spcPct val="100000"/>
              </a:lnSpc>
            </a:pPr>
            <a:r>
              <a:rPr lang="es-ES" sz="1300" dirty="0"/>
              <a:t>La consigan es rechazar la invitación </a:t>
            </a:r>
            <a:r>
              <a:rPr lang="es-ES" sz="1300" b="1" dirty="0"/>
              <a:t>sin perder amigos o amigas </a:t>
            </a:r>
            <a:r>
              <a:rPr lang="es-ES" sz="1300" dirty="0"/>
              <a:t>y </a:t>
            </a:r>
            <a:r>
              <a:rPr lang="es-ES" sz="1300" b="1" dirty="0"/>
              <a:t>sin dar </a:t>
            </a:r>
            <a:r>
              <a:rPr lang="es-ES" sz="1300" dirty="0"/>
              <a:t>muchas </a:t>
            </a:r>
            <a:r>
              <a:rPr lang="es-ES" sz="1300" b="1" dirty="0"/>
              <a:t>explicaciones</a:t>
            </a:r>
            <a:r>
              <a:rPr lang="es-ES" sz="1300" dirty="0"/>
              <a:t>. Pensad que </a:t>
            </a:r>
            <a:r>
              <a:rPr lang="es-ES" sz="1300" b="1" dirty="0"/>
              <a:t>no queremos pelearnos con el grupo, pero sobre todo que no nos manejen.</a:t>
            </a:r>
          </a:p>
          <a:p>
            <a:pPr algn="just" fontAlgn="auto">
              <a:lnSpc>
                <a:spcPct val="100000"/>
              </a:lnSpc>
            </a:pPr>
            <a:endParaRPr lang="es-ES" sz="1300" dirty="0"/>
          </a:p>
          <a:p>
            <a:pPr algn="just">
              <a:lnSpc>
                <a:spcPct val="100000"/>
              </a:lnSpc>
            </a:pPr>
            <a:r>
              <a:rPr lang="es-ES" sz="1300" dirty="0"/>
              <a:t>Podéis imaginar una o diferentes respuestas y anotarlas de forma bonita, porque las vamos a dejar expuestas en la clase, todas juntas formando un collage.</a:t>
            </a:r>
          </a:p>
          <a:p>
            <a:pPr algn="just">
              <a:lnSpc>
                <a:spcPct val="100000"/>
              </a:lnSpc>
            </a:pPr>
            <a:r>
              <a:rPr lang="es-ES" sz="1300" dirty="0"/>
              <a:t>-------------------------------</a:t>
            </a:r>
          </a:p>
          <a:p>
            <a:pPr marL="185766" indent="-185766" algn="just">
              <a:buFont typeface="Wingdings" panose="05000000000000000000" pitchFamily="2" charset="2"/>
              <a:buChar char="Ø"/>
            </a:pPr>
            <a:r>
              <a:rPr lang="es-ES" sz="1300" dirty="0"/>
              <a:t>Ejemplos para el profesorado  de algunas ideas, fáciles de mantener, que puede aportar a los grupos si los ve en dificultades:</a:t>
            </a:r>
          </a:p>
          <a:p>
            <a:pPr marL="185766" indent="-185766" algn="just">
              <a:buFont typeface="Wingdings" panose="05000000000000000000" pitchFamily="2" charset="2"/>
              <a:buChar char="Ø"/>
            </a:pPr>
            <a:endParaRPr lang="es-ES" sz="1300" dirty="0"/>
          </a:p>
          <a:p>
            <a:pPr algn="just">
              <a:lnSpc>
                <a:spcPct val="100000"/>
              </a:lnSpc>
            </a:pPr>
            <a:r>
              <a:rPr lang="es-ES" sz="1300" dirty="0"/>
              <a:t>• ‘Estoy de bajón, me dará llorera’.</a:t>
            </a:r>
          </a:p>
          <a:p>
            <a:pPr algn="just">
              <a:lnSpc>
                <a:spcPct val="100000"/>
              </a:lnSpc>
            </a:pPr>
            <a:r>
              <a:rPr lang="es-ES" sz="1300" dirty="0"/>
              <a:t>• ‘Me recoge mi madre, no me la quiero cargar’.</a:t>
            </a:r>
          </a:p>
          <a:p>
            <a:pPr algn="just">
              <a:lnSpc>
                <a:spcPct val="100000"/>
              </a:lnSpc>
            </a:pPr>
            <a:r>
              <a:rPr lang="es-ES" sz="1300" dirty="0"/>
              <a:t>• ‘Tengo que volver en moto/bici/patín, no quiero estamparme’.</a:t>
            </a:r>
          </a:p>
          <a:p>
            <a:pPr algn="just">
              <a:lnSpc>
                <a:spcPct val="100000"/>
              </a:lnSpc>
            </a:pPr>
            <a:r>
              <a:rPr lang="es-ES" sz="1300" dirty="0"/>
              <a:t>• ‘Estoy malo/a, tomo antibióticos’.</a:t>
            </a:r>
          </a:p>
          <a:p>
            <a:pPr algn="just">
              <a:lnSpc>
                <a:spcPct val="100000"/>
              </a:lnSpc>
            </a:pPr>
            <a:r>
              <a:rPr lang="es-ES" sz="1300" dirty="0"/>
              <a:t>• ‘Tengo que estudiar, necesito el cerebro despejado’.</a:t>
            </a:r>
          </a:p>
          <a:p>
            <a:pPr algn="just">
              <a:lnSpc>
                <a:spcPct val="100000"/>
              </a:lnSpc>
            </a:pPr>
            <a:r>
              <a:rPr lang="es-ES" sz="1300" dirty="0"/>
              <a:t>• Si me invitan, cambio la bebida con alcohol por otra ‘sin’, o la dejo sin bebérmela.</a:t>
            </a:r>
          </a:p>
          <a:p>
            <a:pPr algn="just">
              <a:lnSpc>
                <a:spcPct val="100000"/>
              </a:lnSpc>
            </a:pPr>
            <a:r>
              <a:rPr lang="es-ES" sz="1300" dirty="0"/>
              <a:t>--------------------------------</a:t>
            </a:r>
          </a:p>
          <a:p>
            <a:pPr algn="just" defTabSz="495376">
              <a:defRPr/>
            </a:pPr>
            <a:r>
              <a:rPr lang="es-ES" sz="1300" dirty="0"/>
              <a:t>Todos los portavoces leen la propuesta de rechazo al consumo de cada grupo. El profesorado pide al alumnado en general que las comparen y expresen sus opiniones. Finalmente, el profesorado anima a utilizarlas en la vida real (*).</a:t>
            </a:r>
          </a:p>
          <a:p>
            <a:pPr algn="just">
              <a:lnSpc>
                <a:spcPct val="100000"/>
              </a:lnSpc>
            </a:pPr>
            <a:endParaRPr lang="es-ES" sz="1300" dirty="0"/>
          </a:p>
          <a:p>
            <a:pPr algn="just">
              <a:lnSpc>
                <a:spcPct val="100000"/>
              </a:lnSpc>
            </a:pPr>
            <a:r>
              <a:rPr lang="es-ES" sz="1300" dirty="0"/>
              <a:t>(*) También, puede proponer ejercitar alguna de las situaciones de rechazo, realizando una escenificación en la clase.</a:t>
            </a:r>
          </a:p>
          <a:p>
            <a:pPr algn="just">
              <a:lnSpc>
                <a:spcPct val="100000"/>
              </a:lnSpc>
            </a:pPr>
            <a:endParaRPr lang="es-ES" sz="1300" dirty="0"/>
          </a:p>
          <a:p>
            <a:pPr algn="just">
              <a:lnSpc>
                <a:spcPct val="100000"/>
              </a:lnSpc>
            </a:pPr>
            <a:endParaRPr lang="es-ES" sz="1300" dirty="0"/>
          </a:p>
          <a:p>
            <a:pPr algn="just">
              <a:lnSpc>
                <a:spcPct val="100000"/>
              </a:lnSpc>
            </a:pPr>
            <a:r>
              <a:rPr lang="es-ES" sz="1300" dirty="0"/>
              <a:t> </a:t>
            </a:r>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val="51586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4.- </a:t>
            </a:r>
            <a:r>
              <a:rPr lang="es-ES" sz="1300" dirty="0"/>
              <a:t>El profesorado (dando emoción) da el resultado: ¡Y LA RESPUESTA CORRECTA ES…! (CLICAR) La “C”.</a:t>
            </a:r>
          </a:p>
          <a:p>
            <a:pPr algn="just"/>
            <a:r>
              <a:rPr lang="es-ES" sz="1300" dirty="0"/>
              <a:t>Y lee </a:t>
            </a:r>
            <a:r>
              <a:rPr lang="es-ES" sz="1300" i="1" dirty="0"/>
              <a:t>Real News</a:t>
            </a:r>
            <a:r>
              <a:rPr lang="es-ES" sz="1300" dirty="0"/>
              <a:t>: </a:t>
            </a:r>
            <a:r>
              <a:rPr lang="es-ES" sz="1300" b="1" dirty="0"/>
              <a:t>C) Es falso, porque legal no es sinónimo de saludable </a:t>
            </a:r>
            <a:r>
              <a:rPr lang="es-ES" sz="1300" dirty="0"/>
              <a:t>(incongruencias de nuestra sociedad que permite su venta para los mayores de edad). </a:t>
            </a:r>
            <a:r>
              <a:rPr lang="es-ES" sz="1300" b="1" dirty="0"/>
              <a:t>El consumo de alcohol </a:t>
            </a:r>
            <a:r>
              <a:rPr lang="es-ES" sz="1300" dirty="0"/>
              <a:t>(etanol, OH, químico nocivo para ser ingerido), </a:t>
            </a:r>
            <a:r>
              <a:rPr lang="es-ES" sz="1300" b="1" dirty="0"/>
              <a:t>perjudica la salud porque es tóxico para los órganos por los que pasa </a:t>
            </a:r>
            <a:r>
              <a:rPr lang="es-ES" sz="1300" dirty="0"/>
              <a:t>(cerebro, hígado, esófago, estómago, intestinos, etc.).</a:t>
            </a:r>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4</a:t>
            </a:fld>
            <a:endParaRPr lang="es-ES"/>
          </a:p>
        </p:txBody>
      </p:sp>
    </p:spTree>
    <p:extLst>
      <p:ext uri="{BB962C8B-B14F-4D97-AF65-F5344CB8AC3E}">
        <p14:creationId xmlns:p14="http://schemas.microsoft.com/office/powerpoint/2010/main" val="1538193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auto"/>
            <a:r>
              <a:rPr lang="es-ES" sz="1300" dirty="0"/>
              <a:t>DIAPOSITIVA E.- El profesorado cierra explicando: </a:t>
            </a:r>
          </a:p>
          <a:p>
            <a:pPr fontAlgn="auto"/>
            <a:r>
              <a:rPr lang="es-ES" sz="1300" b="1" dirty="0"/>
              <a:t>Beber alcohol no es obligatorio.</a:t>
            </a:r>
          </a:p>
          <a:p>
            <a:pPr fontAlgn="auto"/>
            <a:r>
              <a:rPr lang="es-ES" sz="1300" dirty="0"/>
              <a:t>Queremos que respeten nuestra libertad </a:t>
            </a:r>
            <a:r>
              <a:rPr lang="es-ES" sz="1300"/>
              <a:t>para </a:t>
            </a:r>
            <a:r>
              <a:rPr lang="es-ES" sz="1300" smtClean="0"/>
              <a:t>elegir.</a:t>
            </a:r>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305233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5.- </a:t>
            </a:r>
            <a:r>
              <a:rPr lang="es-ES" sz="1300" dirty="0">
                <a:cs typeface="Arial" panose="020B0604020202020204" pitchFamily="34" charset="0"/>
              </a:rPr>
              <a:t>El profesorado pregunta: </a:t>
            </a:r>
            <a:r>
              <a:rPr lang="es-ES" sz="1300" b="1" dirty="0"/>
              <a:t>¿Porqué creéis que esta es la respuesta correcta? </a:t>
            </a:r>
            <a:r>
              <a:rPr lang="es-ES" sz="1300" dirty="0"/>
              <a:t>(escucha las propuestas del alumnado, para apoyar las explicaciones en ellas). </a:t>
            </a:r>
          </a:p>
          <a:p>
            <a:pPr algn="just"/>
            <a:r>
              <a:rPr lang="es-ES" sz="1300" dirty="0"/>
              <a:t>(CLICAR) </a:t>
            </a:r>
          </a:p>
          <a:p>
            <a:pPr algn="just"/>
            <a:r>
              <a:rPr lang="es-ES" sz="1300" dirty="0"/>
              <a:t>A continuación, explica:</a:t>
            </a:r>
            <a:endParaRPr lang="es-ES" sz="1300" dirty="0">
              <a:cs typeface="Arial" panose="020B0604020202020204" pitchFamily="34" charset="0"/>
            </a:endParaRPr>
          </a:p>
          <a:p>
            <a:pPr marL="185766" indent="-185766" algn="just">
              <a:buFont typeface="Arial" panose="020B0604020202020204" pitchFamily="34" charset="0"/>
              <a:buChar char="•"/>
            </a:pPr>
            <a:r>
              <a:rPr lang="es-ES" sz="1300" dirty="0">
                <a:cs typeface="Arial" panose="020B0604020202020204" pitchFamily="34" charset="0"/>
              </a:rPr>
              <a:t>El alcohol o etanol es un </a:t>
            </a:r>
            <a:r>
              <a:rPr lang="es-ES" sz="1300" b="1" dirty="0">
                <a:cs typeface="Arial" panose="020B0604020202020204" pitchFamily="34" charset="0"/>
              </a:rPr>
              <a:t>tóxico</a:t>
            </a:r>
            <a:r>
              <a:rPr lang="es-ES" sz="1300" dirty="0">
                <a:cs typeface="Arial" panose="020B0604020202020204" pitchFamily="34" charset="0"/>
              </a:rPr>
              <a:t>, aunque se presente en forma de </a:t>
            </a:r>
            <a:r>
              <a:rPr lang="es-ES" sz="1300" b="1" dirty="0">
                <a:cs typeface="Arial" panose="020B0604020202020204" pitchFamily="34" charset="0"/>
              </a:rPr>
              <a:t>bebida atrayente</a:t>
            </a:r>
            <a:r>
              <a:rPr lang="es-ES" sz="1300" dirty="0">
                <a:cs typeface="Arial" panose="020B0604020202020204" pitchFamily="34" charset="0"/>
              </a:rPr>
              <a:t>.</a:t>
            </a:r>
          </a:p>
          <a:p>
            <a:pPr marL="185766" indent="-185766" algn="just">
              <a:buFont typeface="Arial" panose="020B0604020202020204" pitchFamily="34" charset="0"/>
              <a:buChar char="•"/>
            </a:pPr>
            <a:r>
              <a:rPr lang="es-ES" sz="1300" dirty="0">
                <a:cs typeface="Arial" panose="020B0604020202020204" pitchFamily="34" charset="0"/>
              </a:rPr>
              <a:t>Ingerir un producto tóxico puede llegar a ser muy </a:t>
            </a:r>
            <a:r>
              <a:rPr lang="es-ES" sz="1300" b="1" dirty="0">
                <a:cs typeface="Arial" panose="020B0604020202020204" pitchFamily="34" charset="0"/>
              </a:rPr>
              <a:t>perjudicial para la salud</a:t>
            </a:r>
            <a:r>
              <a:rPr lang="es-ES" sz="1300" dirty="0">
                <a:cs typeface="Arial" panose="020B0604020202020204" pitchFamily="34" charset="0"/>
              </a:rPr>
              <a:t>, aunque </a:t>
            </a:r>
            <a:r>
              <a:rPr lang="es-ES" sz="1300" b="1" dirty="0">
                <a:cs typeface="Arial" panose="020B0604020202020204" pitchFamily="34" charset="0"/>
              </a:rPr>
              <a:t>se venda</a:t>
            </a:r>
            <a:r>
              <a:rPr lang="es-ES" sz="1300" dirty="0">
                <a:cs typeface="Arial" panose="020B0604020202020204" pitchFamily="34" charset="0"/>
              </a:rPr>
              <a:t>, como la cerveza, el vino u otras bebidas con más grados de alcohol, </a:t>
            </a:r>
            <a:r>
              <a:rPr lang="es-ES" sz="1300" b="1" dirty="0">
                <a:cs typeface="Arial" panose="020B0604020202020204" pitchFamily="34" charset="0"/>
              </a:rPr>
              <a:t>para los mayores de 18 años</a:t>
            </a:r>
            <a:r>
              <a:rPr lang="es-ES" sz="1300" dirty="0">
                <a:cs typeface="Arial" panose="020B0604020202020204" pitchFamily="34" charset="0"/>
              </a:rPr>
              <a:t>.</a:t>
            </a:r>
          </a:p>
          <a:p>
            <a:pPr marL="185766" indent="-185766" algn="just">
              <a:buFont typeface="Arial" panose="020B0604020202020204" pitchFamily="34" charset="0"/>
              <a:buChar char="•"/>
            </a:pPr>
            <a:r>
              <a:rPr lang="es-ES" sz="1300" dirty="0">
                <a:cs typeface="Arial" panose="020B0604020202020204" pitchFamily="34" charset="0"/>
              </a:rPr>
              <a:t>Si se vende en comercios, bares, restaurantes, etc., es porque </a:t>
            </a:r>
            <a:r>
              <a:rPr lang="es-ES" sz="1300" b="1" dirty="0">
                <a:cs typeface="Arial" panose="020B0604020202020204" pitchFamily="34" charset="0"/>
              </a:rPr>
              <a:t>socialmente está aceptado</a:t>
            </a:r>
            <a:r>
              <a:rPr lang="es-ES" sz="1300" dirty="0">
                <a:cs typeface="Arial" panose="020B0604020202020204" pitchFamily="34" charset="0"/>
              </a:rPr>
              <a:t>, es legal y tiene su publicidad.</a:t>
            </a:r>
          </a:p>
          <a:p>
            <a:pPr marL="185766" indent="-185766" algn="just">
              <a:buFont typeface="Arial" panose="020B0604020202020204" pitchFamily="34" charset="0"/>
              <a:buChar char="•"/>
            </a:pPr>
            <a:r>
              <a:rPr lang="es-ES" sz="1300" dirty="0">
                <a:cs typeface="Arial" panose="020B0604020202020204" pitchFamily="34" charset="0"/>
              </a:rPr>
              <a:t>Pero todo esto confunde y </a:t>
            </a:r>
            <a:r>
              <a:rPr lang="es-ES" sz="1300" b="1" dirty="0">
                <a:cs typeface="Arial" panose="020B0604020202020204" pitchFamily="34" charset="0"/>
              </a:rPr>
              <a:t>produce la impresión </a:t>
            </a:r>
            <a:r>
              <a:rPr lang="es-ES" sz="1300" dirty="0">
                <a:cs typeface="Arial" panose="020B0604020202020204" pitchFamily="34" charset="0"/>
              </a:rPr>
              <a:t>a la gente de que no es perjudicial e incluso algunos afirman que es </a:t>
            </a:r>
            <a:r>
              <a:rPr lang="es-ES" sz="1300" b="1" dirty="0">
                <a:cs typeface="Arial" panose="020B0604020202020204" pitchFamily="34" charset="0"/>
              </a:rPr>
              <a:t>beneficioso</a:t>
            </a:r>
            <a:r>
              <a:rPr lang="es-ES" sz="1300" dirty="0">
                <a:cs typeface="Arial" panose="020B0604020202020204" pitchFamily="34" charset="0"/>
              </a:rPr>
              <a:t> para la salud.</a:t>
            </a:r>
          </a:p>
          <a:p>
            <a:pPr algn="just" defTabSz="495376">
              <a:defRPr/>
            </a:pPr>
            <a:endParaRPr lang="es-ES" sz="1300" dirty="0">
              <a:cs typeface="Arial" panose="020B0604020202020204" pitchFamily="34" charset="0"/>
            </a:endParaRPr>
          </a:p>
          <a:p>
            <a:pPr algn="just" defTabSz="495376">
              <a:defRPr/>
            </a:pPr>
            <a:r>
              <a:rPr lang="es-ES" sz="1300" b="1" dirty="0">
                <a:cs typeface="Arial" panose="020B0604020202020204" pitchFamily="34" charset="0"/>
              </a:rPr>
              <a:t>¿Cuáles serían, según vuestra opinión, los beneficios para la salud de beber alcohol? </a:t>
            </a:r>
            <a:r>
              <a:rPr lang="es-ES" sz="1300" dirty="0"/>
              <a:t>(lluvia de ideas del alumnado que favorezca la reflexión sobre posibles creencias erróneas).</a:t>
            </a:r>
            <a:endParaRPr lang="es-ES" sz="1300" b="1" dirty="0">
              <a:cs typeface="Arial" panose="020B060402020202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5</a:t>
            </a:fld>
            <a:endParaRPr lang="es-ES"/>
          </a:p>
        </p:txBody>
      </p:sp>
    </p:spTree>
    <p:extLst>
      <p:ext uri="{BB962C8B-B14F-4D97-AF65-F5344CB8AC3E}">
        <p14:creationId xmlns:p14="http://schemas.microsoft.com/office/powerpoint/2010/main" val="343036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pPr>
            <a:r>
              <a:rPr lang="es-ES" sz="1300" b="1" dirty="0"/>
              <a:t>DIAPOSITIVA 6.- </a:t>
            </a:r>
            <a:r>
              <a:rPr lang="es-ES" sz="1300" dirty="0">
                <a:latin typeface="Segoe UI Semilight" panose="020B0402040204020203" pitchFamily="34" charset="0"/>
                <a:ea typeface="Quattrocento Sans"/>
              </a:rPr>
              <a:t>Os quiero explicar los </a:t>
            </a:r>
            <a:r>
              <a:rPr lang="es-ES" sz="1300" b="1" dirty="0">
                <a:latin typeface="Segoe UI Semilight" panose="020B0402040204020203" pitchFamily="34" charset="0"/>
                <a:ea typeface="Quattrocento Sans"/>
              </a:rPr>
              <a:t>efectos del consumo de bebidas con alcohol relacionados con el aparato digestivo:</a:t>
            </a:r>
          </a:p>
          <a:p>
            <a:pPr algn="just">
              <a:lnSpc>
                <a:spcPct val="107000"/>
              </a:lnSpc>
            </a:pPr>
            <a:endParaRPr lang="es-ES" sz="1300" b="1"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En el APARATO DIGESTIVO, la bebida </a:t>
            </a:r>
            <a:r>
              <a:rPr lang="es-ES" sz="1300" b="1" dirty="0">
                <a:latin typeface="Segoe UI Semilight" panose="020B0402040204020203" pitchFamily="34" charset="0"/>
                <a:ea typeface="Quattrocento Sans"/>
              </a:rPr>
              <a:t>pasa por el esófago, el estómago y el intestino delgado</a:t>
            </a:r>
            <a:r>
              <a:rPr lang="es-ES" sz="1300" dirty="0">
                <a:latin typeface="Segoe UI Semilight" panose="020B0402040204020203" pitchFamily="34" charset="0"/>
                <a:ea typeface="Quattrocento Sans"/>
              </a:rPr>
              <a:t>. Una pequeña parte se absorbe durante el recorrido por el esófago y las paredes del estómago y la mayor parte del alcohol que se ingiere, pasa a la corriente sanguínea a través de las paredes del intestino delgado, llegando al hígado, que es el encargado de metabolizar el 90% del alcohol que se ha consumido, para transformarlo en otras sustancias.</a:t>
            </a:r>
          </a:p>
          <a:p>
            <a:pPr algn="just">
              <a:lnSpc>
                <a:spcPct val="107000"/>
              </a:lnSpc>
            </a:pPr>
            <a:r>
              <a:rPr lang="es-ES" sz="1300" dirty="0">
                <a:latin typeface="Segoe UI Semilight" panose="020B0402040204020203" pitchFamily="34" charset="0"/>
                <a:ea typeface="Quattrocento Sans"/>
              </a:rPr>
              <a:t> </a:t>
            </a: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El otro 10% del alcohol ingerido no se metaboliza y se elimina a través del sudor, la leche materna, las lágrimas, el aliento o la orina. Lo que permite determinar el grado de </a:t>
            </a:r>
            <a:r>
              <a:rPr lang="es-ES" sz="1300" b="1" dirty="0">
                <a:latin typeface="Segoe UI Semilight" panose="020B0402040204020203" pitchFamily="34" charset="0"/>
                <a:ea typeface="Quattrocento Sans"/>
              </a:rPr>
              <a:t>alcoholemia</a:t>
            </a:r>
            <a:r>
              <a:rPr lang="es-ES" sz="1300" dirty="0">
                <a:latin typeface="Segoe UI Semilight" panose="020B0402040204020203" pitchFamily="34" charset="0"/>
                <a:ea typeface="Quattrocento Sans"/>
              </a:rPr>
              <a:t> en el aliento a través de un alcoholímetro o a través de una prueba de análisis de orina.</a:t>
            </a:r>
          </a:p>
          <a:p>
            <a:pPr marL="185766" indent="-185766" algn="just">
              <a:lnSpc>
                <a:spcPct val="107000"/>
              </a:lnSpc>
              <a:buFont typeface="Wingdings" panose="05000000000000000000" pitchFamily="2" charset="2"/>
              <a:buChar char="Ø"/>
            </a:pPr>
            <a:endParaRPr lang="es-ES" sz="1300"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El hígado es el responsable de la metabolización del alcohol, procesa las partículas tóxicas y las convierte en sustancias inofensivas. Pero </a:t>
            </a:r>
            <a:r>
              <a:rPr lang="es-ES" sz="1300" b="1" dirty="0">
                <a:latin typeface="Segoe UI Semilight" panose="020B0402040204020203" pitchFamily="34" charset="0"/>
                <a:ea typeface="Quattrocento Sans"/>
              </a:rPr>
              <a:t>esta transformación cuesta muchísimo esfuerzo al hígado </a:t>
            </a:r>
            <a:r>
              <a:rPr lang="es-ES" sz="1300" dirty="0">
                <a:latin typeface="Segoe UI Semilight" panose="020B0402040204020203" pitchFamily="34" charset="0"/>
                <a:ea typeface="Quattrocento Sans"/>
              </a:rPr>
              <a:t>y no siempre puede con todas ellas. Algunas no son metabolizadas y, a través de la sangre, vuelven a recorrer el organismo, por lo que la persona puede estar 7 horas o más bajo los efectos del alcohol y, con su hígado a máximo rendimiento, antes de llegar a neutralizar todas sus moléculas. Hacer esto en repetidas ocasiones, provoca un sobresfuerzo que lo deteriorará gravemente.</a:t>
            </a:r>
          </a:p>
          <a:p>
            <a:pPr marL="185766" indent="-185766" algn="just">
              <a:lnSpc>
                <a:spcPct val="107000"/>
              </a:lnSpc>
              <a:buFont typeface="Wingdings" panose="05000000000000000000" pitchFamily="2" charset="2"/>
              <a:buChar char="Ø"/>
            </a:pPr>
            <a:endParaRPr lang="es-ES" sz="1300" dirty="0">
              <a:latin typeface="Segoe UI Semilight" panose="020B0402040204020203" pitchFamily="34" charset="0"/>
              <a:ea typeface="Quattrocento Sans"/>
            </a:endParaRPr>
          </a:p>
          <a:p>
            <a:pPr marL="185766" indent="-185766" algn="just">
              <a:lnSpc>
                <a:spcPct val="107000"/>
              </a:lnSpc>
              <a:buFont typeface="Wingdings" panose="05000000000000000000" pitchFamily="2" charset="2"/>
              <a:buChar char="Ø"/>
            </a:pPr>
            <a:r>
              <a:rPr lang="es-ES" sz="1300" dirty="0">
                <a:latin typeface="Segoe UI Semilight" panose="020B0402040204020203" pitchFamily="34" charset="0"/>
                <a:ea typeface="Quattrocento Sans"/>
              </a:rPr>
              <a:t>Una misma cantidad de alcohol ingerida, </a:t>
            </a:r>
            <a:r>
              <a:rPr lang="es-ES" sz="1300" b="1" dirty="0">
                <a:latin typeface="Segoe UI Semilight" panose="020B0402040204020203" pitchFamily="34" charset="0"/>
                <a:ea typeface="Quattrocento Sans"/>
              </a:rPr>
              <a:t>daña más a las mujeres, que se emborrachan más fácilmente y con consecuencias de mayor duración, debido a que el hígado femenino metaboliza el alcohol con mayor lentitud y también, porque suelen tener menor talla y peso </a:t>
            </a:r>
            <a:r>
              <a:rPr lang="es-ES" sz="1300" b="1" dirty="0"/>
              <a:t>que los hombres</a:t>
            </a:r>
            <a:r>
              <a:rPr lang="es-ES" sz="1300" dirty="0">
                <a:latin typeface="Segoe UI Semilight" panose="020B0402040204020203" pitchFamily="34" charset="0"/>
                <a:ea typeface="Quattrocento Sans"/>
              </a:rPr>
              <a:t>.</a:t>
            </a:r>
          </a:p>
          <a:p>
            <a:pPr algn="just">
              <a:lnSpc>
                <a:spcPct val="107000"/>
              </a:lnSpc>
            </a:pPr>
            <a:endParaRPr lang="es-ES" sz="1300" dirty="0">
              <a:latin typeface="Segoe UI Semilight" panose="020B0402040204020203" pitchFamily="34" charset="0"/>
              <a:ea typeface="Quattrocento Sans"/>
            </a:endParaRPr>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6</a:t>
            </a:fld>
            <a:endParaRPr lang="es-ES"/>
          </a:p>
        </p:txBody>
      </p:sp>
    </p:spTree>
    <p:extLst>
      <p:ext uri="{BB962C8B-B14F-4D97-AF65-F5344CB8AC3E}">
        <p14:creationId xmlns:p14="http://schemas.microsoft.com/office/powerpoint/2010/main" val="360230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7.- </a:t>
            </a:r>
            <a:r>
              <a:rPr lang="es-ES" sz="1300" b="1" i="1" dirty="0" err="1"/>
              <a:t>Fake</a:t>
            </a:r>
            <a:r>
              <a:rPr lang="es-ES" sz="1300" b="1" i="1" dirty="0"/>
              <a:t> News </a:t>
            </a:r>
            <a:r>
              <a:rPr lang="es-ES" sz="1300" b="1" dirty="0"/>
              <a:t>sobre el alcohol.</a:t>
            </a:r>
          </a:p>
          <a:p>
            <a:pPr algn="just"/>
            <a:r>
              <a:rPr lang="es-ES" dirty="0"/>
              <a:t>El profesorado expone: sobre lo que habéis dicho de los beneficios para la salud, </a:t>
            </a:r>
            <a:r>
              <a:rPr lang="es-ES" b="1" dirty="0"/>
              <a:t>corren ideas erróneas sobre los</a:t>
            </a:r>
            <a:r>
              <a:rPr lang="es-ES" b="1" baseline="0" dirty="0"/>
              <a:t> efectos </a:t>
            </a:r>
            <a:r>
              <a:rPr lang="es-ES" baseline="0" dirty="0"/>
              <a:t>del uso de bebidas con alcohol que, al contrastarlas con los conocimientos científicos que se tienen, </a:t>
            </a:r>
            <a:r>
              <a:rPr lang="es-ES" b="1" baseline="0" dirty="0"/>
              <a:t>no se sostienen</a:t>
            </a:r>
            <a:r>
              <a:rPr lang="es-ES" baseline="0" dirty="0"/>
              <a:t>. Algunas de ellas </a:t>
            </a:r>
            <a:r>
              <a:rPr lang="es-ES" baseline="0" dirty="0" smtClean="0"/>
              <a:t>son:</a:t>
            </a:r>
            <a:endParaRPr lang="es-ES" baseline="0" dirty="0"/>
          </a:p>
          <a:p>
            <a:pPr algn="just"/>
            <a:endParaRPr lang="es-ES" baseline="0" dirty="0"/>
          </a:p>
          <a:p>
            <a:pPr algn="just"/>
            <a:r>
              <a:rPr lang="es-ES" sz="1300" b="1" i="1" dirty="0" err="1"/>
              <a:t>Fake</a:t>
            </a:r>
            <a:r>
              <a:rPr lang="es-ES" sz="1300" b="1" i="1" dirty="0"/>
              <a:t> News:</a:t>
            </a:r>
            <a:r>
              <a:rPr lang="es-ES" sz="1300" i="1" dirty="0"/>
              <a:t> El alcohol es un alimento.</a:t>
            </a:r>
          </a:p>
          <a:p>
            <a:pPr algn="just"/>
            <a:r>
              <a:rPr lang="es-ES" sz="1300" b="1" dirty="0"/>
              <a:t>Realidad:</a:t>
            </a:r>
            <a:r>
              <a:rPr lang="es-ES" sz="1300" dirty="0"/>
              <a:t> El alcohol </a:t>
            </a:r>
            <a:r>
              <a:rPr lang="es-ES" sz="1300" u="sng" dirty="0"/>
              <a:t>engorda</a:t>
            </a:r>
            <a:r>
              <a:rPr lang="es-ES" sz="1300" dirty="0"/>
              <a:t>, pero no alimenta. Al contrario, aumenta la producción de grasa en el organismo (se llaman calorías vacías).</a:t>
            </a:r>
          </a:p>
          <a:p>
            <a:pPr algn="just"/>
            <a:endParaRPr lang="es-ES" sz="1300" dirty="0"/>
          </a:p>
          <a:p>
            <a:pPr algn="just"/>
            <a:r>
              <a:rPr lang="es-ES" sz="1300" b="1" i="1" dirty="0" err="1"/>
              <a:t>Fake</a:t>
            </a:r>
            <a:r>
              <a:rPr lang="es-ES" sz="1300" b="1" i="1" dirty="0"/>
              <a:t> News:</a:t>
            </a:r>
            <a:r>
              <a:rPr lang="es-ES" sz="1300" i="1" dirty="0"/>
              <a:t> El consumo de alcohol hace entrar en calor y combate el frío.</a:t>
            </a:r>
          </a:p>
          <a:p>
            <a:pPr algn="just"/>
            <a:r>
              <a:rPr lang="es-ES" sz="1300" b="1" dirty="0"/>
              <a:t>Realidad:</a:t>
            </a:r>
            <a:r>
              <a:rPr lang="es-ES" sz="1300" dirty="0"/>
              <a:t> El alcohol produce una sensación momentánea de calor al dilatar los vasos sanguíneos y dirigir la sangre hacia la superficie de la piel (es un vasodilatador periférico), calienta la piel, pero disminuye la temperatura interior y </a:t>
            </a:r>
            <a:r>
              <a:rPr lang="es-ES" sz="1300" u="sng" dirty="0"/>
              <a:t>enfría el cuerpo</a:t>
            </a:r>
            <a:r>
              <a:rPr lang="es-ES" sz="1300" dirty="0"/>
              <a:t>. Por eso hay que abrigar y proporcionar calor a la persona con embriaguez y nunca intentar espabilarla con duchas frías.</a:t>
            </a:r>
          </a:p>
          <a:p>
            <a:pPr algn="just"/>
            <a:r>
              <a:rPr lang="es-ES" sz="1300" dirty="0"/>
              <a:t> </a:t>
            </a:r>
          </a:p>
          <a:p>
            <a:pPr algn="just"/>
            <a:r>
              <a:rPr lang="es-ES" sz="1300" b="1" i="1" dirty="0" err="1"/>
              <a:t>Fake</a:t>
            </a:r>
            <a:r>
              <a:rPr lang="es-ES" sz="1300" b="1" i="1" dirty="0"/>
              <a:t> News:</a:t>
            </a:r>
            <a:r>
              <a:rPr lang="es-ES" sz="1300" i="1" dirty="0"/>
              <a:t> El alcohol es bueno para el corazón</a:t>
            </a:r>
            <a:r>
              <a:rPr lang="es-ES" sz="1300" dirty="0"/>
              <a:t>.</a:t>
            </a:r>
          </a:p>
          <a:p>
            <a:pPr algn="just" fontAlgn="auto"/>
            <a:r>
              <a:rPr lang="es-ES" sz="1300" b="1" dirty="0"/>
              <a:t>Realidad:</a:t>
            </a:r>
            <a:r>
              <a:rPr lang="es-ES" sz="1300" dirty="0"/>
              <a:t> Diversos estudios han puesto de manifiesto que, en adultos que toman pequeñas cantidades de algunas bebidas alcohólicas, puede disminuir el riesgo de padecer enfermedades de corazón, pero estos efectos beneficiosos sólo se dan en adultos y no aparecen en todas las personas ni en todos los casos. Estos estudios han recibido cierta atención por parte de los medios de comunicación, transmitiendo a los consumidores un mensaje en ocasiones confuso o contradictorio y en otras sesgado, al mezclarse intereses comerciales.</a:t>
            </a:r>
          </a:p>
          <a:p>
            <a:pPr algn="just" fontAlgn="auto"/>
            <a:endParaRPr lang="es-ES" sz="1300" dirty="0"/>
          </a:p>
          <a:p>
            <a:pPr algn="just" fontAlgn="auto"/>
            <a:r>
              <a:rPr lang="es-ES" sz="1300" dirty="0"/>
              <a:t>Además, el riesgo de enfermedad coronaria aumenta si el consumo es mayor de 20 gramos de alcohol al día. Por lo que, b</a:t>
            </a:r>
            <a:r>
              <a:rPr lang="es-ES" sz="1300" u="sng" dirty="0"/>
              <a:t>eber grandes cantidades de alcohol en una sola ocasión</a:t>
            </a:r>
            <a:r>
              <a:rPr lang="es-ES" sz="1300" dirty="0"/>
              <a:t> (</a:t>
            </a:r>
            <a:r>
              <a:rPr lang="es-ES" sz="1300" i="1" dirty="0" err="1"/>
              <a:t>binge</a:t>
            </a:r>
            <a:r>
              <a:rPr lang="es-ES" sz="1300" i="1" dirty="0"/>
              <a:t> </a:t>
            </a:r>
            <a:r>
              <a:rPr lang="es-ES" sz="1300" i="1" dirty="0" err="1"/>
              <a:t>drinking</a:t>
            </a:r>
            <a:r>
              <a:rPr lang="es-ES" sz="1300" dirty="0"/>
              <a:t>) </a:t>
            </a:r>
            <a:r>
              <a:rPr lang="es-ES" sz="1300" u="sng" dirty="0"/>
              <a:t>aumenta el riesgo</a:t>
            </a:r>
            <a:r>
              <a:rPr lang="es-ES" sz="1300" dirty="0"/>
              <a:t> de arritmias cardíacas y de muerte repentina por problemas coronarios.</a:t>
            </a:r>
          </a:p>
          <a:p>
            <a:pPr algn="just" fontAlgn="auto"/>
            <a:endParaRPr lang="es-ES" sz="900"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7</a:t>
            </a:fld>
            <a:endParaRPr lang="es-ES"/>
          </a:p>
        </p:txBody>
      </p:sp>
    </p:spTree>
    <p:extLst>
      <p:ext uri="{BB962C8B-B14F-4D97-AF65-F5344CB8AC3E}">
        <p14:creationId xmlns:p14="http://schemas.microsoft.com/office/powerpoint/2010/main" val="323812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300" b="1" dirty="0"/>
              <a:t>DIAPOSITIVA 8.- </a:t>
            </a:r>
            <a:r>
              <a:rPr lang="es-ES" sz="1300" b="1" i="1" dirty="0" err="1"/>
              <a:t>Fake</a:t>
            </a:r>
            <a:r>
              <a:rPr lang="es-ES" sz="1300" b="1" i="1" dirty="0"/>
              <a:t> News </a:t>
            </a:r>
            <a:r>
              <a:rPr lang="es-ES" sz="1300" b="1" dirty="0"/>
              <a:t>sobre el alcohol.</a:t>
            </a:r>
          </a:p>
          <a:p>
            <a:pPr algn="just"/>
            <a:endParaRPr lang="es-ES" sz="1300" b="1" dirty="0"/>
          </a:p>
          <a:p>
            <a:pPr algn="just"/>
            <a:r>
              <a:rPr lang="es-ES" sz="1300" b="1" i="1" dirty="0" err="1"/>
              <a:t>Fake</a:t>
            </a:r>
            <a:r>
              <a:rPr lang="es-ES" sz="1300" b="1" i="1" dirty="0"/>
              <a:t> News: </a:t>
            </a:r>
            <a:r>
              <a:rPr lang="es-ES" sz="1300" i="1" dirty="0"/>
              <a:t>Algunas bebidas alcohólicas son mejores que otras, como la cerveza o el vino.</a:t>
            </a:r>
          </a:p>
          <a:p>
            <a:pPr algn="just"/>
            <a:r>
              <a:rPr lang="es-ES" sz="1300" b="1" dirty="0"/>
              <a:t>Realidad:</a:t>
            </a:r>
            <a:r>
              <a:rPr lang="es-ES" sz="1300" dirty="0"/>
              <a:t> </a:t>
            </a:r>
            <a:r>
              <a:rPr lang="es-ES" sz="1300" u="sng" dirty="0"/>
              <a:t>Esto no es así, el alcohol es alcohol</a:t>
            </a:r>
            <a:r>
              <a:rPr lang="es-ES" sz="1300" dirty="0"/>
              <a:t> en cualquiera de sus presentaciones. </a:t>
            </a:r>
          </a:p>
          <a:p>
            <a:pPr algn="just"/>
            <a:r>
              <a:rPr lang="es-ES" sz="1300" dirty="0"/>
              <a:t>Tomar bebidas con </a:t>
            </a:r>
            <a:r>
              <a:rPr lang="es-ES" dirty="0"/>
              <a:t>alcohol </a:t>
            </a:r>
            <a:r>
              <a:rPr lang="es-ES" u="sng" dirty="0"/>
              <a:t>es la causa de más de 60 tipos distintos de enfermedades</a:t>
            </a:r>
            <a:r>
              <a:rPr lang="es-ES" dirty="0"/>
              <a:t>, como trastornos mentales y del comportamiento, enfermedades gastrointestinales, cáncer, trastornos inmunológicos, enfermedades esqueléticas, trastornos reproductivos, daños congénitos, etc. </a:t>
            </a:r>
            <a:endParaRPr lang="es-ES" dirty="0" smtClean="0"/>
          </a:p>
          <a:p>
            <a:pPr algn="just"/>
            <a:endParaRPr lang="es-ES" dirty="0" smtClean="0"/>
          </a:p>
          <a:p>
            <a:pPr algn="just"/>
            <a:r>
              <a:rPr lang="es-ES" dirty="0" smtClean="0"/>
              <a:t>Si mezclo</a:t>
            </a:r>
            <a:r>
              <a:rPr lang="es-ES" baseline="0" dirty="0" smtClean="0"/>
              <a:t> alguna bebida sin alcohol con la bebida con alcohol, no disminuye el alcohol, se bebe más líquido pero sigue estando la misma cantidad de alcohol.</a:t>
            </a:r>
            <a:endParaRPr lang="es-ES" dirty="0"/>
          </a:p>
          <a:p>
            <a:pPr algn="just"/>
            <a:endParaRPr lang="es-ES" dirty="0"/>
          </a:p>
          <a:p>
            <a:pPr algn="just"/>
            <a:r>
              <a:rPr lang="es-ES" dirty="0"/>
              <a:t>El alcohol incrementa el riesgo de estas enfermedades en relación con la dosis consumida, es decir, </a:t>
            </a:r>
            <a:r>
              <a:rPr lang="es-ES" u="sng" dirty="0"/>
              <a:t>cuanto mayor es el consumo, mayores son los riesgos de padecerlas</a:t>
            </a:r>
            <a:r>
              <a:rPr lang="es-ES" dirty="0"/>
              <a:t>.</a:t>
            </a:r>
            <a:endParaRPr lang="es-ES" sz="1300" dirty="0"/>
          </a:p>
          <a:p>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t>8</a:t>
            </a:fld>
            <a:endParaRPr lang="es-ES"/>
          </a:p>
        </p:txBody>
      </p:sp>
    </p:spTree>
    <p:extLst>
      <p:ext uri="{BB962C8B-B14F-4D97-AF65-F5344CB8AC3E}">
        <p14:creationId xmlns:p14="http://schemas.microsoft.com/office/powerpoint/2010/main" val="185993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auto"/>
            <a:r>
              <a:rPr lang="es-ES" sz="1300" b="1" dirty="0"/>
              <a:t>DIAPOSITIVA 9.- </a:t>
            </a:r>
            <a:r>
              <a:rPr lang="es-ES" sz="1300" dirty="0"/>
              <a:t>El profesorado lee la segunda cuestión:</a:t>
            </a:r>
          </a:p>
          <a:p>
            <a:pPr algn="just" fontAlgn="auto"/>
            <a:r>
              <a:rPr lang="es-ES" sz="1300" b="1" dirty="0"/>
              <a:t>2. ¿Si se empieza a tomar bebidas alcohólicas de vez en cuando, no hay riesgo de ser dependiente?</a:t>
            </a:r>
          </a:p>
          <a:p>
            <a:pPr algn="just" fontAlgn="auto"/>
            <a:endParaRPr lang="es-ES" sz="1300" b="1" dirty="0"/>
          </a:p>
          <a:p>
            <a:pPr algn="just" defTabSz="495376">
              <a:defRPr/>
            </a:pPr>
            <a:r>
              <a:rPr lang="es-ES" sz="1300" dirty="0"/>
              <a:t>¿Qué respuesta habéis considerado que es la acertada? (el alumnado da sus respuestas que el profesorado anota en la pizarra).</a:t>
            </a:r>
          </a:p>
          <a:p>
            <a:pPr marL="185766" indent="-185766" algn="just" defTabSz="495376">
              <a:buFontTx/>
              <a:buChar char="-"/>
              <a:defRPr/>
            </a:pPr>
            <a:endParaRPr lang="es-ES" sz="1300" dirty="0"/>
          </a:p>
          <a:p>
            <a:pPr algn="just" defTabSz="495376">
              <a:defRPr/>
            </a:pPr>
            <a:r>
              <a:rPr lang="es-ES" sz="1300" dirty="0"/>
              <a:t>La mayoría habéis elegido la respuesta/las respuestas…, (mencionar las seleccionadas por los grupos para tenerlas en cuenta en las siguientes explicaciones).</a:t>
            </a:r>
          </a:p>
          <a:p>
            <a:pPr marL="185766" indent="-185766" algn="just" defTabSz="495376">
              <a:buFontTx/>
              <a:buChar char="-"/>
              <a:defRPr/>
            </a:pPr>
            <a:endParaRPr lang="es-ES" sz="1300" dirty="0"/>
          </a:p>
          <a:p>
            <a:pPr algn="just"/>
            <a:endParaRPr lang="es-ES" dirty="0"/>
          </a:p>
        </p:txBody>
      </p:sp>
      <p:sp>
        <p:nvSpPr>
          <p:cNvPr id="4" name="Marcador de número de diapositiva 3"/>
          <p:cNvSpPr>
            <a:spLocks noGrp="1"/>
          </p:cNvSpPr>
          <p:nvPr>
            <p:ph type="sldNum" sz="quarter" idx="10"/>
          </p:nvPr>
        </p:nvSpPr>
        <p:spPr/>
        <p:txBody>
          <a:bodyPr/>
          <a:lstStyle/>
          <a:p>
            <a:fld id="{A3722411-67E5-664C-B73B-9E9A4533BFDB}"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380069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09/10/2023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9000082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09/10/2023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16668817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09/10/2023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9778661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AE0ABA72-902D-9D41-995F-7E2D53F58585}" type="datetimeFigureOut">
              <a:rPr lang="es-ES" smtClean="0"/>
              <a:t>09/10/2023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3422287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AE0ABA72-902D-9D41-995F-7E2D53F58585}" type="datetimeFigureOut">
              <a:rPr lang="es-ES" smtClean="0"/>
              <a:t>09/10/2023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846567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AE0ABA72-902D-9D41-995F-7E2D53F58585}" type="datetimeFigureOut">
              <a:rPr lang="es-ES" smtClean="0"/>
              <a:t>09/10/2023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37258388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AE0ABA72-902D-9D41-995F-7E2D53F58585}" type="datetimeFigureOut">
              <a:rPr lang="es-ES" smtClean="0"/>
              <a:t>09/10/2023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42284022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AE0ABA72-902D-9D41-995F-7E2D53F58585}" type="datetimeFigureOut">
              <a:rPr lang="es-ES" smtClean="0"/>
              <a:t>09/10/2023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059869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E0ABA72-902D-9D41-995F-7E2D53F58585}" type="datetimeFigureOut">
              <a:rPr lang="es-ES" smtClean="0"/>
              <a:t>09/10/2023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5690829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E0ABA72-902D-9D41-995F-7E2D53F58585}" type="datetimeFigureOut">
              <a:rPr lang="es-ES" smtClean="0"/>
              <a:t>09/10/2023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6240566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AE0ABA72-902D-9D41-995F-7E2D53F58585}" type="datetimeFigureOut">
              <a:rPr lang="es-ES" smtClean="0"/>
              <a:t>09/10/2023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6182FF8-90FD-B24D-9041-BDB4637D3B50}" type="slidenum">
              <a:rPr lang="es-ES" smtClean="0"/>
              <a:t>‹Nº›</a:t>
            </a:fld>
            <a:endParaRPr lang="es-ES"/>
          </a:p>
        </p:txBody>
      </p:sp>
    </p:spTree>
    <p:extLst>
      <p:ext uri="{BB962C8B-B14F-4D97-AF65-F5344CB8AC3E}">
        <p14:creationId xmlns:p14="http://schemas.microsoft.com/office/powerpoint/2010/main" val="28651456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0ABA72-902D-9D41-995F-7E2D53F58585}" type="datetimeFigureOut">
              <a:rPr lang="es-ES" smtClean="0"/>
              <a:t>09/10/2023</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6182FF8-90FD-B24D-9041-BDB4637D3B50}" type="slidenum">
              <a:rPr lang="es-ES" smtClean="0"/>
              <a:t>‹Nº›</a:t>
            </a:fld>
            <a:endParaRPr lang="es-ES"/>
          </a:p>
        </p:txBody>
      </p:sp>
    </p:spTree>
    <p:extLst>
      <p:ext uri="{BB962C8B-B14F-4D97-AF65-F5344CB8AC3E}">
        <p14:creationId xmlns:p14="http://schemas.microsoft.com/office/powerpoint/2010/main" val="324354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0.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nsd.sanidad.gob.es/ciudadanos/informacion/alcohol/menuAlcohol/mitosRealidades.htm"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EEC24E-DDA7-4863-A159-718827B9D35C}"/>
              </a:ext>
            </a:extLst>
          </p:cNvPr>
          <p:cNvPicPr>
            <a:picLocks noChangeAspect="1"/>
          </p:cNvPicPr>
          <p:nvPr/>
        </p:nvPicPr>
        <p:blipFill rotWithShape="1">
          <a:blip r:embed="rId3"/>
          <a:srcRect l="30459" t="62304" r="31651" b="28726"/>
          <a:stretch/>
        </p:blipFill>
        <p:spPr>
          <a:xfrm>
            <a:off x="203180" y="4286507"/>
            <a:ext cx="6153093" cy="819420"/>
          </a:xfrm>
          <a:prstGeom prst="rect">
            <a:avLst/>
          </a:prstGeom>
        </p:spPr>
      </p:pic>
      <p:sp>
        <p:nvSpPr>
          <p:cNvPr id="12" name="CuadroTexto 11">
            <a:extLst>
              <a:ext uri="{FF2B5EF4-FFF2-40B4-BE49-F238E27FC236}">
                <a16:creationId xmlns:a16="http://schemas.microsoft.com/office/drawing/2014/main" id="{3268D31C-E92D-4423-8B6A-AAFF50C59E60}"/>
              </a:ext>
            </a:extLst>
          </p:cNvPr>
          <p:cNvSpPr txBox="1"/>
          <p:nvPr/>
        </p:nvSpPr>
        <p:spPr>
          <a:xfrm>
            <a:off x="203180" y="2528620"/>
            <a:ext cx="8891887" cy="584775"/>
          </a:xfrm>
          <a:prstGeom prst="rect">
            <a:avLst/>
          </a:prstGeom>
          <a:noFill/>
        </p:spPr>
        <p:txBody>
          <a:bodyPr wrap="square" rtlCol="0">
            <a:spAutoFit/>
          </a:bodyPr>
          <a:lstStyle/>
          <a:p>
            <a:pPr algn="ctr"/>
            <a:r>
              <a:rPr lang="es-ES" sz="3200" b="1" spc="-100" dirty="0">
                <a:solidFill>
                  <a:prstClr val="white"/>
                </a:solidFill>
                <a:latin typeface="Arial"/>
                <a:cs typeface="Arial"/>
              </a:rPr>
              <a:t>Mitos y realidades sobre</a:t>
            </a:r>
          </a:p>
        </p:txBody>
      </p:sp>
      <p:sp>
        <p:nvSpPr>
          <p:cNvPr id="15" name="CuadroTexto 14">
            <a:extLst>
              <a:ext uri="{FF2B5EF4-FFF2-40B4-BE49-F238E27FC236}">
                <a16:creationId xmlns:a16="http://schemas.microsoft.com/office/drawing/2014/main" id="{3268D31C-E92D-4423-8B6A-AAFF50C59E60}"/>
              </a:ext>
            </a:extLst>
          </p:cNvPr>
          <p:cNvSpPr txBox="1"/>
          <p:nvPr/>
        </p:nvSpPr>
        <p:spPr>
          <a:xfrm>
            <a:off x="825444" y="3131808"/>
            <a:ext cx="7927830" cy="584775"/>
          </a:xfrm>
          <a:prstGeom prst="rect">
            <a:avLst/>
          </a:prstGeom>
          <a:noFill/>
        </p:spPr>
        <p:txBody>
          <a:bodyPr wrap="square" rtlCol="0">
            <a:spAutoFit/>
          </a:bodyPr>
          <a:lstStyle/>
          <a:p>
            <a:pPr algn="ctr"/>
            <a:r>
              <a:rPr lang="es-ES" sz="3200" b="1" spc="-100" dirty="0">
                <a:solidFill>
                  <a:prstClr val="white"/>
                </a:solidFill>
                <a:latin typeface="Arial"/>
                <a:cs typeface="Arial"/>
              </a:rPr>
              <a:t>ALCOHOL, TABACO Y CÁNNABIS</a:t>
            </a:r>
          </a:p>
        </p:txBody>
      </p:sp>
      <p:pic>
        <p:nvPicPr>
          <p:cNvPr id="13" name="Imagen 12"/>
          <p:cNvPicPr/>
          <p:nvPr/>
        </p:nvPicPr>
        <p:blipFill rotWithShape="1">
          <a:blip r:embed="rId4"/>
          <a:srcRect l="1261" t="11846" r="3075" b="27420"/>
          <a:stretch/>
        </p:blipFill>
        <p:spPr>
          <a:xfrm>
            <a:off x="0" y="-9268"/>
            <a:ext cx="9144000" cy="4295775"/>
          </a:xfrm>
          <a:prstGeom prst="rect">
            <a:avLst/>
          </a:prstGeom>
          <a:noFill/>
          <a:ln>
            <a:noFill/>
            <a:prstDash/>
          </a:ln>
        </p:spPr>
      </p:pic>
      <p:pic>
        <p:nvPicPr>
          <p:cNvPr id="7" name="Marcador de contenido 3"/>
          <p:cNvPicPr/>
          <p:nvPr/>
        </p:nvPicPr>
        <p:blipFill rotWithShape="1">
          <a:blip r:embed="rId5" cstate="print">
            <a:extLst>
              <a:ext uri="{28A0092B-C50C-407E-A947-70E740481C1C}">
                <a14:useLocalDpi xmlns:a14="http://schemas.microsoft.com/office/drawing/2010/main" val="0"/>
              </a:ext>
            </a:extLst>
          </a:blip>
          <a:srcRect l="33793" t="24405" r="43379" b="48608"/>
          <a:stretch/>
        </p:blipFill>
        <p:spPr>
          <a:xfrm>
            <a:off x="7206226" y="4334578"/>
            <a:ext cx="838200" cy="777911"/>
          </a:xfrm>
          <a:prstGeom prst="rect">
            <a:avLst/>
          </a:prstGeom>
        </p:spPr>
      </p:pic>
      <p:sp>
        <p:nvSpPr>
          <p:cNvPr id="2" name="Rectángulo 1"/>
          <p:cNvSpPr/>
          <p:nvPr/>
        </p:nvSpPr>
        <p:spPr>
          <a:xfrm>
            <a:off x="1466851" y="123984"/>
            <a:ext cx="6419850" cy="41618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8000" b="1" dirty="0">
                <a:solidFill>
                  <a:prstClr val="white"/>
                </a:solidFill>
                <a:latin typeface="Arial Black" panose="020B0A04020102020204" pitchFamily="34" charset="0"/>
              </a:rPr>
              <a:t>P</a:t>
            </a:r>
            <a:r>
              <a:rPr lang="es-ES" sz="9600" b="1" dirty="0">
                <a:solidFill>
                  <a:prstClr val="white"/>
                </a:solidFill>
                <a:latin typeface="Arial Black" panose="020B0A04020102020204" pitchFamily="34" charset="0"/>
              </a:rPr>
              <a:t>_</a:t>
            </a:r>
            <a:r>
              <a:rPr lang="es-ES" sz="18000" b="1" i="1" dirty="0">
                <a:solidFill>
                  <a:prstClr val="white"/>
                </a:solidFill>
                <a:latin typeface="Arial Black" panose="020B0A04020102020204" pitchFamily="34" charset="0"/>
              </a:rPr>
              <a:t>FN</a:t>
            </a:r>
            <a:endParaRPr lang="es-ES" sz="18000" dirty="0">
              <a:solidFill>
                <a:prstClr val="white"/>
              </a:solidFill>
              <a:latin typeface="Arial Black" panose="020B0A04020102020204" pitchFamily="34" charset="0"/>
            </a:endParaRPr>
          </a:p>
        </p:txBody>
      </p:sp>
      <p:sp>
        <p:nvSpPr>
          <p:cNvPr id="3" name="Rectángulo 2">
            <a:extLst>
              <a:ext uri="{FF2B5EF4-FFF2-40B4-BE49-F238E27FC236}">
                <a16:creationId xmlns:a16="http://schemas.microsoft.com/office/drawing/2014/main" id="{0DE525A6-DC8A-4D54-A83E-CF50DA8F6978}"/>
              </a:ext>
            </a:extLst>
          </p:cNvPr>
          <p:cNvSpPr/>
          <p:nvPr/>
        </p:nvSpPr>
        <p:spPr>
          <a:xfrm>
            <a:off x="3921369" y="99794"/>
            <a:ext cx="5105948" cy="584775"/>
          </a:xfrm>
          <a:prstGeom prst="rect">
            <a:avLst/>
          </a:prstGeom>
        </p:spPr>
        <p:txBody>
          <a:bodyPr wrap="square">
            <a:spAutoFit/>
          </a:bodyPr>
          <a:lstStyle/>
          <a:p>
            <a:pPr algn="r"/>
            <a:r>
              <a:rPr lang="es-ES" sz="1600" b="1" dirty="0">
                <a:solidFill>
                  <a:srgbClr val="FFCC00"/>
                </a:solidFill>
                <a:latin typeface="Segoe UI Semibold" panose="020B0702040204020203" pitchFamily="34" charset="0"/>
                <a:cs typeface="Segoe UI Semibold" panose="020B0702040204020203" pitchFamily="34" charset="0"/>
              </a:rPr>
              <a:t>No basta decir solamente la verdad, </a:t>
            </a:r>
            <a:endParaRPr lang="es-ES" sz="1600" b="1" dirty="0" smtClean="0">
              <a:solidFill>
                <a:srgbClr val="FFCC00"/>
              </a:solidFill>
              <a:latin typeface="Segoe UI Semibold" panose="020B0702040204020203" pitchFamily="34" charset="0"/>
              <a:cs typeface="Segoe UI Semibold" panose="020B0702040204020203" pitchFamily="34" charset="0"/>
            </a:endParaRPr>
          </a:p>
          <a:p>
            <a:pPr algn="ctr"/>
            <a:r>
              <a:rPr lang="es-ES" sz="1600" b="1" dirty="0" smtClean="0">
                <a:solidFill>
                  <a:srgbClr val="FFCC00"/>
                </a:solidFill>
                <a:latin typeface="Segoe UI Semibold" panose="020B0702040204020203" pitchFamily="34" charset="0"/>
                <a:cs typeface="Segoe UI Semibold" panose="020B0702040204020203" pitchFamily="34" charset="0"/>
              </a:rPr>
              <a:t>conviene </a:t>
            </a:r>
            <a:r>
              <a:rPr lang="es-ES" sz="1600" b="1" dirty="0">
                <a:solidFill>
                  <a:srgbClr val="FFCC00"/>
                </a:solidFill>
                <a:latin typeface="Segoe UI Semibold" panose="020B0702040204020203" pitchFamily="34" charset="0"/>
                <a:cs typeface="Segoe UI Semibold" panose="020B0702040204020203" pitchFamily="34" charset="0"/>
              </a:rPr>
              <a:t>mostrar la causa de la falsedad (</a:t>
            </a:r>
            <a:r>
              <a:rPr lang="es-ES" sz="1600" b="1" i="1" dirty="0">
                <a:solidFill>
                  <a:srgbClr val="FFCC00"/>
                </a:solidFill>
                <a:latin typeface="Segoe UI Semibold" panose="020B0702040204020203" pitchFamily="34" charset="0"/>
                <a:cs typeface="Segoe UI Semibold" panose="020B0702040204020203" pitchFamily="34" charset="0"/>
              </a:rPr>
              <a:t>Aristóteles</a:t>
            </a:r>
            <a:r>
              <a:rPr lang="es-ES" sz="1600" b="1" dirty="0">
                <a:solidFill>
                  <a:srgbClr val="FFCC00"/>
                </a:solidFill>
                <a:latin typeface="Segoe UI Semibold" panose="020B0702040204020203" pitchFamily="34" charset="0"/>
                <a:cs typeface="Segoe UI Semibold" panose="020B0702040204020203" pitchFamily="34" charset="0"/>
              </a:rPr>
              <a:t>)</a:t>
            </a:r>
          </a:p>
        </p:txBody>
      </p:sp>
      <p:sp>
        <p:nvSpPr>
          <p:cNvPr id="9" name="Rectángulo 8">
            <a:extLst>
              <a:ext uri="{FF2B5EF4-FFF2-40B4-BE49-F238E27FC236}">
                <a16:creationId xmlns:a16="http://schemas.microsoft.com/office/drawing/2014/main" id="{311D074C-8514-40E1-A592-9AA3494108AC}"/>
              </a:ext>
            </a:extLst>
          </p:cNvPr>
          <p:cNvSpPr/>
          <p:nvPr/>
        </p:nvSpPr>
        <p:spPr>
          <a:xfrm>
            <a:off x="152939" y="99794"/>
            <a:ext cx="2193052" cy="1754326"/>
          </a:xfrm>
          <a:prstGeom prst="rect">
            <a:avLst/>
          </a:prstGeom>
        </p:spPr>
        <p:txBody>
          <a:bodyPr wrap="square">
            <a:spAutoFit/>
          </a:bodyPr>
          <a:lstStyle/>
          <a:p>
            <a:pPr algn="just"/>
            <a:r>
              <a:rPr lang="es-ES" sz="3600" b="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P</a:t>
            </a:r>
            <a:r>
              <a:rPr lang="es-ES" sz="3200"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ILLANDO</a:t>
            </a:r>
          </a:p>
          <a:p>
            <a:pPr algn="just"/>
            <a:r>
              <a:rPr lang="es-ES" sz="3600" b="1"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F</a:t>
            </a:r>
            <a:r>
              <a:rPr lang="es-ES" sz="3200"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AKE </a:t>
            </a:r>
          </a:p>
          <a:p>
            <a:pPr algn="just"/>
            <a:r>
              <a:rPr lang="es-ES" sz="3600" b="1"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N</a:t>
            </a:r>
            <a:r>
              <a:rPr lang="es-ES" sz="3200" i="1" kern="150" dirty="0">
                <a:solidFill>
                  <a:prstClr val="white"/>
                </a:solidFill>
                <a:latin typeface="Century Gothic" panose="020B0502020202020204" pitchFamily="34" charset="0"/>
                <a:ea typeface="Times New Roman" panose="02020603050405020304" pitchFamily="18" charset="0"/>
                <a:cs typeface="Times New Roman" panose="02020603050405020304" pitchFamily="18" charset="0"/>
              </a:rPr>
              <a:t>EWS</a:t>
            </a:r>
            <a:endParaRPr lang="es-ES" sz="3200" i="1" dirty="0">
              <a:solidFill>
                <a:prstClr val="white"/>
              </a:solidFill>
              <a:latin typeface="Century Gothic" panose="020B0502020202020204" pitchFamily="34" charset="0"/>
              <a:ea typeface="Calibri" panose="020F0502020204030204" pitchFamily="34" charset="0"/>
              <a:cs typeface="DejaVu Sans"/>
            </a:endParaRPr>
          </a:p>
        </p:txBody>
      </p:sp>
      <p:pic>
        <p:nvPicPr>
          <p:cNvPr id="10" name="Marcador de contenido 3"/>
          <p:cNvPicPr>
            <a:picLocks noGrp="1" noChangeAspect="1"/>
          </p:cNvPicPr>
          <p:nvPr>
            <p:ph idx="1"/>
          </p:nvPr>
        </p:nvPicPr>
        <p:blipFill rotWithShape="1">
          <a:blip r:embed="rId6"/>
          <a:srcRect l="5995" t="23387" r="32638" b="15622"/>
          <a:stretch/>
        </p:blipFill>
        <p:spPr>
          <a:xfrm>
            <a:off x="8202151" y="4286507"/>
            <a:ext cx="941849" cy="876450"/>
          </a:xfrm>
          <a:prstGeom prst="rect">
            <a:avLst/>
          </a:prstGeom>
        </p:spPr>
      </p:pic>
    </p:spTree>
    <p:extLst>
      <p:ext uri="{BB962C8B-B14F-4D97-AF65-F5344CB8AC3E}">
        <p14:creationId xmlns:p14="http://schemas.microsoft.com/office/powerpoint/2010/main" val="141457960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3000"/>
                                        <p:tgtEl>
                                          <p:spTgt spid="15"/>
                                        </p:tgtEl>
                                      </p:cBhvr>
                                    </p:animEffect>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4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par>
                          <p:cTn id="28" fill="hold">
                            <p:stCondLst>
                              <p:cond delay="5250"/>
                            </p:stCondLst>
                            <p:childTnLst>
                              <p:par>
                                <p:cTn id="29" presetID="17" presetClass="entr" presetSubtype="1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 grpId="0"/>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837" y="304258"/>
            <a:ext cx="8229600" cy="857250"/>
          </a:xfrm>
        </p:spPr>
        <p:txBody>
          <a:bodyPr>
            <a:normAutofit fontScale="90000"/>
          </a:bodyPr>
          <a:lstStyle/>
          <a:p>
            <a:pPr algn="l"/>
            <a:r>
              <a:rPr lang="es-ES" sz="3300" dirty="0">
                <a:latin typeface="+mn-lt"/>
                <a:ea typeface="+mn-ea"/>
                <a:cs typeface="+mn-cs"/>
              </a:rPr>
              <a:t/>
            </a:r>
            <a:br>
              <a:rPr lang="es-ES" sz="3300" dirty="0">
                <a:latin typeface="+mn-lt"/>
                <a:ea typeface="+mn-ea"/>
                <a:cs typeface="+mn-cs"/>
              </a:rPr>
            </a:br>
            <a:r>
              <a:rPr lang="es-ES" dirty="0">
                <a:latin typeface="+mn-lt"/>
                <a:ea typeface="+mn-ea"/>
                <a:cs typeface="+mn-cs"/>
              </a:rPr>
              <a:t>2</a:t>
            </a:r>
            <a:r>
              <a:rPr lang="es-ES" sz="3300" dirty="0">
                <a:latin typeface="+mn-lt"/>
                <a:ea typeface="+mn-ea"/>
                <a:cs typeface="+mn-cs"/>
              </a:rPr>
              <a:t>. </a:t>
            </a:r>
            <a:r>
              <a:rPr lang="es-ES" sz="2700" dirty="0">
                <a:latin typeface="Arial" panose="020B0604020202020204" pitchFamily="34" charset="0"/>
                <a:cs typeface="Arial" panose="020B0604020202020204" pitchFamily="34" charset="0"/>
              </a:rPr>
              <a:t>¿Si se empieza a tomar bebidas alcohólicas de vez en cuando, no hay riesgo de ser dependiente?</a:t>
            </a:r>
            <a:r>
              <a:rPr lang="es-ES" dirty="0"/>
              <a:t/>
            </a:r>
            <a:br>
              <a:rPr lang="es-ES" dirty="0"/>
            </a:br>
            <a:endParaRPr lang="es-ES" dirty="0"/>
          </a:p>
        </p:txBody>
      </p:sp>
      <p:sp>
        <p:nvSpPr>
          <p:cNvPr id="4" name="Título 1"/>
          <p:cNvSpPr txBox="1">
            <a:spLocks/>
          </p:cNvSpPr>
          <p:nvPr/>
        </p:nvSpPr>
        <p:spPr>
          <a:xfrm>
            <a:off x="855023" y="145727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¡Y LA RESPUESTA CORRECTA ES…!</a:t>
            </a:r>
            <a:endParaRPr lang="es-ES" sz="1800" b="1" dirty="0">
              <a:latin typeface="Arial" panose="020B0604020202020204" pitchFamily="34" charset="0"/>
              <a:cs typeface="Arial" panose="020B0604020202020204" pitchFamily="34" charset="0"/>
            </a:endParaRPr>
          </a:p>
        </p:txBody>
      </p:sp>
      <p:sp>
        <p:nvSpPr>
          <p:cNvPr id="5" name="Título 1"/>
          <p:cNvSpPr txBox="1">
            <a:spLocks/>
          </p:cNvSpPr>
          <p:nvPr/>
        </p:nvSpPr>
        <p:spPr>
          <a:xfrm>
            <a:off x="6121983" y="1382825"/>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“B”</a:t>
            </a:r>
            <a:endParaRPr lang="es-ES" sz="5400" b="1" dirty="0">
              <a:latin typeface="Arial" panose="020B0604020202020204" pitchFamily="34" charset="0"/>
              <a:cs typeface="Arial" panose="020B0604020202020204" pitchFamily="34" charset="0"/>
            </a:endParaRPr>
          </a:p>
        </p:txBody>
      </p:sp>
      <p:sp>
        <p:nvSpPr>
          <p:cNvPr id="6" name="Rectángulo 5"/>
          <p:cNvSpPr/>
          <p:nvPr/>
        </p:nvSpPr>
        <p:spPr>
          <a:xfrm>
            <a:off x="0" y="2318657"/>
            <a:ext cx="9144000" cy="282484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es-ES" sz="2800" b="1" dirty="0">
                <a:solidFill>
                  <a:schemeClr val="bg1"/>
                </a:solidFill>
              </a:rPr>
              <a:t>¡</a:t>
            </a:r>
            <a:r>
              <a:rPr lang="es-ES" sz="2800" b="1" i="1" dirty="0">
                <a:solidFill>
                  <a:schemeClr val="bg1"/>
                </a:solidFill>
              </a:rPr>
              <a:t>REAL NEWS</a:t>
            </a:r>
            <a:r>
              <a:rPr lang="es-ES" sz="2800" b="1" dirty="0">
                <a:solidFill>
                  <a:schemeClr val="bg1"/>
                </a:solidFill>
              </a:rPr>
              <a:t>!</a:t>
            </a:r>
          </a:p>
          <a:p>
            <a:pPr lvl="1"/>
            <a:r>
              <a:rPr lang="es-ES" sz="2800" b="1" dirty="0">
                <a:solidFill>
                  <a:schemeClr val="bg1"/>
                </a:solidFill>
              </a:rPr>
              <a:t>B) </a:t>
            </a:r>
            <a:r>
              <a:rPr lang="es-ES" sz="2800" dirty="0">
                <a:solidFill>
                  <a:schemeClr val="bg1"/>
                </a:solidFill>
              </a:rPr>
              <a:t>El alcohol </a:t>
            </a:r>
            <a:r>
              <a:rPr lang="es-ES" sz="2800" b="1" dirty="0">
                <a:solidFill>
                  <a:schemeClr val="bg1"/>
                </a:solidFill>
              </a:rPr>
              <a:t>es una droga</a:t>
            </a:r>
            <a:r>
              <a:rPr lang="es-ES" sz="2800" dirty="0">
                <a:solidFill>
                  <a:schemeClr val="bg1"/>
                </a:solidFill>
              </a:rPr>
              <a:t>, independientemente de su graduación. Por tanto, tiene riesgo de producir </a:t>
            </a:r>
            <a:r>
              <a:rPr lang="es-ES" sz="2800" b="1" dirty="0">
                <a:solidFill>
                  <a:schemeClr val="bg1"/>
                </a:solidFill>
              </a:rPr>
              <a:t>dependencia</a:t>
            </a:r>
            <a:r>
              <a:rPr lang="es-ES" sz="2800" dirty="0">
                <a:solidFill>
                  <a:schemeClr val="bg1"/>
                </a:solidFill>
              </a:rPr>
              <a:t>. Y sus </a:t>
            </a:r>
            <a:r>
              <a:rPr lang="es-ES" sz="2800" b="1" dirty="0">
                <a:solidFill>
                  <a:schemeClr val="bg1"/>
                </a:solidFill>
              </a:rPr>
              <a:t>efectos son acumulativos</a:t>
            </a:r>
            <a:r>
              <a:rPr lang="es-ES" sz="2800" dirty="0">
                <a:solidFill>
                  <a:schemeClr val="bg1"/>
                </a:solidFill>
              </a:rPr>
              <a:t>, así que cuanto antes empiezas…</a:t>
            </a:r>
          </a:p>
          <a:p>
            <a:pPr lvl="1"/>
            <a:endParaRPr lang="es-ES" sz="2800" dirty="0">
              <a:solidFill>
                <a:schemeClr val="tx1"/>
              </a:solidFill>
            </a:endParaRPr>
          </a:p>
        </p:txBody>
      </p:sp>
    </p:spTree>
    <p:extLst>
      <p:ext uri="{BB962C8B-B14F-4D97-AF65-F5344CB8AC3E}">
        <p14:creationId xmlns:p14="http://schemas.microsoft.com/office/powerpoint/2010/main" val="7098326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9144000" cy="765464"/>
          </a:xfrm>
          <a:solidFill>
            <a:srgbClr val="FF0000"/>
          </a:solidFill>
        </p:spPr>
        <p:txBody>
          <a:bodyPr>
            <a:normAutofit/>
          </a:bodyPr>
          <a:lstStyle/>
          <a:p>
            <a:pPr marL="400050" lvl="1" indent="0">
              <a:buNone/>
            </a:pPr>
            <a:r>
              <a:rPr lang="es-ES" sz="2200" b="1" dirty="0"/>
              <a:t>¿</a:t>
            </a:r>
            <a:r>
              <a:rPr lang="es-ES" sz="2200" dirty="0"/>
              <a:t>Por qué es una </a:t>
            </a:r>
            <a:r>
              <a:rPr lang="es-ES" sz="2200" b="1" i="1" dirty="0" err="1"/>
              <a:t>Fake</a:t>
            </a:r>
            <a:r>
              <a:rPr lang="es-ES" sz="2200" b="1" i="1" dirty="0"/>
              <a:t> News</a:t>
            </a:r>
            <a:r>
              <a:rPr lang="es-ES" sz="2200" i="1" dirty="0"/>
              <a:t> </a:t>
            </a:r>
            <a:r>
              <a:rPr lang="es-ES" sz="2200" u="sng" dirty="0"/>
              <a:t>creer que si tomas cerveza o combinados de vez en cuando no pasa nada</a:t>
            </a:r>
            <a:r>
              <a:rPr lang="es-ES" sz="2200" dirty="0"/>
              <a:t>, porque yo controlo?</a:t>
            </a:r>
          </a:p>
          <a:p>
            <a:pPr marL="0" indent="0">
              <a:buNone/>
            </a:pPr>
            <a:endParaRPr lang="es-ES" dirty="0"/>
          </a:p>
        </p:txBody>
      </p:sp>
      <p:sp>
        <p:nvSpPr>
          <p:cNvPr id="6" name="Rectángulo 5"/>
          <p:cNvSpPr/>
          <p:nvPr/>
        </p:nvSpPr>
        <p:spPr>
          <a:xfrm>
            <a:off x="492754" y="843684"/>
            <a:ext cx="8044873" cy="3908762"/>
          </a:xfrm>
          <a:prstGeom prst="rect">
            <a:avLst/>
          </a:prstGeom>
          <a:solidFill>
            <a:schemeClr val="bg1"/>
          </a:solidFill>
        </p:spPr>
        <p:txBody>
          <a:bodyPr wrap="square">
            <a:spAutoFit/>
          </a:bodyPr>
          <a:lstStyle/>
          <a:p>
            <a:r>
              <a:rPr lang="es-ES" sz="2400" b="1" i="1" dirty="0">
                <a:solidFill>
                  <a:srgbClr val="DE0000"/>
                </a:solidFill>
              </a:rPr>
              <a:t>Real News</a:t>
            </a:r>
            <a:r>
              <a:rPr lang="es-ES" sz="2400" dirty="0"/>
              <a:t>: El daño que provoca el alcohol depende del “</a:t>
            </a:r>
            <a:r>
              <a:rPr lang="es-ES" sz="2400" u="sng" dirty="0"/>
              <a:t>patrón de consumo</a:t>
            </a:r>
            <a:r>
              <a:rPr lang="es-ES" sz="2400" dirty="0"/>
              <a:t>”:</a:t>
            </a:r>
          </a:p>
          <a:p>
            <a:endParaRPr lang="es-ES" sz="2400" dirty="0"/>
          </a:p>
          <a:p>
            <a:r>
              <a:rPr lang="es-ES" sz="2400" dirty="0" smtClean="0"/>
              <a:t>De </a:t>
            </a:r>
            <a:r>
              <a:rPr lang="es-ES" sz="2400" dirty="0"/>
              <a:t>la </a:t>
            </a:r>
            <a:r>
              <a:rPr lang="es-ES" sz="2400" b="1" dirty="0">
                <a:solidFill>
                  <a:srgbClr val="FF0000"/>
                </a:solidFill>
              </a:rPr>
              <a:t>cantidad</a:t>
            </a:r>
            <a:r>
              <a:rPr lang="es-ES" sz="2400" dirty="0"/>
              <a:t>: a </a:t>
            </a:r>
            <a:r>
              <a:rPr lang="es-ES" sz="2400" b="1" dirty="0">
                <a:solidFill>
                  <a:srgbClr val="FF0000"/>
                </a:solidFill>
              </a:rPr>
              <a:t>+</a:t>
            </a:r>
            <a:r>
              <a:rPr lang="es-ES" sz="2400" dirty="0"/>
              <a:t> cantidad, </a:t>
            </a:r>
            <a:r>
              <a:rPr lang="es-ES" sz="2400" b="1" dirty="0">
                <a:solidFill>
                  <a:srgbClr val="FF0000"/>
                </a:solidFill>
              </a:rPr>
              <a:t>+</a:t>
            </a:r>
            <a:r>
              <a:rPr lang="es-ES" sz="2400" dirty="0"/>
              <a:t> daño.</a:t>
            </a:r>
          </a:p>
          <a:p>
            <a:endParaRPr lang="es-ES" sz="2400" dirty="0"/>
          </a:p>
          <a:p>
            <a:r>
              <a:rPr lang="es-ES" sz="2400" dirty="0" smtClean="0"/>
              <a:t>De </a:t>
            </a:r>
            <a:r>
              <a:rPr lang="es-ES" sz="2400" dirty="0"/>
              <a:t>la </a:t>
            </a:r>
            <a:r>
              <a:rPr lang="es-ES" sz="2400" b="1" dirty="0">
                <a:solidFill>
                  <a:srgbClr val="FF0000"/>
                </a:solidFill>
              </a:rPr>
              <a:t>intensidad</a:t>
            </a:r>
            <a:r>
              <a:rPr lang="es-ES" sz="2400" dirty="0"/>
              <a:t>: la misma cantidad en </a:t>
            </a:r>
            <a:r>
              <a:rPr lang="es-ES" sz="2400" b="1" dirty="0">
                <a:solidFill>
                  <a:srgbClr val="FF0000"/>
                </a:solidFill>
              </a:rPr>
              <a:t>-</a:t>
            </a:r>
            <a:r>
              <a:rPr lang="es-ES" sz="2400" b="1" dirty="0"/>
              <a:t> </a:t>
            </a:r>
            <a:r>
              <a:rPr lang="es-ES" sz="2400" dirty="0"/>
              <a:t>tiempo, es</a:t>
            </a:r>
            <a:r>
              <a:rPr lang="es-ES" sz="2400" b="1" dirty="0"/>
              <a:t> </a:t>
            </a:r>
            <a:r>
              <a:rPr lang="es-ES" sz="2400" b="1" dirty="0">
                <a:solidFill>
                  <a:srgbClr val="FF0000"/>
                </a:solidFill>
              </a:rPr>
              <a:t>+</a:t>
            </a:r>
            <a:r>
              <a:rPr lang="es-ES" sz="2400" b="1" dirty="0"/>
              <a:t> </a:t>
            </a:r>
            <a:r>
              <a:rPr lang="es-ES" sz="2400" dirty="0"/>
              <a:t>dañina.</a:t>
            </a:r>
          </a:p>
          <a:p>
            <a:endParaRPr lang="es-ES" sz="2400" dirty="0" smtClean="0"/>
          </a:p>
          <a:p>
            <a:r>
              <a:rPr lang="es-ES" sz="2400" dirty="0"/>
              <a:t>				</a:t>
            </a:r>
            <a:r>
              <a:rPr lang="es-ES" sz="2400" dirty="0" smtClean="0"/>
              <a:t>De </a:t>
            </a:r>
            <a:r>
              <a:rPr lang="es-ES" sz="2400" dirty="0"/>
              <a:t>la </a:t>
            </a:r>
            <a:r>
              <a:rPr lang="es-ES" sz="2400" b="1" dirty="0">
                <a:solidFill>
                  <a:srgbClr val="FF0000"/>
                </a:solidFill>
              </a:rPr>
              <a:t>repetición</a:t>
            </a:r>
            <a:r>
              <a:rPr lang="es-ES" sz="2400" dirty="0"/>
              <a:t>: la mayoría de los fines de 						semana </a:t>
            </a:r>
            <a:r>
              <a:rPr lang="es-ES" sz="2400" b="1" dirty="0">
                <a:solidFill>
                  <a:srgbClr val="FF0000"/>
                </a:solidFill>
              </a:rPr>
              <a:t>= </a:t>
            </a:r>
            <a:r>
              <a:rPr lang="es-ES" sz="2400" dirty="0"/>
              <a:t>se aprende a no divertirse sin beber y</a:t>
            </a:r>
          </a:p>
          <a:p>
            <a:r>
              <a:rPr lang="es-ES" sz="2400" dirty="0"/>
              <a:t>                           daños orgánicos.</a:t>
            </a:r>
          </a:p>
          <a:p>
            <a:endParaRPr lang="es-ES" sz="800" dirty="0"/>
          </a:p>
        </p:txBody>
      </p:sp>
      <p:pic>
        <p:nvPicPr>
          <p:cNvPr id="9" name="Marcador de contenido 5"/>
          <p:cNvPicPr>
            <a:picLocks noChangeAspect="1"/>
          </p:cNvPicPr>
          <p:nvPr/>
        </p:nvPicPr>
        <p:blipFill rotWithShape="1">
          <a:blip r:embed="rId3"/>
          <a:srcRect l="42732" t="17895" r="15415" b="48898"/>
          <a:stretch/>
        </p:blipFill>
        <p:spPr>
          <a:xfrm rot="305925">
            <a:off x="5519332" y="1241921"/>
            <a:ext cx="1757252" cy="1396190"/>
          </a:xfrm>
          <a:prstGeom prst="rect">
            <a:avLst/>
          </a:prstGeom>
        </p:spPr>
      </p:pic>
      <p:pic>
        <p:nvPicPr>
          <p:cNvPr id="10" name="Marcador de contenido 6"/>
          <p:cNvPicPr>
            <a:picLocks noChangeAspect="1"/>
          </p:cNvPicPr>
          <p:nvPr/>
        </p:nvPicPr>
        <p:blipFill rotWithShape="1">
          <a:blip r:embed="rId4"/>
          <a:srcRect l="55765" t="50475" r="3135" b="12872"/>
          <a:stretch/>
        </p:blipFill>
        <p:spPr>
          <a:xfrm>
            <a:off x="7335149" y="1808093"/>
            <a:ext cx="1269024" cy="905341"/>
          </a:xfrm>
          <a:prstGeom prst="rect">
            <a:avLst/>
          </a:prstGeom>
        </p:spPr>
      </p:pic>
      <p:pic>
        <p:nvPicPr>
          <p:cNvPr id="12" name="Marcador de contenido 5" descr="calendar.png">
            <a:extLst>
              <a:ext uri="{FF2B5EF4-FFF2-40B4-BE49-F238E27FC236}">
                <a16:creationId xmlns:a16="http://schemas.microsoft.com/office/drawing/2014/main" id="{6B689DA7-318F-4A4F-912C-2D416545D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851" y="3394248"/>
            <a:ext cx="1186247" cy="1159634"/>
          </a:xfrm>
          <a:prstGeom prst="rect">
            <a:avLst/>
          </a:prstGeom>
        </p:spPr>
      </p:pic>
    </p:spTree>
    <p:extLst>
      <p:ext uri="{BB962C8B-B14F-4D97-AF65-F5344CB8AC3E}">
        <p14:creationId xmlns:p14="http://schemas.microsoft.com/office/powerpoint/2010/main" val="7685802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3000"/>
                                        <p:tgtEl>
                                          <p:spTgt spid="6"/>
                                        </p:tgtEl>
                                      </p:cBhvr>
                                    </p:animEffect>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3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2000"/>
                                        <p:tgtEl>
                                          <p:spTgt spid="10"/>
                                        </p:tgtEl>
                                      </p:cBhvr>
                                    </p:animEffect>
                                  </p:childTnLst>
                                </p:cTn>
                              </p:par>
                            </p:childTnLst>
                          </p:cTn>
                        </p:par>
                        <p:par>
                          <p:cTn id="22" fill="hold">
                            <p:stCondLst>
                              <p:cond delay="5500"/>
                            </p:stCondLst>
                            <p:childTnLst>
                              <p:par>
                                <p:cTn id="23" presetID="42" presetClass="entr" presetSubtype="0" fill="hold" nodeType="after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anim calcmode="lin" valueType="num">
                                      <p:cBhvr>
                                        <p:cTn id="26" dur="2000" fill="hold"/>
                                        <p:tgtEl>
                                          <p:spTgt spid="12"/>
                                        </p:tgtEl>
                                        <p:attrNameLst>
                                          <p:attrName>ppt_x</p:attrName>
                                        </p:attrNameLst>
                                      </p:cBhvr>
                                      <p:tavLst>
                                        <p:tav tm="0">
                                          <p:val>
                                            <p:strVal val="#ppt_x"/>
                                          </p:val>
                                        </p:tav>
                                        <p:tav tm="100000">
                                          <p:val>
                                            <p:strVal val="#ppt_x"/>
                                          </p:val>
                                        </p:tav>
                                      </p:tavLst>
                                    </p:anim>
                                    <p:anim calcmode="lin" valueType="num">
                                      <p:cBhvr>
                                        <p:cTn id="27"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79398" y="1290406"/>
            <a:ext cx="8709891" cy="3493264"/>
          </a:xfrm>
          <a:prstGeom prst="rect">
            <a:avLst/>
          </a:prstGeom>
        </p:spPr>
        <p:txBody>
          <a:bodyPr wrap="square">
            <a:spAutoFit/>
          </a:bodyPr>
          <a:lstStyle/>
          <a:p>
            <a:r>
              <a:rPr lang="es-ES" sz="2400" b="1" dirty="0">
                <a:solidFill>
                  <a:srgbClr val="FF0000"/>
                </a:solidFill>
              </a:rPr>
              <a:t>El sexo:</a:t>
            </a:r>
            <a:r>
              <a:rPr lang="es-ES" dirty="0"/>
              <a:t> las </a:t>
            </a:r>
            <a:r>
              <a:rPr lang="es-ES" u="sng" dirty="0"/>
              <a:t>mujeres</a:t>
            </a:r>
            <a:r>
              <a:rPr lang="es-ES" dirty="0"/>
              <a:t> toleran menor cantidad de alcohol que los </a:t>
            </a:r>
            <a:r>
              <a:rPr lang="es-ES" u="sng" dirty="0"/>
              <a:t>hombres</a:t>
            </a:r>
            <a:r>
              <a:rPr lang="es-ES" dirty="0"/>
              <a:t>                                       </a:t>
            </a:r>
            <a:r>
              <a:rPr lang="es-ES" sz="1400" dirty="0"/>
              <a:t>(menos estatura, más grasa corporal, enzima que metaboliza más lentamente el alcohol</a:t>
            </a:r>
            <a:r>
              <a:rPr lang="es-ES" sz="1400" dirty="0" smtClean="0"/>
              <a:t>).                                                                     </a:t>
            </a:r>
            <a:r>
              <a:rPr lang="es-ES" sz="2400" b="1" dirty="0">
                <a:solidFill>
                  <a:srgbClr val="FF0000"/>
                </a:solidFill>
              </a:rPr>
              <a:t>=</a:t>
            </a:r>
            <a:r>
              <a:rPr lang="es-ES" b="1" dirty="0">
                <a:solidFill>
                  <a:srgbClr val="FF0000"/>
                </a:solidFill>
              </a:rPr>
              <a:t> </a:t>
            </a:r>
            <a:r>
              <a:rPr lang="es-ES" dirty="0"/>
              <a:t>Se emborrachan </a:t>
            </a:r>
            <a:r>
              <a:rPr lang="es-ES" dirty="0" smtClean="0"/>
              <a:t>antes, </a:t>
            </a:r>
            <a:r>
              <a:rPr lang="es-ES" dirty="0"/>
              <a:t>con la misma cantidad que los </a:t>
            </a:r>
            <a:r>
              <a:rPr lang="es-ES" dirty="0" smtClean="0"/>
              <a:t>chicos.   </a:t>
            </a:r>
          </a:p>
          <a:p>
            <a:r>
              <a:rPr lang="es-ES" dirty="0" smtClean="0"/>
              <a:t>                                                                   </a:t>
            </a:r>
            <a:endParaRPr lang="es-ES" sz="1050" b="1" dirty="0"/>
          </a:p>
          <a:p>
            <a:r>
              <a:rPr lang="es-ES" sz="2400" b="1" dirty="0">
                <a:solidFill>
                  <a:srgbClr val="FF0000"/>
                </a:solidFill>
              </a:rPr>
              <a:t>El peso:</a:t>
            </a:r>
            <a:r>
              <a:rPr lang="es-ES" sz="2400" dirty="0">
                <a:solidFill>
                  <a:srgbClr val="FF0000"/>
                </a:solidFill>
              </a:rPr>
              <a:t> </a:t>
            </a:r>
            <a:r>
              <a:rPr lang="es-ES" dirty="0"/>
              <a:t>con menor peso, se tolera menos cantidad de alcohol.</a:t>
            </a:r>
          </a:p>
          <a:p>
            <a:endParaRPr lang="es-ES" sz="1050" dirty="0"/>
          </a:p>
          <a:p>
            <a:r>
              <a:rPr lang="es-ES" sz="2400" b="1" dirty="0">
                <a:solidFill>
                  <a:srgbClr val="FF0000"/>
                </a:solidFill>
              </a:rPr>
              <a:t>La comida</a:t>
            </a:r>
            <a:r>
              <a:rPr lang="es-ES" sz="2400" dirty="0">
                <a:solidFill>
                  <a:srgbClr val="FF0000"/>
                </a:solidFill>
              </a:rPr>
              <a:t>: </a:t>
            </a:r>
            <a:r>
              <a:rPr lang="es-ES" dirty="0"/>
              <a:t>con el estómago </a:t>
            </a:r>
            <a:r>
              <a:rPr lang="es-ES" dirty="0" smtClean="0"/>
              <a:t>vacío, aumentan </a:t>
            </a:r>
            <a:r>
              <a:rPr lang="es-ES" dirty="0"/>
              <a:t>los efectos </a:t>
            </a:r>
            <a:r>
              <a:rPr lang="es-ES" b="1" dirty="0">
                <a:solidFill>
                  <a:srgbClr val="FF0000"/>
                </a:solidFill>
              </a:rPr>
              <a:t>/</a:t>
            </a:r>
            <a:r>
              <a:rPr lang="es-ES" dirty="0"/>
              <a:t> si bebes con el estómago lleno </a:t>
            </a:r>
            <a:r>
              <a:rPr lang="es-ES" sz="2400" b="1" dirty="0">
                <a:solidFill>
                  <a:srgbClr val="FF0000"/>
                </a:solidFill>
              </a:rPr>
              <a:t>=</a:t>
            </a:r>
            <a:r>
              <a:rPr lang="es-ES" b="1" dirty="0">
                <a:solidFill>
                  <a:srgbClr val="FF0000"/>
                </a:solidFill>
              </a:rPr>
              <a:t> </a:t>
            </a:r>
            <a:r>
              <a:rPr lang="es-ES" dirty="0"/>
              <a:t>riesgo de </a:t>
            </a:r>
            <a:r>
              <a:rPr lang="es-ES" dirty="0" smtClean="0"/>
              <a:t>beber más</a:t>
            </a:r>
            <a:r>
              <a:rPr lang="es-ES" dirty="0"/>
              <a:t> </a:t>
            </a:r>
            <a:r>
              <a:rPr lang="es-ES" dirty="0" smtClean="0"/>
              <a:t>y </a:t>
            </a:r>
            <a:r>
              <a:rPr lang="es-ES" dirty="0"/>
              <a:t>cuando </a:t>
            </a:r>
            <a:r>
              <a:rPr lang="es-ES" dirty="0" smtClean="0"/>
              <a:t>aparece el efecto </a:t>
            </a:r>
            <a:r>
              <a:rPr lang="es-ES" sz="2400" b="1" dirty="0">
                <a:solidFill>
                  <a:srgbClr val="FF0000"/>
                </a:solidFill>
              </a:rPr>
              <a:t>=</a:t>
            </a:r>
            <a:r>
              <a:rPr lang="es-ES" dirty="0" smtClean="0"/>
              <a:t> gran borrachera</a:t>
            </a:r>
            <a:r>
              <a:rPr lang="es-ES" sz="2400" b="1" dirty="0">
                <a:solidFill>
                  <a:srgbClr val="FF0000"/>
                </a:solidFill>
              </a:rPr>
              <a:t>/</a:t>
            </a:r>
            <a:r>
              <a:rPr lang="es-ES" dirty="0" smtClean="0"/>
              <a:t>coma etílico.</a:t>
            </a:r>
            <a:endParaRPr lang="es-ES" dirty="0"/>
          </a:p>
          <a:p>
            <a:endParaRPr lang="es-ES" sz="1050" dirty="0"/>
          </a:p>
          <a:p>
            <a:r>
              <a:rPr lang="es-ES" sz="2400" b="1" dirty="0">
                <a:solidFill>
                  <a:srgbClr val="FF0000"/>
                </a:solidFill>
              </a:rPr>
              <a:t>El estado de salud: </a:t>
            </a:r>
            <a:r>
              <a:rPr lang="es-ES" dirty="0"/>
              <a:t>con medicación, con catarro o gripe, con la menstruación, etc.                    </a:t>
            </a:r>
            <a:r>
              <a:rPr lang="es-ES" sz="2400" b="1" dirty="0">
                <a:solidFill>
                  <a:srgbClr val="FF0000"/>
                </a:solidFill>
              </a:rPr>
              <a:t>=</a:t>
            </a:r>
            <a:r>
              <a:rPr lang="es-ES" dirty="0"/>
              <a:t> aumentan los efectos </a:t>
            </a:r>
            <a:r>
              <a:rPr lang="es-ES" dirty="0" smtClean="0"/>
              <a:t>tóxicos del </a:t>
            </a:r>
            <a:r>
              <a:rPr lang="es-ES" dirty="0"/>
              <a:t>alcohol.</a:t>
            </a:r>
            <a:endParaRPr lang="es-ES" b="1" dirty="0"/>
          </a:p>
        </p:txBody>
      </p:sp>
      <p:sp>
        <p:nvSpPr>
          <p:cNvPr id="9" name="Marcador de contenido 2"/>
          <p:cNvSpPr>
            <a:spLocks noGrp="1"/>
          </p:cNvSpPr>
          <p:nvPr>
            <p:ph idx="1"/>
          </p:nvPr>
        </p:nvSpPr>
        <p:spPr>
          <a:xfrm>
            <a:off x="0" y="1"/>
            <a:ext cx="9144000" cy="554803"/>
          </a:xfrm>
          <a:solidFill>
            <a:srgbClr val="FF0000"/>
          </a:solidFill>
        </p:spPr>
        <p:txBody>
          <a:bodyPr>
            <a:normAutofit fontScale="92500" lnSpcReduction="20000"/>
          </a:bodyPr>
          <a:lstStyle/>
          <a:p>
            <a:pPr marL="400050" lvl="1" indent="0">
              <a:buNone/>
            </a:pPr>
            <a:r>
              <a:rPr lang="es-ES" sz="1900" dirty="0"/>
              <a:t>¿Por qué es una </a:t>
            </a:r>
            <a:r>
              <a:rPr lang="es-ES" sz="1900" b="1" i="1" dirty="0" err="1"/>
              <a:t>Fake</a:t>
            </a:r>
            <a:r>
              <a:rPr lang="es-ES" sz="1900" b="1" i="1" dirty="0"/>
              <a:t> News</a:t>
            </a:r>
            <a:r>
              <a:rPr lang="es-ES" sz="1900" i="1" dirty="0"/>
              <a:t> </a:t>
            </a:r>
            <a:r>
              <a:rPr lang="es-ES" sz="1900" u="sng" dirty="0"/>
              <a:t>creer que si tomas cerveza o combinados de vez en cuando no pasa nada</a:t>
            </a:r>
            <a:r>
              <a:rPr lang="es-ES" sz="1900" dirty="0"/>
              <a:t>, porque yo controlo</a:t>
            </a:r>
            <a:r>
              <a:rPr lang="es-ES" sz="1900" dirty="0" smtClean="0"/>
              <a:t>?</a:t>
            </a:r>
            <a:endParaRPr lang="es-ES" sz="1900" dirty="0"/>
          </a:p>
        </p:txBody>
      </p:sp>
      <p:pic>
        <p:nvPicPr>
          <p:cNvPr id="8" name="Imagen 7"/>
          <p:cNvPicPr>
            <a:picLocks noChangeAspect="1"/>
          </p:cNvPicPr>
          <p:nvPr/>
        </p:nvPicPr>
        <p:blipFill>
          <a:blip r:embed="rId3"/>
          <a:stretch>
            <a:fillRect/>
          </a:stretch>
        </p:blipFill>
        <p:spPr>
          <a:xfrm rot="959005">
            <a:off x="7651016" y="863043"/>
            <a:ext cx="1438917" cy="1933594"/>
          </a:xfrm>
          <a:prstGeom prst="rect">
            <a:avLst/>
          </a:prstGeom>
        </p:spPr>
      </p:pic>
      <p:sp>
        <p:nvSpPr>
          <p:cNvPr id="2" name="Rectángulo 1"/>
          <p:cNvSpPr/>
          <p:nvPr/>
        </p:nvSpPr>
        <p:spPr>
          <a:xfrm>
            <a:off x="72917" y="686334"/>
            <a:ext cx="8505006" cy="461665"/>
          </a:xfrm>
          <a:prstGeom prst="rect">
            <a:avLst/>
          </a:prstGeom>
        </p:spPr>
        <p:txBody>
          <a:bodyPr wrap="square">
            <a:spAutoFit/>
          </a:bodyPr>
          <a:lstStyle/>
          <a:p>
            <a:r>
              <a:rPr lang="es-ES" sz="2400" b="1" dirty="0"/>
              <a:t>¿Qué otros factores pueden influir en los efectos del alcohol? </a:t>
            </a:r>
            <a:endParaRPr lang="es-ES" sz="2400" dirty="0"/>
          </a:p>
        </p:txBody>
      </p:sp>
    </p:spTree>
    <p:extLst>
      <p:ext uri="{BB962C8B-B14F-4D97-AF65-F5344CB8AC3E}">
        <p14:creationId xmlns:p14="http://schemas.microsoft.com/office/powerpoint/2010/main" val="9958641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childTnLst>
                          </p:cTn>
                        </p:par>
                        <p:par>
                          <p:cTn id="14" fill="hold">
                            <p:stCondLst>
                              <p:cond delay="2000"/>
                            </p:stCondLst>
                            <p:childTnLst>
                              <p:par>
                                <p:cTn id="15" presetID="2" presetClass="entr" presetSubtype="4" fill="hold" nodeType="afterEffect">
                                  <p:stCondLst>
                                    <p:cond delay="2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0" fill="hold"/>
                                        <p:tgtEl>
                                          <p:spTgt spid="8"/>
                                        </p:tgtEl>
                                        <p:attrNameLst>
                                          <p:attrName>ppt_x</p:attrName>
                                        </p:attrNameLst>
                                      </p:cBhvr>
                                      <p:tavLst>
                                        <p:tav tm="0">
                                          <p:val>
                                            <p:strVal val="#ppt_x"/>
                                          </p:val>
                                        </p:tav>
                                        <p:tav tm="100000">
                                          <p:val>
                                            <p:strVal val="#ppt_x"/>
                                          </p:val>
                                        </p:tav>
                                      </p:tavLst>
                                    </p:anim>
                                    <p:anim calcmode="lin" valueType="num">
                                      <p:cBhvr additive="base">
                                        <p:cTn id="1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2"/>
          <p:cNvSpPr txBox="1">
            <a:spLocks/>
          </p:cNvSpPr>
          <p:nvPr/>
        </p:nvSpPr>
        <p:spPr>
          <a:xfrm>
            <a:off x="0" y="0"/>
            <a:ext cx="9144000" cy="581891"/>
          </a:xfrm>
          <a:prstGeom prst="rect">
            <a:avLst/>
          </a:prstGeom>
          <a:solidFill>
            <a:srgbClr val="FF0000"/>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Font typeface="Arial"/>
              <a:buNone/>
            </a:pPr>
            <a:r>
              <a:rPr lang="es-ES" b="1" i="1" dirty="0" err="1">
                <a:solidFill>
                  <a:schemeClr val="bg2">
                    <a:lumMod val="25000"/>
                  </a:schemeClr>
                </a:solidFill>
              </a:rPr>
              <a:t>Fake</a:t>
            </a:r>
            <a:r>
              <a:rPr lang="es-ES" b="1" i="1" dirty="0">
                <a:solidFill>
                  <a:schemeClr val="bg2">
                    <a:lumMod val="25000"/>
                  </a:schemeClr>
                </a:solidFill>
              </a:rPr>
              <a:t> News:</a:t>
            </a:r>
            <a:r>
              <a:rPr lang="es-ES" i="1" dirty="0">
                <a:solidFill>
                  <a:schemeClr val="bg2">
                    <a:lumMod val="25000"/>
                  </a:schemeClr>
                </a:solidFill>
              </a:rPr>
              <a:t> </a:t>
            </a:r>
            <a:r>
              <a:rPr lang="es-ES" b="1" dirty="0">
                <a:solidFill>
                  <a:schemeClr val="bg2">
                    <a:lumMod val="25000"/>
                  </a:schemeClr>
                </a:solidFill>
              </a:rPr>
              <a:t>porque yo controlo</a:t>
            </a:r>
            <a:r>
              <a:rPr lang="es-ES" sz="2400" b="1" dirty="0">
                <a:solidFill>
                  <a:schemeClr val="bg2">
                    <a:lumMod val="25000"/>
                  </a:schemeClr>
                </a:solidFill>
              </a:rPr>
              <a:t>.</a:t>
            </a:r>
          </a:p>
          <a:p>
            <a:pPr marL="0" indent="0">
              <a:buFont typeface="Arial"/>
              <a:buNone/>
            </a:pPr>
            <a:endParaRPr lang="es-ES" b="1" dirty="0"/>
          </a:p>
        </p:txBody>
      </p:sp>
      <p:sp>
        <p:nvSpPr>
          <p:cNvPr id="15" name="Rectángulo 14"/>
          <p:cNvSpPr/>
          <p:nvPr/>
        </p:nvSpPr>
        <p:spPr>
          <a:xfrm>
            <a:off x="663388" y="862786"/>
            <a:ext cx="8211671" cy="3754874"/>
          </a:xfrm>
          <a:prstGeom prst="rect">
            <a:avLst/>
          </a:prstGeom>
          <a:solidFill>
            <a:schemeClr val="bg1"/>
          </a:solidFill>
        </p:spPr>
        <p:txBody>
          <a:bodyPr wrap="square">
            <a:spAutoFit/>
          </a:bodyPr>
          <a:lstStyle/>
          <a:p>
            <a:r>
              <a:rPr lang="es-ES" sz="2800" b="1" i="1" dirty="0">
                <a:solidFill>
                  <a:srgbClr val="DE0000"/>
                </a:solidFill>
              </a:rPr>
              <a:t>Real News</a:t>
            </a:r>
            <a:r>
              <a:rPr lang="es-ES" sz="2800" dirty="0">
                <a:solidFill>
                  <a:srgbClr val="DE0000"/>
                </a:solidFill>
              </a:rPr>
              <a:t>: El </a:t>
            </a:r>
            <a:r>
              <a:rPr lang="es-ES" sz="2800" u="sng" dirty="0">
                <a:solidFill>
                  <a:srgbClr val="DE0000"/>
                </a:solidFill>
              </a:rPr>
              <a:t>alcohol SÍ es una droga</a:t>
            </a:r>
            <a:r>
              <a:rPr lang="es-ES" sz="2800" dirty="0">
                <a:solidFill>
                  <a:srgbClr val="DE0000"/>
                </a:solidFill>
              </a:rPr>
              <a:t>.</a:t>
            </a:r>
          </a:p>
          <a:p>
            <a:endParaRPr lang="es-ES" sz="1400" dirty="0"/>
          </a:p>
          <a:p>
            <a:pPr marL="342900" indent="-342900">
              <a:buClr>
                <a:srgbClr val="FF0000"/>
              </a:buClr>
              <a:buFont typeface="Arial" panose="020B0604020202020204" pitchFamily="34" charset="0"/>
              <a:buChar char="•"/>
            </a:pPr>
            <a:r>
              <a:rPr lang="es-ES" sz="2400" dirty="0"/>
              <a:t>La </a:t>
            </a:r>
            <a:r>
              <a:rPr lang="es-ES" sz="2400" b="1" dirty="0"/>
              <a:t>OMS</a:t>
            </a:r>
            <a:r>
              <a:rPr lang="es-ES" sz="2400" dirty="0"/>
              <a:t> así lo define: altera el SNC y crea dependencia</a:t>
            </a:r>
            <a:r>
              <a:rPr lang="es-ES" sz="2800" dirty="0"/>
              <a:t>.</a:t>
            </a:r>
          </a:p>
          <a:p>
            <a:pPr marL="342900" indent="-342900">
              <a:buClr>
                <a:srgbClr val="FF0000"/>
              </a:buClr>
              <a:buFont typeface="Arial" panose="020B0604020202020204" pitchFamily="34" charset="0"/>
              <a:buChar char="•"/>
            </a:pPr>
            <a:endParaRPr lang="es-ES" sz="2000" dirty="0"/>
          </a:p>
          <a:p>
            <a:pPr marL="342900" indent="-342900">
              <a:buClr>
                <a:srgbClr val="FF0000"/>
              </a:buClr>
              <a:buFont typeface="Arial" panose="020B0604020202020204" pitchFamily="34" charset="0"/>
              <a:buChar char="•"/>
            </a:pPr>
            <a:r>
              <a:rPr lang="es-ES" sz="2400" dirty="0"/>
              <a:t>El alcohol es una </a:t>
            </a:r>
            <a:r>
              <a:rPr lang="es-ES" sz="2400" b="1" dirty="0"/>
              <a:t>de las drogas más </a:t>
            </a:r>
            <a:r>
              <a:rPr lang="es-ES" sz="2400" b="1" dirty="0" smtClean="0"/>
              <a:t>perjudiciales </a:t>
            </a:r>
            <a:r>
              <a:rPr lang="es-ES" sz="2400" dirty="0" smtClean="0"/>
              <a:t>que </a:t>
            </a:r>
            <a:r>
              <a:rPr lang="es-ES" sz="2400" dirty="0"/>
              <a:t>existen </a:t>
            </a:r>
            <a:r>
              <a:rPr lang="es-ES" sz="2400" b="1" dirty="0"/>
              <a:t>y que genera más sufrimiento </a:t>
            </a:r>
            <a:r>
              <a:rPr lang="es-ES" sz="2400" dirty="0"/>
              <a:t>personal, familiar y social</a:t>
            </a:r>
            <a:r>
              <a:rPr lang="es-ES" sz="2800" dirty="0"/>
              <a:t>. </a:t>
            </a:r>
            <a:endParaRPr lang="es-ES" sz="2800" dirty="0" smtClean="0"/>
          </a:p>
          <a:p>
            <a:pPr marL="342900" indent="-342900">
              <a:buClr>
                <a:srgbClr val="FF0000"/>
              </a:buClr>
              <a:buFont typeface="Arial" panose="020B0604020202020204" pitchFamily="34" charset="0"/>
              <a:buChar char="•"/>
            </a:pPr>
            <a:endParaRPr lang="es-ES" sz="2000" dirty="0"/>
          </a:p>
          <a:p>
            <a:pPr marL="342900" indent="-342900">
              <a:buClr>
                <a:srgbClr val="FF0000"/>
              </a:buClr>
              <a:buFont typeface="Arial" panose="020B0604020202020204" pitchFamily="34" charset="0"/>
              <a:buChar char="•"/>
            </a:pPr>
            <a:r>
              <a:rPr lang="es-ES" sz="2400" b="1" dirty="0"/>
              <a:t>Una vez instalado el hábito de consumo, es difícil </a:t>
            </a:r>
            <a:r>
              <a:rPr lang="es-ES" sz="2400" b="1" dirty="0" smtClean="0"/>
              <a:t>dejarlo. </a:t>
            </a:r>
            <a:r>
              <a:rPr lang="es-ES" sz="2400" dirty="0" smtClean="0"/>
              <a:t>Por </a:t>
            </a:r>
            <a:r>
              <a:rPr lang="es-ES" sz="2400" dirty="0"/>
              <a:t>eso </a:t>
            </a:r>
            <a:r>
              <a:rPr lang="es-ES" sz="2400" b="1" dirty="0"/>
              <a:t>es falso creer que se controla </a:t>
            </a:r>
            <a:r>
              <a:rPr lang="es-ES" sz="2400" dirty="0"/>
              <a:t>el consumo de </a:t>
            </a:r>
            <a:r>
              <a:rPr lang="es-ES" sz="2400" b="1" dirty="0"/>
              <a:t>una droga</a:t>
            </a:r>
            <a:r>
              <a:rPr lang="es-ES" sz="2800" dirty="0"/>
              <a:t>.</a:t>
            </a:r>
          </a:p>
        </p:txBody>
      </p:sp>
      <p:pic>
        <p:nvPicPr>
          <p:cNvPr id="4" name="Imagen 3"/>
          <p:cNvPicPr>
            <a:picLocks noChangeAspect="1"/>
          </p:cNvPicPr>
          <p:nvPr/>
        </p:nvPicPr>
        <p:blipFill>
          <a:blip r:embed="rId3">
            <a:duotone>
              <a:prstClr val="black"/>
              <a:srgbClr val="D9C3A5">
                <a:tint val="50000"/>
                <a:satMod val="180000"/>
              </a:srgbClr>
            </a:duotone>
          </a:blip>
          <a:stretch>
            <a:fillRect/>
          </a:stretch>
        </p:blipFill>
        <p:spPr>
          <a:xfrm>
            <a:off x="3395742" y="4333120"/>
            <a:ext cx="1691885" cy="565435"/>
          </a:xfrm>
          <a:prstGeom prst="rect">
            <a:avLst/>
          </a:prstGeom>
        </p:spPr>
      </p:pic>
    </p:spTree>
    <p:extLst>
      <p:ext uri="{BB962C8B-B14F-4D97-AF65-F5344CB8AC3E}">
        <p14:creationId xmlns:p14="http://schemas.microsoft.com/office/powerpoint/2010/main" val="32034232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000" fill="hold"/>
                                        <p:tgtEl>
                                          <p:spTgt spid="15"/>
                                        </p:tgtEl>
                                        <p:attrNameLst>
                                          <p:attrName>ppt_x</p:attrName>
                                        </p:attrNameLst>
                                      </p:cBhvr>
                                      <p:tavLst>
                                        <p:tav tm="0">
                                          <p:val>
                                            <p:strVal val="#ppt_x"/>
                                          </p:val>
                                        </p:tav>
                                        <p:tav tm="100000">
                                          <p:val>
                                            <p:strVal val="#ppt_x"/>
                                          </p:val>
                                        </p:tav>
                                      </p:tavLst>
                                    </p:anim>
                                    <p:anim calcmode="lin" valueType="num">
                                      <p:cBhvr additive="base">
                                        <p:cTn id="11" dur="2000" fill="hold"/>
                                        <p:tgtEl>
                                          <p:spTgt spid="15"/>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6" presetClass="emph" presetSubtype="0" fill="hold" nodeType="after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292608" y="0"/>
            <a:ext cx="9144000" cy="5143500"/>
          </a:xfrm>
        </p:spPr>
        <p:txBody>
          <a:bodyPr>
            <a:normAutofit/>
          </a:bodyPr>
          <a:lstStyle/>
          <a:p>
            <a:pPr>
              <a:buClr>
                <a:srgbClr val="002060"/>
              </a:buClr>
              <a:buFont typeface="Wingdings" panose="05000000000000000000" pitchFamily="2" charset="2"/>
              <a:buChar char="ü"/>
              <a:tabLst>
                <a:tab pos="111125" algn="l"/>
              </a:tabLst>
            </a:pPr>
            <a:endParaRPr lang="es-ES" altLang="es-ES" sz="2400" b="1" spc="-40" dirty="0">
              <a:solidFill>
                <a:srgbClr val="FF0000"/>
              </a:solidFill>
              <a:latin typeface="Arial"/>
              <a:cs typeface="Arial"/>
            </a:endParaRPr>
          </a:p>
          <a:p>
            <a:pPr>
              <a:buClr>
                <a:srgbClr val="FF0000"/>
              </a:buClr>
              <a:buFont typeface="Wingdings" panose="05000000000000000000" pitchFamily="2" charset="2"/>
              <a:buChar char="ü"/>
              <a:tabLst>
                <a:tab pos="111125" algn="l"/>
              </a:tabLst>
            </a:pPr>
            <a:r>
              <a:rPr lang="es-ES" altLang="es-ES" sz="2400" b="1" spc="-40" dirty="0">
                <a:latin typeface="Arial"/>
                <a:cs typeface="Arial"/>
              </a:rPr>
              <a:t>Todas </a:t>
            </a:r>
            <a:r>
              <a:rPr lang="es-ES" altLang="es-ES" sz="2400" spc="-40" dirty="0">
                <a:latin typeface="Arial"/>
                <a:cs typeface="Arial"/>
              </a:rPr>
              <a:t>las bebidas </a:t>
            </a:r>
            <a:r>
              <a:rPr lang="es-ES" altLang="es-ES" sz="2400" b="1" spc="-40" dirty="0">
                <a:latin typeface="Arial"/>
                <a:cs typeface="Arial"/>
              </a:rPr>
              <a:t>con alcohol: </a:t>
            </a:r>
            <a:r>
              <a:rPr lang="es-ES" altLang="es-ES" sz="2400" spc="-40" dirty="0">
                <a:latin typeface="Arial"/>
                <a:cs typeface="Arial"/>
              </a:rPr>
              <a:t>tienen</a:t>
            </a:r>
            <a:r>
              <a:rPr lang="es-ES" altLang="es-ES" sz="2400" b="1" spc="-40" dirty="0">
                <a:latin typeface="Arial"/>
                <a:cs typeface="Arial"/>
              </a:rPr>
              <a:t> riesgo</a:t>
            </a:r>
            <a:r>
              <a:rPr lang="es-ES" altLang="es-ES" sz="2400" spc="-40" dirty="0">
                <a:latin typeface="Arial"/>
                <a:cs typeface="Arial"/>
              </a:rPr>
              <a:t> de                            producir </a:t>
            </a:r>
            <a:r>
              <a:rPr lang="es-ES" altLang="es-ES" sz="2400" b="1" spc="-40" dirty="0">
                <a:latin typeface="Arial"/>
                <a:cs typeface="Arial"/>
              </a:rPr>
              <a:t>dependencia </a:t>
            </a:r>
            <a:r>
              <a:rPr lang="es-ES" altLang="es-ES" sz="2400" spc="-40" dirty="0">
                <a:latin typeface="Arial"/>
                <a:cs typeface="Arial"/>
              </a:rPr>
              <a:t>y </a:t>
            </a:r>
            <a:r>
              <a:rPr lang="es-ES" altLang="es-ES" sz="2400" b="1" spc="-40" dirty="0">
                <a:latin typeface="Arial"/>
                <a:cs typeface="Arial"/>
              </a:rPr>
              <a:t>tolerancia.</a:t>
            </a:r>
          </a:p>
          <a:p>
            <a:pPr>
              <a:buClr>
                <a:srgbClr val="FF0000"/>
              </a:buClr>
              <a:buFont typeface="Wingdings" panose="05000000000000000000" pitchFamily="2" charset="2"/>
              <a:buChar char="ü"/>
              <a:tabLst>
                <a:tab pos="111125" algn="l"/>
              </a:tabLst>
            </a:pPr>
            <a:endParaRPr lang="es-ES" altLang="es-ES" sz="1600" b="1" spc="-40" dirty="0">
              <a:latin typeface="Arial"/>
              <a:cs typeface="Arial"/>
            </a:endParaRPr>
          </a:p>
          <a:p>
            <a:pPr>
              <a:buClr>
                <a:srgbClr val="FF0000"/>
              </a:buClr>
              <a:buFont typeface="Wingdings" panose="05000000000000000000" pitchFamily="2" charset="2"/>
              <a:buChar char="ü"/>
              <a:tabLst>
                <a:tab pos="111125" algn="l"/>
              </a:tabLst>
            </a:pPr>
            <a:r>
              <a:rPr lang="es-ES" altLang="es-ES" sz="2400" spc="-40" dirty="0">
                <a:latin typeface="Arial"/>
                <a:cs typeface="Arial"/>
              </a:rPr>
              <a:t>Depende </a:t>
            </a:r>
            <a:r>
              <a:rPr lang="es-ES" altLang="es-ES" sz="2400" b="1" spc="-40" dirty="0">
                <a:latin typeface="Arial"/>
                <a:cs typeface="Arial"/>
              </a:rPr>
              <a:t>de la cantidad de alcohol </a:t>
            </a:r>
            <a:r>
              <a:rPr lang="es-ES" altLang="es-ES" sz="2400" spc="-40" dirty="0">
                <a:latin typeface="Arial"/>
                <a:cs typeface="Arial"/>
              </a:rPr>
              <a:t>que se ingiere,                                      </a:t>
            </a:r>
            <a:r>
              <a:rPr lang="es-ES" altLang="es-ES" sz="1400" spc="-40" dirty="0">
                <a:latin typeface="Arial"/>
                <a:cs typeface="Arial"/>
              </a:rPr>
              <a:t>y no del tipo de bebida.</a:t>
            </a:r>
          </a:p>
          <a:p>
            <a:pPr>
              <a:buClr>
                <a:srgbClr val="FF0000"/>
              </a:buClr>
              <a:buFont typeface="Wingdings" panose="05000000000000000000" pitchFamily="2" charset="2"/>
              <a:buChar char="ü"/>
              <a:tabLst>
                <a:tab pos="111125" algn="l"/>
              </a:tabLst>
            </a:pPr>
            <a:endParaRPr lang="es-ES" altLang="es-ES" sz="1600" b="1" spc="-40" dirty="0">
              <a:latin typeface="Arial"/>
              <a:cs typeface="Arial"/>
            </a:endParaRPr>
          </a:p>
          <a:p>
            <a:pPr>
              <a:buClr>
                <a:srgbClr val="FF0000"/>
              </a:buClr>
              <a:buFont typeface="Wingdings" panose="05000000000000000000" pitchFamily="2" charset="2"/>
              <a:buChar char="ü"/>
              <a:tabLst>
                <a:tab pos="111125" algn="l"/>
              </a:tabLst>
            </a:pPr>
            <a:r>
              <a:rPr lang="es-ES" sz="2400" b="1" spc="-40" dirty="0">
                <a:latin typeface="Arial"/>
                <a:cs typeface="Arial"/>
              </a:rPr>
              <a:t>Cuanto más joven se empieza </a:t>
            </a:r>
            <a:r>
              <a:rPr lang="es-ES" sz="2400" spc="-40" dirty="0">
                <a:latin typeface="Arial"/>
                <a:cs typeface="Arial"/>
              </a:rPr>
              <a:t>a beber, hay mayor                probabilidad de</a:t>
            </a:r>
            <a:r>
              <a:rPr lang="es-ES" sz="2400" b="1" spc="-40" dirty="0">
                <a:latin typeface="Arial"/>
                <a:cs typeface="Arial"/>
              </a:rPr>
              <a:t> tener problemas </a:t>
            </a:r>
            <a:r>
              <a:rPr lang="es-ES" sz="2400" spc="-40" dirty="0">
                <a:latin typeface="Arial"/>
                <a:cs typeface="Arial"/>
              </a:rPr>
              <a:t>con el alcohol. </a:t>
            </a:r>
            <a:endParaRPr lang="es-ES" altLang="es-ES" sz="2400" spc="-40" dirty="0">
              <a:latin typeface="Arial"/>
              <a:cs typeface="Arial"/>
            </a:endParaRPr>
          </a:p>
          <a:p>
            <a:endParaRPr lang="es-ES" dirty="0"/>
          </a:p>
        </p:txBody>
      </p:sp>
      <p:sp>
        <p:nvSpPr>
          <p:cNvPr id="6" name="Título 1"/>
          <p:cNvSpPr>
            <a:spLocks noGrp="1"/>
          </p:cNvSpPr>
          <p:nvPr>
            <p:ph type="title"/>
          </p:nvPr>
        </p:nvSpPr>
        <p:spPr>
          <a:xfrm>
            <a:off x="457200" y="3792952"/>
            <a:ext cx="8229600" cy="857250"/>
          </a:xfrm>
          <a:solidFill>
            <a:srgbClr val="FF0000"/>
          </a:solidFill>
          <a:ln>
            <a:solidFill>
              <a:srgbClr val="FF0000"/>
            </a:solidFill>
          </a:ln>
        </p:spPr>
        <p:txBody>
          <a:bodyPr/>
          <a:lstStyle/>
          <a:p>
            <a:r>
              <a:rPr lang="es-ES" b="1" i="1" dirty="0">
                <a:solidFill>
                  <a:schemeClr val="bg1"/>
                </a:solidFill>
              </a:rPr>
              <a:t>Real News</a:t>
            </a:r>
            <a:endParaRPr lang="es-ES" dirty="0">
              <a:solidFill>
                <a:schemeClr val="bg1"/>
              </a:solidFill>
            </a:endParaRPr>
          </a:p>
        </p:txBody>
      </p:sp>
      <p:pic>
        <p:nvPicPr>
          <p:cNvPr id="7" name="Imagen 6"/>
          <p:cNvPicPr>
            <a:picLocks noChangeAspect="1"/>
          </p:cNvPicPr>
          <p:nvPr/>
        </p:nvPicPr>
        <p:blipFill>
          <a:blip r:embed="rId3"/>
          <a:stretch>
            <a:fillRect/>
          </a:stretch>
        </p:blipFill>
        <p:spPr>
          <a:xfrm>
            <a:off x="7827872" y="1293507"/>
            <a:ext cx="761324" cy="761324"/>
          </a:xfrm>
          <a:prstGeom prst="rect">
            <a:avLst/>
          </a:prstGeom>
          <a:solidFill>
            <a:schemeClr val="bg1"/>
          </a:solidFill>
        </p:spPr>
      </p:pic>
      <p:pic>
        <p:nvPicPr>
          <p:cNvPr id="8" name="Imagen 7">
            <a:extLst>
              <a:ext uri="{FF2B5EF4-FFF2-40B4-BE49-F238E27FC236}">
                <a16:creationId xmlns:a16="http://schemas.microsoft.com/office/drawing/2014/main" id="{8D25DF04-0504-49E3-AEB5-8866E77B4D67}"/>
              </a:ext>
            </a:extLst>
          </p:cNvPr>
          <p:cNvPicPr>
            <a:picLocks noChangeAspect="1"/>
          </p:cNvPicPr>
          <p:nvPr/>
        </p:nvPicPr>
        <p:blipFill>
          <a:blip r:embed="rId3">
            <a:duotone>
              <a:schemeClr val="accent2">
                <a:shade val="45000"/>
                <a:satMod val="135000"/>
              </a:schemeClr>
              <a:prstClr val="white"/>
            </a:duotone>
          </a:blip>
          <a:stretch>
            <a:fillRect/>
          </a:stretch>
        </p:blipFill>
        <p:spPr>
          <a:xfrm>
            <a:off x="7827872" y="158222"/>
            <a:ext cx="761324" cy="761324"/>
          </a:xfrm>
          <a:prstGeom prst="rect">
            <a:avLst/>
          </a:prstGeom>
          <a:solidFill>
            <a:schemeClr val="bg1"/>
          </a:solidFill>
        </p:spPr>
      </p:pic>
      <p:pic>
        <p:nvPicPr>
          <p:cNvPr id="9" name="Imagen 8">
            <a:extLst>
              <a:ext uri="{FF2B5EF4-FFF2-40B4-BE49-F238E27FC236}">
                <a16:creationId xmlns:a16="http://schemas.microsoft.com/office/drawing/2014/main" id="{8D25DF04-0504-49E3-AEB5-8866E77B4D67}"/>
              </a:ext>
            </a:extLst>
          </p:cNvPr>
          <p:cNvPicPr>
            <a:picLocks noChangeAspect="1"/>
          </p:cNvPicPr>
          <p:nvPr/>
        </p:nvPicPr>
        <p:blipFill>
          <a:blip r:embed="rId3">
            <a:duotone>
              <a:prstClr val="black"/>
              <a:schemeClr val="accent6">
                <a:tint val="45000"/>
                <a:satMod val="400000"/>
              </a:schemeClr>
            </a:duotone>
          </a:blip>
          <a:stretch>
            <a:fillRect/>
          </a:stretch>
        </p:blipFill>
        <p:spPr>
          <a:xfrm>
            <a:off x="7898593" y="2521260"/>
            <a:ext cx="690603" cy="690603"/>
          </a:xfrm>
          <a:prstGeom prst="rect">
            <a:avLst/>
          </a:prstGeom>
          <a:solidFill>
            <a:schemeClr val="bg1"/>
          </a:solidFill>
        </p:spPr>
      </p:pic>
    </p:spTree>
    <p:extLst>
      <p:ext uri="{BB962C8B-B14F-4D97-AF65-F5344CB8AC3E}">
        <p14:creationId xmlns:p14="http://schemas.microsoft.com/office/powerpoint/2010/main" val="40657221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Rectángulo 2"/>
          <p:cNvSpPr/>
          <p:nvPr/>
        </p:nvSpPr>
        <p:spPr>
          <a:xfrm>
            <a:off x="0" y="0"/>
            <a:ext cx="9144000" cy="16187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238883"/>
            <a:ext cx="9144000" cy="390461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000" dirty="0">
                <a:solidFill>
                  <a:schemeClr val="bg1"/>
                </a:solidFill>
              </a:rPr>
              <a:t>Para que haya una dependencia tiene que pasar un cierto tiempo </a:t>
            </a:r>
            <a:r>
              <a:rPr lang="es-ES" sz="2000" dirty="0" smtClean="0">
                <a:solidFill>
                  <a:schemeClr val="bg1"/>
                </a:solidFill>
              </a:rPr>
              <a:t>consumiendo </a:t>
            </a:r>
            <a:r>
              <a:rPr lang="es-ES" sz="1600" dirty="0" smtClean="0">
                <a:solidFill>
                  <a:schemeClr val="bg1"/>
                </a:solidFill>
              </a:rPr>
              <a:t>(efectos a largo </a:t>
            </a:r>
            <a:r>
              <a:rPr lang="es-ES" sz="1600" dirty="0">
                <a:solidFill>
                  <a:schemeClr val="bg1"/>
                </a:solidFill>
              </a:rPr>
              <a:t>plazo)</a:t>
            </a:r>
            <a:r>
              <a:rPr lang="es-ES" sz="2000" dirty="0" smtClean="0">
                <a:solidFill>
                  <a:schemeClr val="bg1"/>
                </a:solidFill>
              </a:rPr>
              <a:t>, </a:t>
            </a:r>
            <a:r>
              <a:rPr lang="es-ES" sz="2000" dirty="0">
                <a:solidFill>
                  <a:schemeClr val="bg1"/>
                </a:solidFill>
              </a:rPr>
              <a:t>sin embargo, los efectos en los menores de edad son muy preocupantes </a:t>
            </a:r>
            <a:r>
              <a:rPr lang="es-ES" sz="2000" dirty="0" smtClean="0">
                <a:solidFill>
                  <a:schemeClr val="bg1"/>
                </a:solidFill>
              </a:rPr>
              <a:t>porque beber alcohol </a:t>
            </a:r>
            <a:r>
              <a:rPr lang="es-ES" sz="2000" dirty="0">
                <a:solidFill>
                  <a:schemeClr val="bg1"/>
                </a:solidFill>
              </a:rPr>
              <a:t>afecta, entre otros, a las neuronas, lo que interfieren en </a:t>
            </a:r>
            <a:r>
              <a:rPr lang="es-ES" sz="2000" dirty="0" smtClean="0">
                <a:solidFill>
                  <a:schemeClr val="bg1"/>
                </a:solidFill>
              </a:rPr>
              <a:t>el rendimiento </a:t>
            </a:r>
            <a:r>
              <a:rPr lang="es-ES" sz="2000" dirty="0">
                <a:solidFill>
                  <a:schemeClr val="bg1"/>
                </a:solidFill>
              </a:rPr>
              <a:t>académico y en el comportamiento </a:t>
            </a:r>
            <a:r>
              <a:rPr lang="es-ES" sz="1600" dirty="0">
                <a:solidFill>
                  <a:schemeClr val="bg1"/>
                </a:solidFill>
              </a:rPr>
              <a:t>(efectos a corto plazo).</a:t>
            </a:r>
            <a:r>
              <a:rPr lang="es-ES" sz="2000" dirty="0">
                <a:solidFill>
                  <a:schemeClr val="bg1"/>
                </a:solidFill>
              </a:rPr>
              <a:t> </a:t>
            </a:r>
          </a:p>
          <a:p>
            <a:pPr marL="342900" indent="-342900" fontAlgn="auto">
              <a:buFont typeface="+mj-lt"/>
              <a:buAutoNum type="alphaUcPeriod"/>
            </a:pPr>
            <a:endParaRPr lang="es-ES" sz="1000" dirty="0">
              <a:solidFill>
                <a:schemeClr val="bg1"/>
              </a:solidFill>
            </a:endParaRPr>
          </a:p>
          <a:p>
            <a:pPr marL="457200" indent="-457200" fontAlgn="auto">
              <a:buFont typeface="+mj-lt"/>
              <a:buAutoNum type="alphaUcPeriod"/>
            </a:pPr>
            <a:r>
              <a:rPr lang="es-ES" sz="2000" dirty="0">
                <a:solidFill>
                  <a:schemeClr val="bg1"/>
                </a:solidFill>
              </a:rPr>
              <a:t>Sí, sólo afecta a las personas mayores que han bebido alcohol durante muchos años y mucha cantidad, porque los efectos negativos exclusivamente aparecen con el tiempo. </a:t>
            </a:r>
          </a:p>
          <a:p>
            <a:pPr marL="342900" indent="-342900" fontAlgn="auto">
              <a:buFont typeface="+mj-lt"/>
              <a:buAutoNum type="alphaUcPeriod"/>
            </a:pPr>
            <a:endParaRPr lang="es-ES" sz="1000" dirty="0">
              <a:solidFill>
                <a:schemeClr val="bg1"/>
              </a:solidFill>
            </a:endParaRPr>
          </a:p>
          <a:p>
            <a:pPr marL="457200" indent="-457200" fontAlgn="auto">
              <a:buFont typeface="+mj-lt"/>
              <a:buAutoNum type="alphaUcPeriod"/>
            </a:pPr>
            <a:r>
              <a:rPr lang="es-ES" sz="2000" dirty="0">
                <a:solidFill>
                  <a:schemeClr val="bg1"/>
                </a:solidFill>
              </a:rPr>
              <a:t>Es verdad, porque entre las personas jóvenes sólo aparecen efectos muy poco importantes (te mareas o te emborrachas alguna vez, pero se pasa), debido a que no se está acostumbrado, por lo que disminuyen con el uso continuado</a:t>
            </a:r>
            <a:r>
              <a:rPr lang="es-ES" dirty="0">
                <a:solidFill>
                  <a:schemeClr val="bg1"/>
                </a:solidFill>
              </a:rPr>
              <a:t>.</a:t>
            </a:r>
          </a:p>
        </p:txBody>
      </p:sp>
      <p:sp>
        <p:nvSpPr>
          <p:cNvPr id="11" name="CuadroTexto 10"/>
          <p:cNvSpPr txBox="1"/>
          <p:nvPr/>
        </p:nvSpPr>
        <p:spPr>
          <a:xfrm>
            <a:off x="341193" y="126999"/>
            <a:ext cx="8685933" cy="984885"/>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3.</a:t>
            </a:r>
            <a:r>
              <a:rPr lang="es-ES" altLang="es-ES" b="1" spc="-100" dirty="0">
                <a:solidFill>
                  <a:srgbClr val="FFFFFF"/>
                </a:solidFill>
                <a:latin typeface="Arial"/>
                <a:cs typeface="Arial"/>
              </a:rPr>
              <a:t> </a:t>
            </a:r>
            <a:r>
              <a:rPr lang="es-ES" altLang="es-ES" sz="2200" b="1" spc="-100" dirty="0">
                <a:solidFill>
                  <a:srgbClr val="FFFFFF"/>
                </a:solidFill>
                <a:latin typeface="Arial"/>
                <a:cs typeface="Arial"/>
              </a:rPr>
              <a:t>Las consecuencias negativas del alcohol ¿solo se producen en las personas mayores o que llevan mucho tiempo bebiendo?</a:t>
            </a:r>
          </a:p>
        </p:txBody>
      </p:sp>
    </p:spTree>
    <p:extLst>
      <p:ext uri="{BB962C8B-B14F-4D97-AF65-F5344CB8AC3E}">
        <p14:creationId xmlns:p14="http://schemas.microsoft.com/office/powerpoint/2010/main" val="15402754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8337" y="0"/>
            <a:ext cx="9015663" cy="857250"/>
          </a:xfrm>
        </p:spPr>
        <p:txBody>
          <a:bodyPr>
            <a:normAutofit fontScale="90000"/>
          </a:bodyPr>
          <a:lstStyle/>
          <a:p>
            <a:pPr algn="l"/>
            <a:r>
              <a:rPr lang="es-ES" altLang="es-ES" sz="2000" b="1" spc="-100" dirty="0">
                <a:latin typeface="Arial"/>
                <a:cs typeface="Arial"/>
              </a:rPr>
              <a:t/>
            </a:r>
            <a:br>
              <a:rPr lang="es-ES" altLang="es-ES" sz="2000" b="1" spc="-100" dirty="0">
                <a:latin typeface="Arial"/>
                <a:cs typeface="Arial"/>
              </a:rPr>
            </a:br>
            <a:r>
              <a:rPr lang="es-ES" altLang="es-ES" sz="2000" b="1" spc="-100" dirty="0">
                <a:latin typeface="Arial"/>
                <a:cs typeface="Arial"/>
              </a:rPr>
              <a:t/>
            </a:r>
            <a:br>
              <a:rPr lang="es-ES" altLang="es-ES" sz="2000" b="1" spc="-100" dirty="0">
                <a:latin typeface="Arial"/>
                <a:cs typeface="Arial"/>
              </a:rPr>
            </a:br>
            <a:r>
              <a:rPr lang="es-ES" altLang="es-ES" sz="2000" b="1" spc="-100" dirty="0">
                <a:latin typeface="Arial"/>
                <a:cs typeface="Arial"/>
              </a:rPr>
              <a:t/>
            </a:r>
            <a:br>
              <a:rPr lang="es-ES" altLang="es-ES" sz="2000" b="1" spc="-100" dirty="0">
                <a:latin typeface="Arial"/>
                <a:cs typeface="Arial"/>
              </a:rPr>
            </a:br>
            <a:r>
              <a:rPr lang="es-ES" altLang="es-ES" dirty="0">
                <a:latin typeface="+mn-lt"/>
                <a:ea typeface="+mn-ea"/>
                <a:cs typeface="+mn-cs"/>
              </a:rPr>
              <a:t>3</a:t>
            </a:r>
            <a:r>
              <a:rPr lang="es-ES" altLang="es-ES" sz="3300" dirty="0">
                <a:latin typeface="+mn-lt"/>
                <a:ea typeface="+mn-ea"/>
                <a:cs typeface="+mn-cs"/>
              </a:rPr>
              <a:t>. </a:t>
            </a:r>
            <a:r>
              <a:rPr lang="es-ES" altLang="es-ES" sz="2700" dirty="0">
                <a:latin typeface="Arial" panose="020B0604020202020204" pitchFamily="34" charset="0"/>
                <a:cs typeface="Arial" panose="020B0604020202020204" pitchFamily="34" charset="0"/>
              </a:rPr>
              <a:t>Las consecuencias negativas del alcohol ¿solo se producen en las personas mayores o que llevan mucho tiempo bebiendo?</a:t>
            </a:r>
            <a:r>
              <a:rPr lang="es-ES" altLang="es-ES" sz="2700" b="1" spc="-100" dirty="0">
                <a:solidFill>
                  <a:srgbClr val="FFFFFF"/>
                </a:solidFill>
                <a:latin typeface="Arial"/>
                <a:cs typeface="Arial"/>
              </a:rPr>
              <a:t>?</a:t>
            </a:r>
            <a:r>
              <a:rPr lang="es-ES" altLang="es-ES" b="1" spc="-100" dirty="0">
                <a:solidFill>
                  <a:srgbClr val="FFFFFF"/>
                </a:solidFill>
                <a:latin typeface="Arial"/>
                <a:cs typeface="Arial"/>
              </a:rPr>
              <a:t/>
            </a:r>
            <a:br>
              <a:rPr lang="es-ES" altLang="es-ES" b="1" spc="-100" dirty="0">
                <a:solidFill>
                  <a:srgbClr val="FFFFFF"/>
                </a:solidFill>
                <a:latin typeface="Arial"/>
                <a:cs typeface="Arial"/>
              </a:rPr>
            </a:br>
            <a:endParaRPr lang="es-ES" dirty="0"/>
          </a:p>
        </p:txBody>
      </p:sp>
      <p:sp>
        <p:nvSpPr>
          <p:cNvPr id="5" name="Título 1"/>
          <p:cNvSpPr txBox="1">
            <a:spLocks/>
          </p:cNvSpPr>
          <p:nvPr/>
        </p:nvSpPr>
        <p:spPr>
          <a:xfrm>
            <a:off x="855023" y="145727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¡Y LA RESPUESTA CORRECTA ES…!</a:t>
            </a:r>
            <a:endParaRPr lang="es-ES" sz="18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6121983" y="1382825"/>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“A”</a:t>
            </a:r>
            <a:endParaRPr lang="es-ES" sz="5400" b="1" dirty="0">
              <a:latin typeface="Arial" panose="020B0604020202020204" pitchFamily="34" charset="0"/>
              <a:cs typeface="Arial" panose="020B0604020202020204" pitchFamily="34" charset="0"/>
            </a:endParaRPr>
          </a:p>
        </p:txBody>
      </p:sp>
      <p:sp>
        <p:nvSpPr>
          <p:cNvPr id="7" name="Rectángulo 6"/>
          <p:cNvSpPr/>
          <p:nvPr/>
        </p:nvSpPr>
        <p:spPr>
          <a:xfrm>
            <a:off x="0" y="2304261"/>
            <a:ext cx="9144000" cy="2839239"/>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es-ES" sz="2800" b="1" dirty="0">
                <a:solidFill>
                  <a:schemeClr val="bg1"/>
                </a:solidFill>
              </a:rPr>
              <a:t>!REAL NEWS!</a:t>
            </a:r>
          </a:p>
          <a:p>
            <a:pPr lvl="1"/>
            <a:r>
              <a:rPr lang="es-ES" sz="2800" b="1" dirty="0">
                <a:solidFill>
                  <a:schemeClr val="bg1"/>
                </a:solidFill>
              </a:rPr>
              <a:t>A)</a:t>
            </a:r>
            <a:r>
              <a:rPr lang="es-ES" sz="2800" dirty="0">
                <a:solidFill>
                  <a:schemeClr val="bg1"/>
                </a:solidFill>
              </a:rPr>
              <a:t> </a:t>
            </a:r>
            <a:r>
              <a:rPr lang="es-ES" sz="2400" dirty="0">
                <a:solidFill>
                  <a:schemeClr val="bg1"/>
                </a:solidFill>
              </a:rPr>
              <a:t>Para que haya una dependencia tiene que pasar un cierto tiempo consumiendo (</a:t>
            </a:r>
            <a:r>
              <a:rPr lang="es-ES" sz="2400" dirty="0" smtClean="0">
                <a:solidFill>
                  <a:schemeClr val="bg1"/>
                </a:solidFill>
              </a:rPr>
              <a:t>efectos </a:t>
            </a:r>
            <a:r>
              <a:rPr lang="es-ES" sz="2400" dirty="0">
                <a:solidFill>
                  <a:schemeClr val="bg1"/>
                </a:solidFill>
              </a:rPr>
              <a:t>a largo plazo), sin embargo, </a:t>
            </a:r>
            <a:r>
              <a:rPr lang="es-ES" sz="2400" b="1" dirty="0">
                <a:solidFill>
                  <a:schemeClr val="bg1"/>
                </a:solidFill>
              </a:rPr>
              <a:t>los efectos en los menores de edad </a:t>
            </a:r>
            <a:r>
              <a:rPr lang="es-ES" sz="2400" dirty="0">
                <a:solidFill>
                  <a:schemeClr val="bg1"/>
                </a:solidFill>
              </a:rPr>
              <a:t>son muy preocupantes </a:t>
            </a:r>
            <a:r>
              <a:rPr lang="es-ES" sz="2400" dirty="0" smtClean="0">
                <a:solidFill>
                  <a:schemeClr val="bg1"/>
                </a:solidFill>
              </a:rPr>
              <a:t>porque beber alcohol </a:t>
            </a:r>
            <a:r>
              <a:rPr lang="es-ES" sz="2400" b="1" dirty="0">
                <a:solidFill>
                  <a:schemeClr val="bg1"/>
                </a:solidFill>
              </a:rPr>
              <a:t>afecta</a:t>
            </a:r>
            <a:r>
              <a:rPr lang="es-ES" sz="2400" dirty="0">
                <a:solidFill>
                  <a:schemeClr val="bg1"/>
                </a:solidFill>
              </a:rPr>
              <a:t>, entre otros, </a:t>
            </a:r>
            <a:r>
              <a:rPr lang="es-ES" sz="2400" b="1" dirty="0">
                <a:solidFill>
                  <a:schemeClr val="bg1"/>
                </a:solidFill>
              </a:rPr>
              <a:t>a las neuronas</a:t>
            </a:r>
            <a:r>
              <a:rPr lang="es-ES" sz="2400" dirty="0">
                <a:solidFill>
                  <a:schemeClr val="bg1"/>
                </a:solidFill>
              </a:rPr>
              <a:t>, lo que </a:t>
            </a:r>
            <a:r>
              <a:rPr lang="es-ES" sz="2400" b="1" dirty="0">
                <a:solidFill>
                  <a:schemeClr val="bg1"/>
                </a:solidFill>
              </a:rPr>
              <a:t>interfieren en </a:t>
            </a:r>
            <a:r>
              <a:rPr lang="es-ES" sz="2400" b="1" dirty="0" smtClean="0">
                <a:solidFill>
                  <a:schemeClr val="bg1"/>
                </a:solidFill>
              </a:rPr>
              <a:t>el rendimiento </a:t>
            </a:r>
            <a:r>
              <a:rPr lang="es-ES" sz="2400" b="1" dirty="0">
                <a:solidFill>
                  <a:schemeClr val="bg1"/>
                </a:solidFill>
              </a:rPr>
              <a:t>académico y </a:t>
            </a:r>
            <a:r>
              <a:rPr lang="es-ES" sz="2400" dirty="0">
                <a:solidFill>
                  <a:schemeClr val="bg1"/>
                </a:solidFill>
              </a:rPr>
              <a:t>en el </a:t>
            </a:r>
            <a:r>
              <a:rPr lang="es-ES" sz="2400" b="1" dirty="0">
                <a:solidFill>
                  <a:schemeClr val="bg1"/>
                </a:solidFill>
              </a:rPr>
              <a:t>comportamiento</a:t>
            </a:r>
            <a:r>
              <a:rPr lang="es-ES" sz="2400" dirty="0">
                <a:solidFill>
                  <a:schemeClr val="bg1"/>
                </a:solidFill>
              </a:rPr>
              <a:t> (efectos a corto plazo). </a:t>
            </a:r>
          </a:p>
          <a:p>
            <a:pPr marL="342900" indent="-342900" fontAlgn="auto">
              <a:buAutoNum type="alphaLcParenR"/>
            </a:pPr>
            <a:endParaRPr lang="es-ES" dirty="0">
              <a:solidFill>
                <a:schemeClr val="tx1"/>
              </a:solidFill>
            </a:endParaRPr>
          </a:p>
        </p:txBody>
      </p:sp>
    </p:spTree>
    <p:extLst>
      <p:ext uri="{BB962C8B-B14F-4D97-AF65-F5344CB8AC3E}">
        <p14:creationId xmlns:p14="http://schemas.microsoft.com/office/powerpoint/2010/main" val="26586052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38D33-9185-4731-9C4C-6929C745FEDB}"/>
              </a:ext>
            </a:extLst>
          </p:cNvPr>
          <p:cNvSpPr>
            <a:spLocks noGrp="1"/>
          </p:cNvSpPr>
          <p:nvPr>
            <p:ph type="title"/>
          </p:nvPr>
        </p:nvSpPr>
        <p:spPr>
          <a:xfrm>
            <a:off x="5826949" y="895632"/>
            <a:ext cx="3206520" cy="1917259"/>
          </a:xfrm>
          <a:solidFill>
            <a:schemeClr val="bg1"/>
          </a:solidFill>
        </p:spPr>
        <p:txBody>
          <a:bodyPr>
            <a:normAutofit fontScale="90000"/>
          </a:bodyPr>
          <a:lstStyle/>
          <a:p>
            <a:r>
              <a:rPr lang="es-ES" sz="5400" b="1" dirty="0" smtClean="0">
                <a:solidFill>
                  <a:schemeClr val="accent5"/>
                </a:solidFill>
              </a:rPr>
              <a:t/>
            </a:r>
            <a:br>
              <a:rPr lang="es-ES" sz="5400" b="1" dirty="0" smtClean="0">
                <a:solidFill>
                  <a:schemeClr val="accent5"/>
                </a:solidFill>
              </a:rPr>
            </a:br>
            <a:r>
              <a:rPr lang="es-ES" sz="5400" b="1" dirty="0" smtClean="0">
                <a:solidFill>
                  <a:schemeClr val="accent4">
                    <a:lumMod val="75000"/>
                  </a:schemeClr>
                </a:solidFill>
              </a:rPr>
              <a:t>¿</a:t>
            </a:r>
            <a:r>
              <a:rPr lang="es-ES" sz="5400" b="1" dirty="0">
                <a:solidFill>
                  <a:schemeClr val="accent4">
                    <a:lumMod val="75000"/>
                  </a:schemeClr>
                </a:solidFill>
              </a:rPr>
              <a:t>Qué veis</a:t>
            </a:r>
            <a:r>
              <a:rPr lang="es-ES" sz="5400" b="1" dirty="0" smtClean="0">
                <a:solidFill>
                  <a:schemeClr val="accent4">
                    <a:lumMod val="75000"/>
                  </a:schemeClr>
                </a:solidFill>
              </a:rPr>
              <a:t>?</a:t>
            </a:r>
            <a:br>
              <a:rPr lang="es-ES" sz="5400" b="1" dirty="0" smtClean="0">
                <a:solidFill>
                  <a:schemeClr val="accent4">
                    <a:lumMod val="75000"/>
                  </a:schemeClr>
                </a:solidFill>
              </a:rPr>
            </a:br>
            <a:r>
              <a:rPr lang="es-ES" sz="5400" dirty="0">
                <a:solidFill>
                  <a:schemeClr val="accent4">
                    <a:lumMod val="75000"/>
                  </a:schemeClr>
                </a:solidFill>
              </a:rPr>
              <a:t/>
            </a:r>
            <a:br>
              <a:rPr lang="es-ES" sz="5400" dirty="0">
                <a:solidFill>
                  <a:schemeClr val="accent4">
                    <a:lumMod val="75000"/>
                  </a:schemeClr>
                </a:solidFill>
              </a:rPr>
            </a:br>
            <a:endParaRPr lang="es-ES" sz="5400" dirty="0">
              <a:solidFill>
                <a:schemeClr val="accent4">
                  <a:lumMod val="75000"/>
                </a:schemeClr>
              </a:solidFill>
            </a:endParaRPr>
          </a:p>
        </p:txBody>
      </p:sp>
      <p:pic>
        <p:nvPicPr>
          <p:cNvPr id="4" name="Marcador de contenido 3">
            <a:extLst>
              <a:ext uri="{FF2B5EF4-FFF2-40B4-BE49-F238E27FC236}">
                <a16:creationId xmlns:a16="http://schemas.microsoft.com/office/drawing/2014/main" id="{2E4127AB-8F2B-40DB-BAD2-B795BBF628A4}"/>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18000"/>
                    </a14:imgEffect>
                    <a14:imgEffect>
                      <a14:brightnessContrast bright="5000" contrast="14000"/>
                    </a14:imgEffect>
                  </a14:imgLayer>
                </a14:imgProps>
              </a:ext>
            </a:extLst>
          </a:blip>
          <a:srcRect l="28846" t="37471" r="58560" b="16256"/>
          <a:stretch/>
        </p:blipFill>
        <p:spPr>
          <a:xfrm>
            <a:off x="2985246" y="0"/>
            <a:ext cx="2488811" cy="5143500"/>
          </a:xfrm>
          <a:prstGeom prst="rect">
            <a:avLst/>
          </a:prstGeom>
        </p:spPr>
      </p:pic>
      <p:pic>
        <p:nvPicPr>
          <p:cNvPr id="7" name="Imagen 6">
            <a:extLst>
              <a:ext uri="{FF2B5EF4-FFF2-40B4-BE49-F238E27FC236}">
                <a16:creationId xmlns:a16="http://schemas.microsoft.com/office/drawing/2014/main" id="{18F23DDE-564D-423B-BD51-22C4D84BF6A4}"/>
              </a:ext>
            </a:extLst>
          </p:cNvPr>
          <p:cNvPicPr>
            <a:picLocks noChangeAspect="1"/>
          </p:cNvPicPr>
          <p:nvPr/>
        </p:nvPicPr>
        <p:blipFill>
          <a:blip r:embed="rId5"/>
          <a:stretch>
            <a:fillRect/>
          </a:stretch>
        </p:blipFill>
        <p:spPr>
          <a:xfrm>
            <a:off x="5937480" y="1944200"/>
            <a:ext cx="929345" cy="929345"/>
          </a:xfrm>
          <a:prstGeom prst="rect">
            <a:avLst/>
          </a:prstGeom>
          <a:solidFill>
            <a:schemeClr val="bg1"/>
          </a:solidFill>
        </p:spPr>
      </p:pic>
      <p:pic>
        <p:nvPicPr>
          <p:cNvPr id="10" name="Picture 2" descr="https://noticias.acunsa.es/wp-content/uploads/2020/12/celulas-madre-cerebro.jpg">
            <a:extLst>
              <a:ext uri="{FF2B5EF4-FFF2-40B4-BE49-F238E27FC236}">
                <a16:creationId xmlns:a16="http://schemas.microsoft.com/office/drawing/2014/main" id="{D75D3769-523D-4B5E-8E5A-CB60B0ACB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24" y="3412663"/>
            <a:ext cx="1366576" cy="1276985"/>
          </a:xfrm>
          <a:prstGeom prst="rect">
            <a:avLst/>
          </a:prstGeom>
          <a:noFill/>
          <a:effectLst>
            <a:glow rad="342900">
              <a:schemeClr val="accent6">
                <a:satMod val="175000"/>
                <a:alpha val="40000"/>
              </a:schemeClr>
            </a:glow>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4D75AE68-D796-4356-88EC-04246A2A038E}"/>
              </a:ext>
            </a:extLst>
          </p:cNvPr>
          <p:cNvSpPr txBox="1">
            <a:spLocks/>
          </p:cNvSpPr>
          <p:nvPr/>
        </p:nvSpPr>
        <p:spPr>
          <a:xfrm>
            <a:off x="5671628" y="3444270"/>
            <a:ext cx="1799988" cy="1245378"/>
          </a:xfrm>
          <a:prstGeom prst="rect">
            <a:avLst/>
          </a:prstGeom>
          <a:solidFill>
            <a:schemeClr val="accent2">
              <a:lumMod val="20000"/>
              <a:lumOff val="80000"/>
            </a:schemeClr>
          </a:solidFill>
          <a:effectLst>
            <a:glow rad="228600">
              <a:schemeClr val="accent6">
                <a:satMod val="175000"/>
                <a:alpha val="40000"/>
              </a:schemeClr>
            </a:glo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1800" dirty="0">
                <a:solidFill>
                  <a:schemeClr val="accent4">
                    <a:lumMod val="75000"/>
                  </a:schemeClr>
                </a:solidFill>
              </a:rPr>
              <a:t>Destruye las </a:t>
            </a:r>
            <a:r>
              <a:rPr lang="es-ES" sz="1800" b="1" dirty="0">
                <a:solidFill>
                  <a:schemeClr val="accent4">
                    <a:lumMod val="75000"/>
                  </a:schemeClr>
                </a:solidFill>
              </a:rPr>
              <a:t>células madre </a:t>
            </a:r>
            <a:r>
              <a:rPr lang="es-ES" sz="1800" dirty="0">
                <a:solidFill>
                  <a:schemeClr val="accent4">
                    <a:lumMod val="75000"/>
                  </a:schemeClr>
                </a:solidFill>
              </a:rPr>
              <a:t>del cerebro</a:t>
            </a:r>
          </a:p>
        </p:txBody>
      </p:sp>
      <p:sp>
        <p:nvSpPr>
          <p:cNvPr id="3" name="Flecha: a la derecha con bandas 2">
            <a:extLst>
              <a:ext uri="{FF2B5EF4-FFF2-40B4-BE49-F238E27FC236}">
                <a16:creationId xmlns:a16="http://schemas.microsoft.com/office/drawing/2014/main" id="{F4A77A4F-ABB7-4928-9386-FE305CC6C3F0}"/>
              </a:ext>
            </a:extLst>
          </p:cNvPr>
          <p:cNvSpPr/>
          <p:nvPr/>
        </p:nvSpPr>
        <p:spPr>
          <a:xfrm>
            <a:off x="7284247" y="3605613"/>
            <a:ext cx="653951" cy="922691"/>
          </a:xfrm>
          <a:prstGeom prst="stripedRightArrow">
            <a:avLst>
              <a:gd name="adj1" fmla="val 50000"/>
              <a:gd name="adj2" fmla="val 59219"/>
            </a:avLst>
          </a:prstGeom>
          <a:solidFill>
            <a:schemeClr val="accent1">
              <a:lumMod val="50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3" name="Imagen 12">
            <a:extLst>
              <a:ext uri="{FF2B5EF4-FFF2-40B4-BE49-F238E27FC236}">
                <a16:creationId xmlns:a16="http://schemas.microsoft.com/office/drawing/2014/main" id="{8D25DF04-0504-49E3-AEB5-8866E77B4D67}"/>
              </a:ext>
            </a:extLst>
          </p:cNvPr>
          <p:cNvPicPr>
            <a:picLocks noChangeAspect="1"/>
          </p:cNvPicPr>
          <p:nvPr/>
        </p:nvPicPr>
        <p:blipFill>
          <a:blip r:embed="rId5">
            <a:duotone>
              <a:prstClr val="black"/>
              <a:schemeClr val="accent3">
                <a:tint val="45000"/>
                <a:satMod val="400000"/>
              </a:schemeClr>
            </a:duotone>
          </a:blip>
          <a:stretch>
            <a:fillRect/>
          </a:stretch>
        </p:blipFill>
        <p:spPr>
          <a:xfrm>
            <a:off x="6913939" y="1944335"/>
            <a:ext cx="929209" cy="929209"/>
          </a:xfrm>
          <a:prstGeom prst="rect">
            <a:avLst/>
          </a:prstGeom>
          <a:solidFill>
            <a:schemeClr val="bg1"/>
          </a:solidFill>
        </p:spPr>
      </p:pic>
      <p:pic>
        <p:nvPicPr>
          <p:cNvPr id="11" name="Imagen 10">
            <a:extLst>
              <a:ext uri="{FF2B5EF4-FFF2-40B4-BE49-F238E27FC236}">
                <a16:creationId xmlns:a16="http://schemas.microsoft.com/office/drawing/2014/main" id="{8D25DF04-0504-49E3-AEB5-8866E77B4D67}"/>
              </a:ext>
            </a:extLst>
          </p:cNvPr>
          <p:cNvPicPr>
            <a:picLocks noChangeAspect="1"/>
          </p:cNvPicPr>
          <p:nvPr/>
        </p:nvPicPr>
        <p:blipFill>
          <a:blip r:embed="rId5">
            <a:duotone>
              <a:prstClr val="black"/>
              <a:schemeClr val="accent5">
                <a:tint val="45000"/>
                <a:satMod val="400000"/>
              </a:schemeClr>
            </a:duotone>
          </a:blip>
          <a:stretch>
            <a:fillRect/>
          </a:stretch>
        </p:blipFill>
        <p:spPr>
          <a:xfrm>
            <a:off x="7910108" y="1944336"/>
            <a:ext cx="929209" cy="929209"/>
          </a:xfrm>
          <a:prstGeom prst="rect">
            <a:avLst/>
          </a:prstGeom>
          <a:solidFill>
            <a:schemeClr val="bg1"/>
          </a:solidFill>
        </p:spPr>
      </p:pic>
      <p:sp>
        <p:nvSpPr>
          <p:cNvPr id="5" name="Rectángulo 4"/>
          <p:cNvSpPr/>
          <p:nvPr/>
        </p:nvSpPr>
        <p:spPr>
          <a:xfrm>
            <a:off x="-1" y="-458"/>
            <a:ext cx="2985247" cy="5139869"/>
          </a:xfrm>
          <a:prstGeom prst="rect">
            <a:avLst/>
          </a:prstGeom>
          <a:gradFill flip="none" rotWithShape="1">
            <a:gsLst>
              <a:gs pos="0">
                <a:schemeClr val="accent4">
                  <a:lumMod val="5000"/>
                  <a:lumOff val="95000"/>
                </a:schemeClr>
              </a:gs>
              <a:gs pos="63000">
                <a:schemeClr val="accent4">
                  <a:lumMod val="20000"/>
                  <a:lumOff val="80000"/>
                </a:schemeClr>
              </a:gs>
              <a:gs pos="85000">
                <a:schemeClr val="accent4">
                  <a:lumMod val="45000"/>
                  <a:lumOff val="55000"/>
                </a:schemeClr>
              </a:gs>
              <a:gs pos="100000">
                <a:schemeClr val="accent4">
                  <a:lumMod val="30000"/>
                  <a:lumOff val="70000"/>
                </a:schemeClr>
              </a:gs>
            </a:gsLst>
            <a:lin ang="5400000" scaled="1"/>
            <a:tileRect/>
          </a:gradFill>
          <a:ln>
            <a:noFill/>
            <a:prstDash val="dash"/>
          </a:ln>
          <a:effectLst>
            <a:outerShdw blurRad="50800" dist="50800" dir="5400000" algn="ctr" rotWithShape="0">
              <a:schemeClr val="accent4">
                <a:lumMod val="75000"/>
              </a:schemeClr>
            </a:outerShdw>
          </a:effectLst>
          <a:scene3d>
            <a:camera prst="obliqueTopLeft"/>
            <a:lightRig rig="threePt" dir="t"/>
          </a:scene3d>
          <a:sp3d contourW="44450" prstMaterial="matte">
            <a:contourClr>
              <a:srgbClr val="FFFFFF"/>
            </a:contourClr>
          </a:sp3d>
        </p:spPr>
        <p:txBody>
          <a:bodyPr wrap="square">
            <a:spAutoFit/>
          </a:bodyPr>
          <a:lstStyle/>
          <a:p>
            <a:pPr lvl="0">
              <a:defRPr/>
            </a:pPr>
            <a:endParaRPr lang="es-ES" b="1" dirty="0" smtClean="0">
              <a:solidFill>
                <a:schemeClr val="accent4">
                  <a:lumMod val="50000"/>
                </a:schemeClr>
              </a:solidFill>
            </a:endParaRPr>
          </a:p>
          <a:p>
            <a:pPr lvl="0">
              <a:defRPr/>
            </a:pPr>
            <a:endParaRPr lang="es-ES" sz="800" b="1" dirty="0" smtClean="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sz="800" b="1" dirty="0" smtClean="0">
              <a:solidFill>
                <a:schemeClr val="accent4">
                  <a:lumMod val="50000"/>
                </a:schemeClr>
              </a:solidFill>
            </a:endParaRPr>
          </a:p>
          <a:p>
            <a:pPr lvl="0">
              <a:defRPr/>
            </a:pPr>
            <a:endParaRPr lang="es-ES" sz="800" b="1" dirty="0">
              <a:solidFill>
                <a:schemeClr val="accent4">
                  <a:lumMod val="50000"/>
                </a:schemeClr>
              </a:solidFill>
            </a:endParaRPr>
          </a:p>
          <a:p>
            <a:pPr lvl="0">
              <a:defRPr/>
            </a:pPr>
            <a:endParaRPr lang="es-ES" b="1" dirty="0" smtClean="0">
              <a:solidFill>
                <a:schemeClr val="accent4">
                  <a:lumMod val="50000"/>
                </a:schemeClr>
              </a:solidFill>
            </a:endParaRPr>
          </a:p>
          <a:p>
            <a:pPr lvl="0">
              <a:defRPr/>
            </a:pPr>
            <a:endParaRPr lang="es-ES" b="1" dirty="0">
              <a:solidFill>
                <a:schemeClr val="accent4">
                  <a:lumMod val="50000"/>
                </a:schemeClr>
              </a:solidFill>
            </a:endParaRPr>
          </a:p>
          <a:p>
            <a:pPr lvl="0">
              <a:defRPr/>
            </a:pPr>
            <a:r>
              <a:rPr lang="es-ES" b="1" dirty="0" smtClean="0">
                <a:solidFill>
                  <a:schemeClr val="accent4">
                    <a:lumMod val="50000"/>
                  </a:schemeClr>
                </a:solidFill>
              </a:rPr>
              <a:t>No </a:t>
            </a:r>
            <a:r>
              <a:rPr lang="es-ES" b="1" dirty="0">
                <a:solidFill>
                  <a:schemeClr val="accent4">
                    <a:lumMod val="50000"/>
                  </a:schemeClr>
                </a:solidFill>
              </a:rPr>
              <a:t>bebedor de 15 años: </a:t>
            </a:r>
          </a:p>
          <a:p>
            <a:pPr lvl="0">
              <a:defRPr/>
            </a:pPr>
            <a:r>
              <a:rPr lang="es-ES" dirty="0">
                <a:solidFill>
                  <a:schemeClr val="accent4">
                    <a:lumMod val="50000"/>
                  </a:schemeClr>
                </a:solidFill>
              </a:rPr>
              <a:t>el rosa y el naranja indican actividad </a:t>
            </a:r>
            <a:r>
              <a:rPr lang="es-ES" dirty="0" smtClean="0">
                <a:solidFill>
                  <a:schemeClr val="accent4">
                    <a:lumMod val="50000"/>
                  </a:schemeClr>
                </a:solidFill>
              </a:rPr>
              <a:t>saludable </a:t>
            </a:r>
            <a:r>
              <a:rPr lang="es-ES" dirty="0">
                <a:solidFill>
                  <a:schemeClr val="accent4">
                    <a:lumMod val="50000"/>
                  </a:schemeClr>
                </a:solidFill>
              </a:rPr>
              <a:t>y normal</a:t>
            </a:r>
            <a:r>
              <a:rPr lang="es-ES" dirty="0">
                <a:solidFill>
                  <a:schemeClr val="accent4">
                    <a:lumMod val="60000"/>
                    <a:lumOff val="40000"/>
                  </a:schemeClr>
                </a:solidFill>
              </a:rPr>
              <a:t>.</a:t>
            </a:r>
          </a:p>
          <a:p>
            <a:pPr lvl="0">
              <a:defRPr/>
            </a:pPr>
            <a:endParaRPr lang="es-ES" sz="800" dirty="0" smtClean="0"/>
          </a:p>
          <a:p>
            <a:pPr lvl="0">
              <a:defRPr/>
            </a:pPr>
            <a:endParaRPr lang="es-ES" dirty="0"/>
          </a:p>
          <a:p>
            <a:pPr lvl="0">
              <a:defRPr/>
            </a:pPr>
            <a:endParaRPr lang="es-ES" dirty="0" smtClean="0"/>
          </a:p>
          <a:p>
            <a:pPr lvl="0">
              <a:defRPr/>
            </a:pPr>
            <a:endParaRPr lang="es-ES" dirty="0" smtClean="0"/>
          </a:p>
          <a:p>
            <a:pPr lvl="0">
              <a:defRPr/>
            </a:pPr>
            <a:endParaRPr lang="es-ES" dirty="0"/>
          </a:p>
          <a:p>
            <a:pPr lvl="0">
              <a:defRPr/>
            </a:pPr>
            <a:r>
              <a:rPr lang="es-ES" b="1" dirty="0">
                <a:solidFill>
                  <a:schemeClr val="accent4">
                    <a:lumMod val="50000"/>
                  </a:schemeClr>
                </a:solidFill>
              </a:rPr>
              <a:t>Bebedor crónico de 15 años:</a:t>
            </a:r>
          </a:p>
          <a:p>
            <a:pPr lvl="0">
              <a:defRPr/>
            </a:pPr>
            <a:r>
              <a:rPr lang="es-ES" dirty="0">
                <a:solidFill>
                  <a:schemeClr val="accent4">
                    <a:lumMod val="50000"/>
                  </a:schemeClr>
                </a:solidFill>
              </a:rPr>
              <a:t>con  poca o ninguna actividad en las </a:t>
            </a:r>
            <a:r>
              <a:rPr lang="es-ES" dirty="0" smtClean="0">
                <a:solidFill>
                  <a:schemeClr val="accent4">
                    <a:lumMod val="50000"/>
                  </a:schemeClr>
                </a:solidFill>
              </a:rPr>
              <a:t>áreas </a:t>
            </a:r>
            <a:r>
              <a:rPr lang="es-ES" dirty="0">
                <a:solidFill>
                  <a:schemeClr val="accent4">
                    <a:lumMod val="50000"/>
                  </a:schemeClr>
                </a:solidFill>
              </a:rPr>
              <a:t>clave del cerebro</a:t>
            </a:r>
            <a:r>
              <a:rPr lang="es-ES" dirty="0" smtClean="0">
                <a:solidFill>
                  <a:schemeClr val="accent4">
                    <a:lumMod val="50000"/>
                  </a:schemeClr>
                </a:solidFill>
              </a:rPr>
              <a:t>.</a:t>
            </a:r>
          </a:p>
          <a:p>
            <a:pPr lvl="0">
              <a:defRPr/>
            </a:pPr>
            <a:endParaRPr lang="es-ES" dirty="0">
              <a:solidFill>
                <a:schemeClr val="accent4">
                  <a:lumMod val="50000"/>
                </a:schemeClr>
              </a:solidFill>
            </a:endParaRPr>
          </a:p>
          <a:p>
            <a:pPr lvl="0">
              <a:defRPr/>
            </a:pPr>
            <a:endParaRPr lang="es-ES" dirty="0" smtClean="0">
              <a:solidFill>
                <a:schemeClr val="accent4">
                  <a:lumMod val="50000"/>
                </a:schemeClr>
              </a:solidFill>
            </a:endParaRPr>
          </a:p>
          <a:p>
            <a:pPr lvl="0">
              <a:defRPr/>
            </a:pPr>
            <a:endParaRPr lang="es-ES" dirty="0" smtClean="0">
              <a:solidFill>
                <a:schemeClr val="accent4">
                  <a:lumMod val="50000"/>
                </a:schemeClr>
              </a:solidFill>
            </a:endParaRPr>
          </a:p>
        </p:txBody>
      </p:sp>
    </p:spTree>
    <p:extLst>
      <p:ext uri="{BB962C8B-B14F-4D97-AF65-F5344CB8AC3E}">
        <p14:creationId xmlns:p14="http://schemas.microsoft.com/office/powerpoint/2010/main" val="27546011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400" fill="hold"/>
                                        <p:tgtEl>
                                          <p:spTgt spid="7"/>
                                        </p:tgtEl>
                                        <p:attrNameLst>
                                          <p:attrName>ppt_w</p:attrName>
                                        </p:attrNameLst>
                                      </p:cBhvr>
                                      <p:tavLst>
                                        <p:tav tm="0">
                                          <p:val>
                                            <p:fltVal val="0"/>
                                          </p:val>
                                        </p:tav>
                                        <p:tav tm="100000">
                                          <p:val>
                                            <p:strVal val="#ppt_w"/>
                                          </p:val>
                                        </p:tav>
                                      </p:tavLst>
                                    </p:anim>
                                    <p:anim calcmode="lin" valueType="num">
                                      <p:cBhvr>
                                        <p:cTn id="12" dur="400" fill="hold"/>
                                        <p:tgtEl>
                                          <p:spTgt spid="7"/>
                                        </p:tgtEl>
                                        <p:attrNameLst>
                                          <p:attrName>ppt_h</p:attrName>
                                        </p:attrNameLst>
                                      </p:cBhvr>
                                      <p:tavLst>
                                        <p:tav tm="0">
                                          <p:val>
                                            <p:fltVal val="0"/>
                                          </p:val>
                                        </p:tav>
                                        <p:tav tm="100000">
                                          <p:val>
                                            <p:strVal val="#ppt_h"/>
                                          </p:val>
                                        </p:tav>
                                      </p:tavLst>
                                    </p:anim>
                                    <p:animEffect transition="in" filter="fade">
                                      <p:cBhvr>
                                        <p:cTn id="13" dur="400"/>
                                        <p:tgtEl>
                                          <p:spTgt spid="7"/>
                                        </p:tgtEl>
                                      </p:cBhvr>
                                    </p:animEffect>
                                  </p:childTnLst>
                                </p:cTn>
                              </p:par>
                            </p:childTnLst>
                          </p:cTn>
                        </p:par>
                        <p:par>
                          <p:cTn id="14" fill="hold">
                            <p:stCondLst>
                              <p:cond delay="14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400"/>
                            </p:stCondLst>
                            <p:childTnLst>
                              <p:par>
                                <p:cTn id="27" presetID="5" presetClass="entr" presetSubtype="1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plus(in)">
                                      <p:cBhvr>
                                        <p:cTn id="34" dur="2000"/>
                                        <p:tgtEl>
                                          <p:spTgt spid="5"/>
                                        </p:tgtEl>
                                      </p:cBhvr>
                                    </p:animEffect>
                                  </p:childTnLst>
                                </p:cTn>
                              </p:par>
                            </p:childTnLst>
                          </p:cTn>
                        </p:par>
                        <p:par>
                          <p:cTn id="35" fill="hold">
                            <p:stCondLst>
                              <p:cond delay="2000"/>
                            </p:stCondLst>
                            <p:childTnLst>
                              <p:par>
                                <p:cTn id="36" presetID="26" presetClass="entr" presetSubtype="0" fill="hold" nodeType="afterEffect">
                                  <p:stCondLst>
                                    <p:cond delay="250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par>
                          <p:cTn id="52" fill="hold">
                            <p:stCondLst>
                              <p:cond delay="6500"/>
                            </p:stCondLst>
                            <p:childTnLst>
                              <p:par>
                                <p:cTn id="53" presetID="5"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heckerboard(across)">
                                      <p:cBhvr>
                                        <p:cTn id="55" dur="500"/>
                                        <p:tgtEl>
                                          <p:spTgt spid="12"/>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down)">
                                      <p:cBhvr>
                                        <p:cTn id="58" dur="580">
                                          <p:stCondLst>
                                            <p:cond delay="0"/>
                                          </p:stCondLst>
                                        </p:cTn>
                                        <p:tgtEl>
                                          <p:spTgt spid="3"/>
                                        </p:tgtEl>
                                      </p:cBhvr>
                                    </p:animEffect>
                                    <p:anim calcmode="lin" valueType="num">
                                      <p:cBhvr>
                                        <p:cTn id="5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4" dur="26">
                                          <p:stCondLst>
                                            <p:cond delay="650"/>
                                          </p:stCondLst>
                                        </p:cTn>
                                        <p:tgtEl>
                                          <p:spTgt spid="3"/>
                                        </p:tgtEl>
                                      </p:cBhvr>
                                      <p:to x="100000" y="60000"/>
                                    </p:animScale>
                                    <p:animScale>
                                      <p:cBhvr>
                                        <p:cTn id="65" dur="166" decel="50000">
                                          <p:stCondLst>
                                            <p:cond delay="676"/>
                                          </p:stCondLst>
                                        </p:cTn>
                                        <p:tgtEl>
                                          <p:spTgt spid="3"/>
                                        </p:tgtEl>
                                      </p:cBhvr>
                                      <p:to x="100000" y="100000"/>
                                    </p:animScale>
                                    <p:animScale>
                                      <p:cBhvr>
                                        <p:cTn id="66" dur="26">
                                          <p:stCondLst>
                                            <p:cond delay="1312"/>
                                          </p:stCondLst>
                                        </p:cTn>
                                        <p:tgtEl>
                                          <p:spTgt spid="3"/>
                                        </p:tgtEl>
                                      </p:cBhvr>
                                      <p:to x="100000" y="80000"/>
                                    </p:animScale>
                                    <p:animScale>
                                      <p:cBhvr>
                                        <p:cTn id="67" dur="166" decel="50000">
                                          <p:stCondLst>
                                            <p:cond delay="1338"/>
                                          </p:stCondLst>
                                        </p:cTn>
                                        <p:tgtEl>
                                          <p:spTgt spid="3"/>
                                        </p:tgtEl>
                                      </p:cBhvr>
                                      <p:to x="100000" y="100000"/>
                                    </p:animScale>
                                    <p:animScale>
                                      <p:cBhvr>
                                        <p:cTn id="68" dur="26">
                                          <p:stCondLst>
                                            <p:cond delay="1642"/>
                                          </p:stCondLst>
                                        </p:cTn>
                                        <p:tgtEl>
                                          <p:spTgt spid="3"/>
                                        </p:tgtEl>
                                      </p:cBhvr>
                                      <p:to x="100000" y="90000"/>
                                    </p:animScale>
                                    <p:animScale>
                                      <p:cBhvr>
                                        <p:cTn id="69" dur="166" decel="50000">
                                          <p:stCondLst>
                                            <p:cond delay="1668"/>
                                          </p:stCondLst>
                                        </p:cTn>
                                        <p:tgtEl>
                                          <p:spTgt spid="3"/>
                                        </p:tgtEl>
                                      </p:cBhvr>
                                      <p:to x="100000" y="100000"/>
                                    </p:animScale>
                                    <p:animScale>
                                      <p:cBhvr>
                                        <p:cTn id="70" dur="26">
                                          <p:stCondLst>
                                            <p:cond delay="1808"/>
                                          </p:stCondLst>
                                        </p:cTn>
                                        <p:tgtEl>
                                          <p:spTgt spid="3"/>
                                        </p:tgtEl>
                                      </p:cBhvr>
                                      <p:to x="100000" y="95000"/>
                                    </p:animScale>
                                    <p:animScale>
                                      <p:cBhvr>
                                        <p:cTn id="7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f/ff/Hippocampus_small.gif">
            <a:extLst>
              <a:ext uri="{FF2B5EF4-FFF2-40B4-BE49-F238E27FC236}">
                <a16:creationId xmlns:a16="http://schemas.microsoft.com/office/drawing/2014/main" id="{ACDAE1B1-C4BA-4690-B960-7482A6FF42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305108"/>
            <a:ext cx="2935853" cy="293585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Marcador de contenido 5">
            <a:extLst>
              <a:ext uri="{FF2B5EF4-FFF2-40B4-BE49-F238E27FC236}">
                <a16:creationId xmlns:a16="http://schemas.microsoft.com/office/drawing/2014/main" id="{F0000B24-AFD2-4F9C-82CC-8B569ACCDBF4}"/>
              </a:ext>
            </a:extLst>
          </p:cNvPr>
          <p:cNvSpPr>
            <a:spLocks noGrp="1"/>
          </p:cNvSpPr>
          <p:nvPr>
            <p:ph idx="1"/>
          </p:nvPr>
        </p:nvSpPr>
        <p:spPr>
          <a:xfrm>
            <a:off x="315745" y="829370"/>
            <a:ext cx="6850396" cy="4286251"/>
          </a:xfrm>
        </p:spPr>
        <p:txBody>
          <a:bodyPr>
            <a:normAutofit/>
          </a:bodyPr>
          <a:lstStyle/>
          <a:p>
            <a:pPr marL="0" indent="0">
              <a:buNone/>
            </a:pPr>
            <a:r>
              <a:rPr lang="es-ES" sz="2400" b="1" i="1" dirty="0">
                <a:solidFill>
                  <a:schemeClr val="accent4">
                    <a:lumMod val="50000"/>
                  </a:schemeClr>
                </a:solidFill>
              </a:rPr>
              <a:t>Real News</a:t>
            </a:r>
            <a:r>
              <a:rPr lang="es-ES" sz="2400" b="1" dirty="0">
                <a:solidFill>
                  <a:schemeClr val="accent4">
                    <a:lumMod val="50000"/>
                  </a:schemeClr>
                </a:solidFill>
              </a:rPr>
              <a:t>: </a:t>
            </a:r>
            <a:r>
              <a:rPr lang="es-ES" sz="2000" dirty="0"/>
              <a:t>Borracheras, </a:t>
            </a:r>
            <a:r>
              <a:rPr lang="es-ES" sz="2000" i="1" dirty="0" err="1"/>
              <a:t>binge</a:t>
            </a:r>
            <a:r>
              <a:rPr lang="es-ES" sz="2000" i="1" dirty="0"/>
              <a:t> </a:t>
            </a:r>
            <a:r>
              <a:rPr lang="es-ES" sz="2000" i="1" dirty="0" err="1"/>
              <a:t>drinking</a:t>
            </a:r>
            <a:r>
              <a:rPr lang="es-ES" sz="2000" i="1" dirty="0"/>
              <a:t>, … </a:t>
            </a:r>
            <a:r>
              <a:rPr lang="es-ES" sz="2000" dirty="0"/>
              <a:t>durante la adolescencia producen </a:t>
            </a:r>
            <a:r>
              <a:rPr lang="es-ES" sz="2000" b="1" dirty="0">
                <a:solidFill>
                  <a:schemeClr val="accent4">
                    <a:lumMod val="50000"/>
                  </a:schemeClr>
                </a:solidFill>
              </a:rPr>
              <a:t>daños químicos y estructurales permanentes</a:t>
            </a:r>
            <a:r>
              <a:rPr lang="es-ES" sz="2000" dirty="0">
                <a:solidFill>
                  <a:schemeClr val="accent4">
                    <a:lumMod val="50000"/>
                  </a:schemeClr>
                </a:solidFill>
              </a:rPr>
              <a:t> en </a:t>
            </a:r>
            <a:r>
              <a:rPr lang="es-ES" sz="2000" b="1" dirty="0">
                <a:solidFill>
                  <a:schemeClr val="accent4">
                    <a:lumMod val="50000"/>
                  </a:schemeClr>
                </a:solidFill>
              </a:rPr>
              <a:t>dos áreas del cerebro, </a:t>
            </a:r>
            <a:r>
              <a:rPr lang="es-ES" sz="2000" dirty="0"/>
              <a:t>porque se está desarrollando: </a:t>
            </a:r>
          </a:p>
          <a:p>
            <a:pPr marL="0" indent="0">
              <a:buNone/>
            </a:pPr>
            <a:endParaRPr lang="es-ES" sz="900" dirty="0"/>
          </a:p>
          <a:p>
            <a:pPr>
              <a:buFont typeface="Wingdings" panose="05000000000000000000" pitchFamily="2" charset="2"/>
              <a:buChar char="§"/>
            </a:pPr>
            <a:r>
              <a:rPr lang="es-ES" sz="2400" dirty="0" smtClean="0"/>
              <a:t>El área de </a:t>
            </a:r>
            <a:r>
              <a:rPr lang="es-ES" sz="2400" dirty="0"/>
              <a:t>la </a:t>
            </a:r>
            <a:r>
              <a:rPr lang="es-ES" sz="2400" b="1" dirty="0">
                <a:solidFill>
                  <a:schemeClr val="accent4">
                    <a:lumMod val="75000"/>
                  </a:schemeClr>
                </a:solidFill>
              </a:rPr>
              <a:t>memoria</a:t>
            </a:r>
            <a:r>
              <a:rPr lang="es-ES" sz="2400" dirty="0"/>
              <a:t> y del </a:t>
            </a:r>
            <a:r>
              <a:rPr lang="es-ES" sz="2400" b="1" dirty="0" smtClean="0">
                <a:solidFill>
                  <a:schemeClr val="accent4">
                    <a:lumMod val="75000"/>
                  </a:schemeClr>
                </a:solidFill>
              </a:rPr>
              <a:t>aprendizaje</a:t>
            </a:r>
            <a:r>
              <a:rPr lang="es-ES" sz="2400" b="1" dirty="0" smtClean="0">
                <a:solidFill>
                  <a:schemeClr val="accent1">
                    <a:lumMod val="75000"/>
                  </a:schemeClr>
                </a:solidFill>
              </a:rPr>
              <a:t>:</a:t>
            </a:r>
            <a:r>
              <a:rPr lang="es-ES" sz="2400" b="1" dirty="0" smtClean="0"/>
              <a:t> </a:t>
            </a:r>
            <a:r>
              <a:rPr lang="es-ES" sz="2400" dirty="0" smtClean="0">
                <a:solidFill>
                  <a:schemeClr val="accent4">
                    <a:lumMod val="75000"/>
                  </a:schemeClr>
                </a:solidFill>
              </a:rPr>
              <a:t>disminución </a:t>
            </a:r>
            <a:r>
              <a:rPr lang="es-ES" sz="2400" dirty="0">
                <a:solidFill>
                  <a:schemeClr val="accent4">
                    <a:lumMod val="75000"/>
                  </a:schemeClr>
                </a:solidFill>
              </a:rPr>
              <a:t>del volumen del </a:t>
            </a:r>
            <a:r>
              <a:rPr lang="es-ES" sz="2000" b="1" dirty="0">
                <a:solidFill>
                  <a:schemeClr val="accent4">
                    <a:lumMod val="75000"/>
                  </a:schemeClr>
                </a:solidFill>
                <a:highlight>
                  <a:srgbClr val="FFCC00"/>
                </a:highlight>
                <a:latin typeface="Arial" panose="020B0604020202020204" pitchFamily="34" charset="0"/>
                <a:cs typeface="Arial" panose="020B0604020202020204" pitchFamily="34" charset="0"/>
              </a:rPr>
              <a:t>hipocampo.</a:t>
            </a:r>
          </a:p>
          <a:p>
            <a:pPr>
              <a:buFont typeface="Wingdings" panose="05000000000000000000" pitchFamily="2" charset="2"/>
              <a:buChar char="Ø"/>
            </a:pPr>
            <a:endParaRPr lang="es-ES" sz="900" dirty="0"/>
          </a:p>
          <a:p>
            <a:pPr>
              <a:buFont typeface="Wingdings" panose="05000000000000000000" pitchFamily="2" charset="2"/>
              <a:buChar char="§"/>
            </a:pPr>
            <a:r>
              <a:rPr lang="es-ES" sz="2400" dirty="0" smtClean="0"/>
              <a:t>Área de </a:t>
            </a:r>
            <a:r>
              <a:rPr lang="es-ES" sz="2400" dirty="0"/>
              <a:t>la </a:t>
            </a:r>
            <a:r>
              <a:rPr lang="es-ES" sz="2400" b="1" dirty="0">
                <a:solidFill>
                  <a:schemeClr val="accent4">
                    <a:lumMod val="75000"/>
                  </a:schemeClr>
                </a:solidFill>
              </a:rPr>
              <a:t>personalidad</a:t>
            </a:r>
            <a:r>
              <a:rPr lang="es-ES" sz="2400" dirty="0"/>
              <a:t> y de                                                                               la </a:t>
            </a:r>
            <a:r>
              <a:rPr lang="es-ES" sz="2400" b="1" dirty="0">
                <a:solidFill>
                  <a:schemeClr val="accent4">
                    <a:lumMod val="75000"/>
                  </a:schemeClr>
                </a:solidFill>
              </a:rPr>
              <a:t>toma de buenas </a:t>
            </a:r>
            <a:r>
              <a:rPr lang="es-ES" sz="2400" b="1" dirty="0" smtClean="0">
                <a:solidFill>
                  <a:schemeClr val="accent4">
                    <a:lumMod val="75000"/>
                  </a:schemeClr>
                </a:solidFill>
              </a:rPr>
              <a:t>decisiones:                                                                      </a:t>
            </a:r>
            <a:r>
              <a:rPr lang="es-ES" sz="2400" dirty="0" smtClean="0">
                <a:solidFill>
                  <a:schemeClr val="accent4">
                    <a:lumMod val="75000"/>
                  </a:schemeClr>
                </a:solidFill>
              </a:rPr>
              <a:t>disminuye </a:t>
            </a:r>
            <a:r>
              <a:rPr lang="es-ES" sz="2400" dirty="0">
                <a:solidFill>
                  <a:schemeClr val="accent4">
                    <a:lumMod val="75000"/>
                  </a:schemeClr>
                </a:solidFill>
              </a:rPr>
              <a:t>el grosor de </a:t>
            </a:r>
            <a:r>
              <a:rPr lang="es-ES" sz="2000" b="1" dirty="0">
                <a:solidFill>
                  <a:schemeClr val="accent4">
                    <a:lumMod val="75000"/>
                  </a:schemeClr>
                </a:solidFill>
                <a:highlight>
                  <a:srgbClr val="FFCC00"/>
                </a:highlight>
                <a:latin typeface="Arial" panose="020B0604020202020204" pitchFamily="34" charset="0"/>
                <a:cs typeface="Arial" panose="020B0604020202020204" pitchFamily="34" charset="0"/>
              </a:rPr>
              <a:t>la corteza prefrontal.</a:t>
            </a:r>
          </a:p>
          <a:p>
            <a:endParaRPr lang="es-ES" dirty="0"/>
          </a:p>
        </p:txBody>
      </p:sp>
      <p:sp>
        <p:nvSpPr>
          <p:cNvPr id="7" name="Título 1">
            <a:extLst>
              <a:ext uri="{FF2B5EF4-FFF2-40B4-BE49-F238E27FC236}">
                <a16:creationId xmlns:a16="http://schemas.microsoft.com/office/drawing/2014/main" id="{D49D8147-043F-4630-9C18-9FA599007A6F}"/>
              </a:ext>
            </a:extLst>
          </p:cNvPr>
          <p:cNvSpPr txBox="1">
            <a:spLocks noGrp="1"/>
          </p:cNvSpPr>
          <p:nvPr>
            <p:ph type="title"/>
          </p:nvPr>
        </p:nvSpPr>
        <p:spPr>
          <a:xfrm>
            <a:off x="1" y="1162"/>
            <a:ext cx="9144000" cy="857250"/>
          </a:xfrm>
          <a:prstGeom prst="rect">
            <a:avLst/>
          </a:prstGeom>
          <a:solidFill>
            <a:schemeClr val="accent4"/>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800" b="1" dirty="0">
                <a:solidFill>
                  <a:schemeClr val="bg1"/>
                </a:solidFill>
                <a:latin typeface="+mn-lt"/>
                <a:ea typeface="+mn-ea"/>
                <a:cs typeface="+mn-cs"/>
              </a:rPr>
              <a:t>¿Cuáles creéis que son las consecuencias en la adolescencia del </a:t>
            </a:r>
            <a:r>
              <a:rPr lang="es-ES" sz="2800" b="1" dirty="0">
                <a:solidFill>
                  <a:srgbClr val="FFC000"/>
                </a:solidFill>
                <a:latin typeface="+mn-lt"/>
                <a:ea typeface="+mn-ea"/>
                <a:cs typeface="+mn-cs"/>
              </a:rPr>
              <a:t>consumo intensivo </a:t>
            </a:r>
            <a:r>
              <a:rPr lang="es-ES" sz="2800" b="1" dirty="0">
                <a:solidFill>
                  <a:schemeClr val="bg1"/>
                </a:solidFill>
                <a:latin typeface="+mn-lt"/>
                <a:ea typeface="+mn-ea"/>
                <a:cs typeface="+mn-cs"/>
              </a:rPr>
              <a:t>de alcohol?</a:t>
            </a:r>
            <a:endParaRPr lang="es-ES" sz="2800" b="1" dirty="0">
              <a:solidFill>
                <a:schemeClr val="bg1"/>
              </a:solidFill>
              <a:latin typeface="Arial" panose="020B0604020202020204" pitchFamily="34" charset="0"/>
              <a:cs typeface="Arial" panose="020B0604020202020204" pitchFamily="34" charset="0"/>
            </a:endParaRPr>
          </a:p>
        </p:txBody>
      </p:sp>
      <p:sp>
        <p:nvSpPr>
          <p:cNvPr id="10" name="Marcador de contenido 4">
            <a:extLst>
              <a:ext uri="{FF2B5EF4-FFF2-40B4-BE49-F238E27FC236}">
                <a16:creationId xmlns:a16="http://schemas.microsoft.com/office/drawing/2014/main" id="{21B4950D-6DF3-4EF3-BF2A-0B0D7ABA99B9}"/>
              </a:ext>
            </a:extLst>
          </p:cNvPr>
          <p:cNvSpPr txBox="1">
            <a:spLocks/>
          </p:cNvSpPr>
          <p:nvPr/>
        </p:nvSpPr>
        <p:spPr>
          <a:xfrm>
            <a:off x="3558406" y="2120750"/>
            <a:ext cx="3587261" cy="280257"/>
          </a:xfrm>
          <a:prstGeom prst="rect">
            <a:avLst/>
          </a:prstGeom>
        </p:spPr>
        <p:txBody>
          <a:bodyPr vert="horz" lIns="91440" tIns="45720" rIns="91440" bIns="45720" rtlCol="0">
            <a:normAutofit fontScale="2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dirty="0">
                <a:solidFill>
                  <a:schemeClr val="tx1">
                    <a:lumMod val="50000"/>
                    <a:lumOff val="50000"/>
                  </a:schemeClr>
                </a:solidFill>
              </a:rPr>
              <a:t>hippocampus. </a:t>
            </a:r>
          </a:p>
          <a:p>
            <a:pPr algn="r"/>
            <a:r>
              <a:rPr lang="en-US" sz="2000" dirty="0">
                <a:solidFill>
                  <a:schemeClr val="tx1">
                    <a:lumMod val="50000"/>
                    <a:lumOff val="50000"/>
                  </a:schemeClr>
                </a:solidFill>
              </a:rPr>
              <a:t>Images are from </a:t>
            </a:r>
            <a:r>
              <a:rPr lang="en-US" sz="2000" dirty="0" err="1">
                <a:solidFill>
                  <a:schemeClr val="tx1">
                    <a:lumMod val="50000"/>
                    <a:lumOff val="50000"/>
                  </a:schemeClr>
                </a:solidFill>
              </a:rPr>
              <a:t>Anatomography</a:t>
            </a:r>
            <a:r>
              <a:rPr lang="en-US" sz="2000" dirty="0">
                <a:solidFill>
                  <a:schemeClr val="tx1">
                    <a:lumMod val="50000"/>
                    <a:lumOff val="50000"/>
                  </a:schemeClr>
                </a:solidFill>
              </a:rPr>
              <a:t> maintained by Life Science Databases(LSDB).</a:t>
            </a:r>
            <a:endParaRPr lang="es-ES" sz="2000" dirty="0">
              <a:solidFill>
                <a:schemeClr val="tx1">
                  <a:lumMod val="50000"/>
                  <a:lumOff val="50000"/>
                </a:schemeClr>
              </a:solidFill>
            </a:endParaRPr>
          </a:p>
        </p:txBody>
      </p:sp>
      <p:pic>
        <p:nvPicPr>
          <p:cNvPr id="12" name="Marcador de contenido 3"/>
          <p:cNvPicPr>
            <a:picLocks noChangeAspect="1"/>
          </p:cNvPicPr>
          <p:nvPr/>
        </p:nvPicPr>
        <p:blipFill>
          <a:blip r:embed="rId4"/>
          <a:stretch>
            <a:fillRect/>
          </a:stretch>
        </p:blipFill>
        <p:spPr>
          <a:xfrm>
            <a:off x="6554934" y="3000373"/>
            <a:ext cx="2115247" cy="2115247"/>
          </a:xfrm>
          <a:prstGeom prst="rect">
            <a:avLst/>
          </a:prstGeom>
        </p:spPr>
      </p:pic>
    </p:spTree>
    <p:extLst>
      <p:ext uri="{BB962C8B-B14F-4D97-AF65-F5344CB8AC3E}">
        <p14:creationId xmlns:p14="http://schemas.microsoft.com/office/powerpoint/2010/main" val="40035886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2000"/>
                                        <p:tgtEl>
                                          <p:spTgt spid="6">
                                            <p:txEl>
                                              <p:pRg st="0" end="0"/>
                                            </p:txEl>
                                          </p:spTgt>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2000"/>
                                        <p:tgtEl>
                                          <p:spTgt spid="6">
                                            <p:txEl>
                                              <p:pRg st="2" end="2"/>
                                            </p:txEl>
                                          </p:spTgt>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par>
                          <p:cTn id="25" fill="hold">
                            <p:stCondLst>
                              <p:cond delay="6000"/>
                            </p:stCondLst>
                            <p:childTnLst>
                              <p:par>
                                <p:cTn id="26" presetID="22" presetClass="entr" presetSubtype="1"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up)">
                                      <p:cBhvr>
                                        <p:cTn id="28" dur="2000"/>
                                        <p:tgtEl>
                                          <p:spTgt spid="6">
                                            <p:txEl>
                                              <p:pRg st="4" end="4"/>
                                            </p:txEl>
                                          </p:spTgt>
                                        </p:tgtEl>
                                      </p:cBhvr>
                                    </p:animEffect>
                                  </p:childTnLst>
                                </p:cTn>
                              </p:par>
                            </p:childTnLst>
                          </p:cTn>
                        </p:par>
                        <p:par>
                          <p:cTn id="29" fill="hold">
                            <p:stCondLst>
                              <p:cond delay="8000"/>
                            </p:stCondLst>
                            <p:childTnLst>
                              <p:par>
                                <p:cTn id="30" presetID="31" presetClass="entr" presetSubtype="0" fill="hold" nodeType="afterEffect">
                                  <p:stCondLst>
                                    <p:cond delay="10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3000" fill="hold"/>
                                        <p:tgtEl>
                                          <p:spTgt spid="12"/>
                                        </p:tgtEl>
                                        <p:attrNameLst>
                                          <p:attrName>ppt_w</p:attrName>
                                        </p:attrNameLst>
                                      </p:cBhvr>
                                      <p:tavLst>
                                        <p:tav tm="0">
                                          <p:val>
                                            <p:fltVal val="0"/>
                                          </p:val>
                                        </p:tav>
                                        <p:tav tm="100000">
                                          <p:val>
                                            <p:strVal val="#ppt_w"/>
                                          </p:val>
                                        </p:tav>
                                      </p:tavLst>
                                    </p:anim>
                                    <p:anim calcmode="lin" valueType="num">
                                      <p:cBhvr>
                                        <p:cTn id="33" dur="3000" fill="hold"/>
                                        <p:tgtEl>
                                          <p:spTgt spid="12"/>
                                        </p:tgtEl>
                                        <p:attrNameLst>
                                          <p:attrName>ppt_h</p:attrName>
                                        </p:attrNameLst>
                                      </p:cBhvr>
                                      <p:tavLst>
                                        <p:tav tm="0">
                                          <p:val>
                                            <p:fltVal val="0"/>
                                          </p:val>
                                        </p:tav>
                                        <p:tav tm="100000">
                                          <p:val>
                                            <p:strVal val="#ppt_h"/>
                                          </p:val>
                                        </p:tav>
                                      </p:tavLst>
                                    </p:anim>
                                    <p:anim calcmode="lin" valueType="num">
                                      <p:cBhvr>
                                        <p:cTn id="34" dur="3000" fill="hold"/>
                                        <p:tgtEl>
                                          <p:spTgt spid="12"/>
                                        </p:tgtEl>
                                        <p:attrNameLst>
                                          <p:attrName>style.rotation</p:attrName>
                                        </p:attrNameLst>
                                      </p:cBhvr>
                                      <p:tavLst>
                                        <p:tav tm="0">
                                          <p:val>
                                            <p:fltVal val="90"/>
                                          </p:val>
                                        </p:tav>
                                        <p:tav tm="100000">
                                          <p:val>
                                            <p:fltVal val="0"/>
                                          </p:val>
                                        </p:tav>
                                      </p:tavLst>
                                    </p:anim>
                                    <p:animEffect transition="in" filter="fade">
                                      <p:cBhvr>
                                        <p:cTn id="3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10"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08D2F9-9272-4DF7-91E3-65964B7372D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trans="18000" detail="0"/>
                    </a14:imgEffect>
                    <a14:imgEffect>
                      <a14:brightnessContrast bright="1000" contrast="33000"/>
                    </a14:imgEffect>
                  </a14:imgLayer>
                </a14:imgProps>
              </a:ext>
            </a:extLst>
          </a:blip>
          <a:srcRect l="-1428" t="-1203" r="172"/>
          <a:stretch/>
        </p:blipFill>
        <p:spPr>
          <a:xfrm>
            <a:off x="4467158" y="117454"/>
            <a:ext cx="4807470" cy="4309487"/>
          </a:xfrm>
          <a:prstGeom prst="rect">
            <a:avLst/>
          </a:prstGeom>
        </p:spPr>
      </p:pic>
      <p:sp>
        <p:nvSpPr>
          <p:cNvPr id="9" name="Marcador de contenido 2">
            <a:extLst>
              <a:ext uri="{FF2B5EF4-FFF2-40B4-BE49-F238E27FC236}">
                <a16:creationId xmlns:a16="http://schemas.microsoft.com/office/drawing/2014/main" id="{6184C35F-D2A4-49C0-8EA5-D5BDAC2F9A7D}"/>
              </a:ext>
            </a:extLst>
          </p:cNvPr>
          <p:cNvSpPr>
            <a:spLocks noGrp="1"/>
          </p:cNvSpPr>
          <p:nvPr>
            <p:ph idx="1"/>
          </p:nvPr>
        </p:nvSpPr>
        <p:spPr>
          <a:xfrm>
            <a:off x="275574" y="344184"/>
            <a:ext cx="8555276" cy="4082757"/>
          </a:xfrm>
          <a:ln w="50800" cmpd="sng">
            <a:noFill/>
          </a:ln>
        </p:spPr>
        <p:txBody>
          <a:bodyPr>
            <a:normAutofit fontScale="92500" lnSpcReduction="10000"/>
          </a:bodyPr>
          <a:lstStyle/>
          <a:p>
            <a:pPr marL="0" indent="0" algn="ctr">
              <a:buNone/>
            </a:pPr>
            <a:r>
              <a:rPr lang="es-ES" sz="2600" b="1" i="1" dirty="0">
                <a:solidFill>
                  <a:schemeClr val="accent4">
                    <a:lumMod val="75000"/>
                  </a:schemeClr>
                </a:solidFill>
              </a:rPr>
              <a:t>Clara asociación de consumo intensivo en fines de semana con:</a:t>
            </a:r>
          </a:p>
          <a:p>
            <a:pPr marL="0" indent="0" algn="ctr">
              <a:buNone/>
            </a:pPr>
            <a:endParaRPr lang="es-ES" sz="1300" b="1" i="1" dirty="0">
              <a:solidFill>
                <a:schemeClr val="accent1"/>
              </a:solidFill>
            </a:endParaRPr>
          </a:p>
          <a:p>
            <a:pPr marL="0" indent="0">
              <a:buNone/>
            </a:pPr>
            <a:endParaRPr lang="es-ES" sz="900" b="1" dirty="0"/>
          </a:p>
          <a:p>
            <a:r>
              <a:rPr lang="es-ES" sz="2400" dirty="0">
                <a:solidFill>
                  <a:schemeClr val="accent1">
                    <a:lumMod val="50000"/>
                  </a:schemeClr>
                </a:solidFill>
                <a:highlight>
                  <a:srgbClr val="FFCC00"/>
                </a:highlight>
              </a:rPr>
              <a:t>Daños irrecuperables en el </a:t>
            </a:r>
            <a:r>
              <a:rPr lang="es-ES" sz="2400" b="1" dirty="0">
                <a:solidFill>
                  <a:schemeClr val="accent4">
                    <a:lumMod val="75000"/>
                  </a:schemeClr>
                </a:solidFill>
                <a:highlight>
                  <a:srgbClr val="FFCC00"/>
                </a:highlight>
              </a:rPr>
              <a:t>cerebro</a:t>
            </a:r>
            <a:r>
              <a:rPr lang="es-ES" sz="2400" dirty="0">
                <a:solidFill>
                  <a:schemeClr val="accent4">
                    <a:lumMod val="75000"/>
                  </a:schemeClr>
                </a:solidFill>
                <a:highlight>
                  <a:srgbClr val="FFCC00"/>
                </a:highlight>
              </a:rPr>
              <a:t> </a:t>
            </a:r>
            <a:r>
              <a:rPr lang="es-ES" sz="2400" b="1" dirty="0">
                <a:solidFill>
                  <a:schemeClr val="accent4">
                    <a:lumMod val="75000"/>
                  </a:schemeClr>
                </a:solidFill>
              </a:rPr>
              <a:t>= como si envejeciera. </a:t>
            </a:r>
          </a:p>
          <a:p>
            <a:endParaRPr lang="es-ES" sz="1500" b="1" dirty="0">
              <a:solidFill>
                <a:schemeClr val="accent1">
                  <a:lumMod val="50000"/>
                </a:schemeClr>
              </a:solidFill>
            </a:endParaRPr>
          </a:p>
          <a:p>
            <a:r>
              <a:rPr lang="es-ES" sz="2400" dirty="0">
                <a:solidFill>
                  <a:schemeClr val="accent1">
                    <a:lumMod val="50000"/>
                  </a:schemeClr>
                </a:solidFill>
                <a:highlight>
                  <a:srgbClr val="FFCC00"/>
                </a:highlight>
              </a:rPr>
              <a:t>Consumir </a:t>
            </a:r>
            <a:r>
              <a:rPr lang="es-ES" sz="2400" b="1" dirty="0">
                <a:solidFill>
                  <a:schemeClr val="accent4">
                    <a:lumMod val="75000"/>
                  </a:schemeClr>
                </a:solidFill>
                <a:highlight>
                  <a:srgbClr val="FFCC00"/>
                </a:highlight>
              </a:rPr>
              <a:t>a los 14 </a:t>
            </a:r>
            <a:r>
              <a:rPr lang="es-ES" sz="2400" dirty="0">
                <a:solidFill>
                  <a:schemeClr val="accent1">
                    <a:lumMod val="50000"/>
                  </a:schemeClr>
                </a:solidFill>
                <a:highlight>
                  <a:srgbClr val="FFCC00"/>
                </a:highlight>
              </a:rPr>
              <a:t>años </a:t>
            </a:r>
            <a:r>
              <a:rPr lang="es-ES" sz="2400" b="1" dirty="0">
                <a:solidFill>
                  <a:schemeClr val="accent4">
                    <a:lumMod val="75000"/>
                  </a:schemeClr>
                </a:solidFill>
              </a:rPr>
              <a:t>= 4 veces + probabilidades </a:t>
            </a:r>
            <a:r>
              <a:rPr lang="es-ES" sz="2400" dirty="0">
                <a:solidFill>
                  <a:schemeClr val="accent4">
                    <a:lumMod val="75000"/>
                  </a:schemeClr>
                </a:solidFill>
              </a:rPr>
              <a:t>de dependencia y </a:t>
            </a:r>
            <a:r>
              <a:rPr lang="es-ES" sz="2400" b="1" dirty="0">
                <a:solidFill>
                  <a:schemeClr val="accent4">
                    <a:lumMod val="75000"/>
                  </a:schemeClr>
                </a:solidFill>
              </a:rPr>
              <a:t>problemas</a:t>
            </a:r>
            <a:r>
              <a:rPr lang="es-ES" sz="2400" dirty="0">
                <a:solidFill>
                  <a:schemeClr val="accent4">
                    <a:lumMod val="75000"/>
                  </a:schemeClr>
                </a:solidFill>
              </a:rPr>
              <a:t> con el alcohol.</a:t>
            </a:r>
          </a:p>
          <a:p>
            <a:endParaRPr lang="es-ES" sz="1500" dirty="0">
              <a:solidFill>
                <a:schemeClr val="accent1">
                  <a:lumMod val="50000"/>
                </a:schemeClr>
              </a:solidFill>
            </a:endParaRPr>
          </a:p>
          <a:p>
            <a:r>
              <a:rPr lang="es-ES" sz="2400" dirty="0">
                <a:solidFill>
                  <a:schemeClr val="accent1">
                    <a:lumMod val="50000"/>
                  </a:schemeClr>
                </a:solidFill>
                <a:highlight>
                  <a:srgbClr val="FFCC00"/>
                </a:highlight>
              </a:rPr>
              <a:t>Pruebas de </a:t>
            </a:r>
            <a:r>
              <a:rPr lang="es-ES" sz="2400" b="1" dirty="0">
                <a:solidFill>
                  <a:schemeClr val="accent4">
                    <a:lumMod val="75000"/>
                  </a:schemeClr>
                </a:solidFill>
                <a:highlight>
                  <a:srgbClr val="FFCC00"/>
                </a:highlight>
              </a:rPr>
              <a:t>memoria</a:t>
            </a:r>
            <a:r>
              <a:rPr lang="es-ES" sz="2400" dirty="0">
                <a:solidFill>
                  <a:schemeClr val="accent4">
                    <a:lumMod val="75000"/>
                  </a:schemeClr>
                </a:solidFill>
              </a:rPr>
              <a:t>, </a:t>
            </a:r>
            <a:r>
              <a:rPr lang="es-ES" sz="2400" b="1" dirty="0">
                <a:solidFill>
                  <a:schemeClr val="accent4">
                    <a:lumMod val="75000"/>
                  </a:schemeClr>
                </a:solidFill>
              </a:rPr>
              <a:t>concentración</a:t>
            </a:r>
            <a:r>
              <a:rPr lang="es-ES" sz="2400" dirty="0">
                <a:solidFill>
                  <a:schemeClr val="accent4">
                    <a:lumMod val="75000"/>
                  </a:schemeClr>
                </a:solidFill>
              </a:rPr>
              <a:t> y habilidades espaciales </a:t>
            </a:r>
            <a:r>
              <a:rPr lang="es-ES" sz="2400" b="1" dirty="0">
                <a:solidFill>
                  <a:schemeClr val="accent4">
                    <a:lumMod val="75000"/>
                  </a:schemeClr>
                </a:solidFill>
              </a:rPr>
              <a:t>= peores resultados </a:t>
            </a:r>
            <a:r>
              <a:rPr lang="es-ES" sz="2400" dirty="0">
                <a:solidFill>
                  <a:schemeClr val="accent4">
                    <a:lumMod val="75000"/>
                  </a:schemeClr>
                </a:solidFill>
              </a:rPr>
              <a:t>en jóvenes que beben.</a:t>
            </a:r>
          </a:p>
          <a:p>
            <a:endParaRPr lang="es-ES" sz="1500" dirty="0">
              <a:solidFill>
                <a:schemeClr val="accent1">
                  <a:lumMod val="50000"/>
                </a:schemeClr>
              </a:solidFill>
            </a:endParaRPr>
          </a:p>
          <a:p>
            <a:r>
              <a:rPr lang="es-ES" sz="2400" dirty="0">
                <a:solidFill>
                  <a:schemeClr val="accent1">
                    <a:lumMod val="50000"/>
                  </a:schemeClr>
                </a:solidFill>
                <a:highlight>
                  <a:srgbClr val="FFCC00"/>
                </a:highlight>
              </a:rPr>
              <a:t>Alcohol los </a:t>
            </a:r>
            <a:r>
              <a:rPr lang="es-ES" sz="2400" b="1" dirty="0">
                <a:solidFill>
                  <a:schemeClr val="accent4">
                    <a:lumMod val="75000"/>
                  </a:schemeClr>
                </a:solidFill>
                <a:highlight>
                  <a:srgbClr val="FFCC00"/>
                </a:highlight>
              </a:rPr>
              <a:t>fines de semana </a:t>
            </a:r>
            <a:r>
              <a:rPr lang="es-ES" sz="2400" b="1" dirty="0">
                <a:solidFill>
                  <a:schemeClr val="accent4">
                    <a:lumMod val="75000"/>
                  </a:schemeClr>
                </a:solidFill>
              </a:rPr>
              <a:t>= suspensos </a:t>
            </a:r>
            <a:r>
              <a:rPr lang="es-ES" sz="2400" dirty="0">
                <a:solidFill>
                  <a:schemeClr val="accent4">
                    <a:lumMod val="75000"/>
                  </a:schemeClr>
                </a:solidFill>
              </a:rPr>
              <a:t>y </a:t>
            </a:r>
            <a:r>
              <a:rPr lang="es-ES" sz="2400" dirty="0" smtClean="0">
                <a:solidFill>
                  <a:schemeClr val="accent4">
                    <a:lumMod val="75000"/>
                  </a:schemeClr>
                </a:solidFill>
              </a:rPr>
              <a:t>dificultades </a:t>
            </a:r>
            <a:r>
              <a:rPr lang="es-ES" sz="2400" dirty="0">
                <a:solidFill>
                  <a:schemeClr val="accent4">
                    <a:lumMod val="75000"/>
                  </a:schemeClr>
                </a:solidFill>
              </a:rPr>
              <a:t>para terminar los estudios.</a:t>
            </a:r>
          </a:p>
          <a:p>
            <a:endParaRPr lang="es-ES" sz="1500" dirty="0"/>
          </a:p>
        </p:txBody>
      </p:sp>
      <p:sp>
        <p:nvSpPr>
          <p:cNvPr id="10" name="Título 1">
            <a:extLst>
              <a:ext uri="{FF2B5EF4-FFF2-40B4-BE49-F238E27FC236}">
                <a16:creationId xmlns:a16="http://schemas.microsoft.com/office/drawing/2014/main" id="{E5EEE7DB-9961-4B29-8429-877680756698}"/>
              </a:ext>
            </a:extLst>
          </p:cNvPr>
          <p:cNvSpPr txBox="1">
            <a:spLocks/>
          </p:cNvSpPr>
          <p:nvPr/>
        </p:nvSpPr>
        <p:spPr>
          <a:xfrm>
            <a:off x="1" y="4301815"/>
            <a:ext cx="9143999" cy="841685"/>
          </a:xfrm>
          <a:prstGeom prst="rect">
            <a:avLst/>
          </a:prstGeom>
          <a:solidFill>
            <a:schemeClr val="accent4">
              <a:lumMod val="7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i="1" dirty="0">
                <a:solidFill>
                  <a:schemeClr val="bg1"/>
                </a:solidFill>
              </a:rPr>
              <a:t>Real News: </a:t>
            </a:r>
            <a:r>
              <a:rPr lang="es-ES" sz="2800" dirty="0">
                <a:solidFill>
                  <a:schemeClr val="bg1"/>
                </a:solidFill>
              </a:rPr>
              <a:t>El consumo </a:t>
            </a:r>
            <a:r>
              <a:rPr lang="es-ES" sz="2800" dirty="0" smtClean="0">
                <a:solidFill>
                  <a:schemeClr val="bg1"/>
                </a:solidFill>
              </a:rPr>
              <a:t>intensivo </a:t>
            </a:r>
            <a:r>
              <a:rPr lang="es-ES" sz="2800" dirty="0">
                <a:solidFill>
                  <a:schemeClr val="bg1"/>
                </a:solidFill>
              </a:rPr>
              <a:t>de alcohol contribuye al</a:t>
            </a:r>
            <a:r>
              <a:rPr lang="es-ES" sz="2800" b="1" dirty="0">
                <a:solidFill>
                  <a:schemeClr val="bg1"/>
                </a:solidFill>
              </a:rPr>
              <a:t> </a:t>
            </a:r>
            <a:r>
              <a:rPr lang="es-ES" sz="2400" b="1" dirty="0">
                <a:solidFill>
                  <a:schemeClr val="bg1"/>
                </a:solidFill>
                <a:latin typeface="Arial Black" panose="020B0A04020102020204" pitchFamily="34" charset="0"/>
              </a:rPr>
              <a:t>fracaso escolar</a:t>
            </a:r>
            <a:r>
              <a:rPr lang="es-ES" sz="2400" b="1" dirty="0">
                <a:solidFill>
                  <a:schemeClr val="bg1"/>
                </a:solidFill>
              </a:rPr>
              <a:t>.</a:t>
            </a:r>
          </a:p>
        </p:txBody>
      </p:sp>
    </p:spTree>
    <p:extLst>
      <p:ext uri="{BB962C8B-B14F-4D97-AF65-F5344CB8AC3E}">
        <p14:creationId xmlns:p14="http://schemas.microsoft.com/office/powerpoint/2010/main" val="31735596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3000"/>
                                        <p:tgtEl>
                                          <p:spTgt spid="9">
                                            <p:txEl>
                                              <p:pRg st="0" end="0"/>
                                            </p:txEl>
                                          </p:spTgt>
                                        </p:tgtEl>
                                      </p:cBhvr>
                                    </p:animEffect>
                                    <p:anim calcmode="lin" valueType="num">
                                      <p:cBhvr>
                                        <p:cTn id="8" dur="3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3000"/>
                                        <p:tgtEl>
                                          <p:spTgt spid="9">
                                            <p:txEl>
                                              <p:pRg st="3" end="3"/>
                                            </p:txEl>
                                          </p:spTgt>
                                        </p:tgtEl>
                                      </p:cBhvr>
                                    </p:animEffect>
                                    <p:anim calcmode="lin" valueType="num">
                                      <p:cBhvr>
                                        <p:cTn id="13" dur="3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3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3000"/>
                                        <p:tgtEl>
                                          <p:spTgt spid="9">
                                            <p:txEl>
                                              <p:pRg st="5" end="5"/>
                                            </p:txEl>
                                          </p:spTgt>
                                        </p:tgtEl>
                                      </p:cBhvr>
                                    </p:animEffect>
                                    <p:anim calcmode="lin" valueType="num">
                                      <p:cBhvr>
                                        <p:cTn id="18" dur="3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9" dur="3000" fill="hold"/>
                                        <p:tgtEl>
                                          <p:spTgt spid="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3000"/>
                                        <p:tgtEl>
                                          <p:spTgt spid="9">
                                            <p:txEl>
                                              <p:pRg st="7" end="7"/>
                                            </p:txEl>
                                          </p:spTgt>
                                        </p:tgtEl>
                                      </p:cBhvr>
                                    </p:animEffect>
                                    <p:anim calcmode="lin" valueType="num">
                                      <p:cBhvr>
                                        <p:cTn id="23" dur="3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4" dur="3000" fill="hold"/>
                                        <p:tgtEl>
                                          <p:spTgt spid="9">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3000"/>
                                        <p:tgtEl>
                                          <p:spTgt spid="9">
                                            <p:txEl>
                                              <p:pRg st="9" end="9"/>
                                            </p:txEl>
                                          </p:spTgt>
                                        </p:tgtEl>
                                      </p:cBhvr>
                                    </p:animEffect>
                                    <p:anim calcmode="lin" valueType="num">
                                      <p:cBhvr>
                                        <p:cTn id="28" dur="3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9" dur="3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31" presetClass="entr" presetSubtype="0" fill="hold" grpId="0" nodeType="afterEffect">
                                  <p:stCondLst>
                                    <p:cond delay="50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3000" fill="hold"/>
                                        <p:tgtEl>
                                          <p:spTgt spid="10"/>
                                        </p:tgtEl>
                                        <p:attrNameLst>
                                          <p:attrName>ppt_w</p:attrName>
                                        </p:attrNameLst>
                                      </p:cBhvr>
                                      <p:tavLst>
                                        <p:tav tm="0">
                                          <p:val>
                                            <p:fltVal val="0"/>
                                          </p:val>
                                        </p:tav>
                                        <p:tav tm="100000">
                                          <p:val>
                                            <p:strVal val="#ppt_w"/>
                                          </p:val>
                                        </p:tav>
                                      </p:tavLst>
                                    </p:anim>
                                    <p:anim calcmode="lin" valueType="num">
                                      <p:cBhvr>
                                        <p:cTn id="34" dur="3000" fill="hold"/>
                                        <p:tgtEl>
                                          <p:spTgt spid="10"/>
                                        </p:tgtEl>
                                        <p:attrNameLst>
                                          <p:attrName>ppt_h</p:attrName>
                                        </p:attrNameLst>
                                      </p:cBhvr>
                                      <p:tavLst>
                                        <p:tav tm="0">
                                          <p:val>
                                            <p:fltVal val="0"/>
                                          </p:val>
                                        </p:tav>
                                        <p:tav tm="100000">
                                          <p:val>
                                            <p:strVal val="#ppt_h"/>
                                          </p:val>
                                        </p:tav>
                                      </p:tavLst>
                                    </p:anim>
                                    <p:anim calcmode="lin" valueType="num">
                                      <p:cBhvr>
                                        <p:cTn id="35" dur="3000" fill="hold"/>
                                        <p:tgtEl>
                                          <p:spTgt spid="10"/>
                                        </p:tgtEl>
                                        <p:attrNameLst>
                                          <p:attrName>style.rotation</p:attrName>
                                        </p:attrNameLst>
                                      </p:cBhvr>
                                      <p:tavLst>
                                        <p:tav tm="0">
                                          <p:val>
                                            <p:fltVal val="90"/>
                                          </p:val>
                                        </p:tav>
                                        <p:tav tm="100000">
                                          <p:val>
                                            <p:fltVal val="0"/>
                                          </p:val>
                                        </p:tav>
                                      </p:tavLst>
                                    </p:anim>
                                    <p:animEffect transition="in" filter="fade">
                                      <p:cBhvr>
                                        <p:cTn id="36"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Lst>
          </a:blip>
          <a:srcRect l="6624" t="14144" r="5547" b="12105"/>
          <a:stretch/>
        </p:blipFill>
        <p:spPr>
          <a:xfrm>
            <a:off x="0" y="0"/>
            <a:ext cx="9144000" cy="5143500"/>
          </a:xfrm>
          <a:prstGeom prst="rect">
            <a:avLst/>
          </a:prstGeom>
        </p:spPr>
      </p:pic>
      <p:sp>
        <p:nvSpPr>
          <p:cNvPr id="7" name="Rectángulo 6"/>
          <p:cNvSpPr/>
          <p:nvPr/>
        </p:nvSpPr>
        <p:spPr>
          <a:xfrm>
            <a:off x="2977246" y="454612"/>
            <a:ext cx="5863590" cy="21143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400" dirty="0">
                <a:latin typeface="Arial Black" panose="020B0A04020102020204" pitchFamily="34" charset="0"/>
              </a:rPr>
              <a:t>Comparar desinformaciones con </a:t>
            </a:r>
            <a:r>
              <a:rPr lang="es-ES" sz="4400" i="1" dirty="0">
                <a:latin typeface="Arial Black" panose="020B0A04020102020204" pitchFamily="34" charset="0"/>
              </a:rPr>
              <a:t>Real News</a:t>
            </a:r>
          </a:p>
        </p:txBody>
      </p:sp>
      <p:sp>
        <p:nvSpPr>
          <p:cNvPr id="3" name="Rectángulo 2">
            <a:extLst>
              <a:ext uri="{FF2B5EF4-FFF2-40B4-BE49-F238E27FC236}">
                <a16:creationId xmlns:a16="http://schemas.microsoft.com/office/drawing/2014/main" id="{63D2B795-D25D-4271-B915-7C1E0CFC40A4}"/>
              </a:ext>
            </a:extLst>
          </p:cNvPr>
          <p:cNvSpPr/>
          <p:nvPr/>
        </p:nvSpPr>
        <p:spPr>
          <a:xfrm>
            <a:off x="4268836" y="2875418"/>
            <a:ext cx="4572000" cy="1969770"/>
          </a:xfrm>
          <a:prstGeom prst="rect">
            <a:avLst/>
          </a:prstGeom>
        </p:spPr>
        <p:txBody>
          <a:bodyPr>
            <a:spAutoFit/>
          </a:bodyPr>
          <a:lstStyle/>
          <a:p>
            <a:pPr algn="just" fontAlgn="auto">
              <a:spcAft>
                <a:spcPts val="0"/>
              </a:spcAft>
            </a:pP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    Evidencia: </a:t>
            </a:r>
          </a:p>
          <a:p>
            <a:pPr algn="just" fontAlgn="auto">
              <a:spcAft>
                <a:spcPts val="0"/>
              </a:spcAft>
            </a:pPr>
            <a:endParaRPr lang="es-ES" sz="1200" dirty="0">
              <a:solidFill>
                <a:schemeClr val="bg1"/>
              </a:solidFill>
              <a:latin typeface="Calibri" panose="020F0502020204030204" pitchFamily="34" charset="0"/>
              <a:ea typeface="Calibri" panose="020F0502020204030204" pitchFamily="34" charset="0"/>
              <a:cs typeface="DejaVu Sans"/>
            </a:endParaRPr>
          </a:p>
          <a:p>
            <a:pPr marL="171450" indent="-171450" fontAlgn="auto">
              <a:spcAft>
                <a:spcPts val="0"/>
              </a:spcAft>
              <a:buFont typeface="Arial" panose="020B0604020202020204" pitchFamily="34" charset="0"/>
              <a:buChar char="•"/>
            </a:pP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Plan Nacional sobre Drogas, </a:t>
            </a:r>
            <a:r>
              <a:rPr lang="es-ES" sz="9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MITOS Y REALIDADES SOBRE EL </a:t>
            </a:r>
            <a:r>
              <a:rPr lang="es-ES" sz="900" kern="150" dirty="0" smtClean="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ALCOHOL:</a:t>
            </a:r>
          </a:p>
          <a:p>
            <a:pPr fontAlgn="auto">
              <a:spcAft>
                <a:spcPts val="0"/>
              </a:spcAft>
            </a:pPr>
            <a:r>
              <a:rPr lang="es-ES" sz="1000" u="sng" kern="150" dirty="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hlinkClick r:id="rId5"/>
              </a:rPr>
              <a:t>https://</a:t>
            </a:r>
            <a:r>
              <a:rPr lang="es-ES" sz="1000" u="sng" kern="150" dirty="0" smtClean="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hlinkClick r:id="rId5"/>
              </a:rPr>
              <a:t>pnsd.sanidad.gob.es/ciudadanos/informacion/alcohol/menuAlcohol/mitosRealidades.htm</a:t>
            </a:r>
            <a:r>
              <a:rPr lang="es-ES" sz="1000" u="sng" kern="150" dirty="0" smtClean="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rPr>
              <a:t> </a:t>
            </a:r>
          </a:p>
          <a:p>
            <a:pPr fontAlgn="auto">
              <a:spcAft>
                <a:spcPts val="0"/>
              </a:spcAft>
            </a:pPr>
            <a:endParaRPr lang="es-ES" sz="1200" dirty="0">
              <a:solidFill>
                <a:schemeClr val="bg1"/>
              </a:solidFill>
              <a:latin typeface="Calibri" panose="020F0502020204030204" pitchFamily="34" charset="0"/>
              <a:ea typeface="Calibri" panose="020F0502020204030204" pitchFamily="34" charset="0"/>
              <a:cs typeface="DejaVu Sans"/>
            </a:endParaRPr>
          </a:p>
          <a:p>
            <a:pPr marL="171450" indent="-171450" fontAlgn="auto">
              <a:spcAft>
                <a:spcPts val="0"/>
              </a:spcAft>
              <a:buFont typeface="Arial" panose="020B0604020202020204" pitchFamily="34" charset="0"/>
              <a:buChar char="•"/>
            </a:pP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Ministerio de Sanidad, </a:t>
            </a:r>
            <a:r>
              <a:rPr lang="es-ES" sz="10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LÍMITES DE CONSUMO DE BAJO RIESGO DE ALCOHOL ACTUALIZACIÓN DEL RIESGO RELACIONADO CON LOS NIVELES DE CONSUMO DE ALCOHOL, EL PATRÓN DE CONSUMO Y EL TIPO DE BEBIDA</a:t>
            </a:r>
            <a:r>
              <a:rPr lang="es-ES" sz="1200" kern="15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 Julio </a:t>
            </a:r>
            <a:r>
              <a:rPr lang="es-ES" sz="1200" kern="150" dirty="0" smtClean="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2023: </a:t>
            </a:r>
          </a:p>
          <a:p>
            <a:pPr fontAlgn="auto">
              <a:spcAft>
                <a:spcPts val="0"/>
              </a:spcAft>
            </a:pPr>
            <a:r>
              <a:rPr lang="es-ES" sz="1000" u="sng" kern="150" dirty="0" smtClean="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rPr>
              <a:t>http</a:t>
            </a:r>
            <a:r>
              <a:rPr lang="es-ES" sz="1000" u="sng" kern="150" dirty="0">
                <a:solidFill>
                  <a:schemeClr val="bg1"/>
                </a:solidFill>
                <a:uFill>
                  <a:solidFill>
                    <a:srgbClr val="000000"/>
                  </a:solidFill>
                </a:uFill>
                <a:latin typeface="Bahnschrift" panose="020B0502040204020203" pitchFamily="34" charset="0"/>
                <a:ea typeface="Times New Roman" panose="02020603050405020304" pitchFamily="18" charset="0"/>
                <a:cs typeface="Times New Roman" panose="02020603050405020304" pitchFamily="18" charset="0"/>
              </a:rPr>
              <a:t>://www.argos.e-drogas.es/ServletDocument?document=3259 </a:t>
            </a:r>
            <a:endParaRPr lang="es-ES" sz="1000" dirty="0">
              <a:solidFill>
                <a:schemeClr val="bg1"/>
              </a:solidFill>
              <a:effectLst/>
              <a:latin typeface="Calibri" panose="020F0502020204030204" pitchFamily="34" charset="0"/>
              <a:ea typeface="Calibri" panose="020F0502020204030204" pitchFamily="34" charset="0"/>
              <a:cs typeface="DejaVu Sans"/>
            </a:endParaRPr>
          </a:p>
        </p:txBody>
      </p:sp>
      <p:sp>
        <p:nvSpPr>
          <p:cNvPr id="8" name="Rectángulo 7">
            <a:extLst>
              <a:ext uri="{FF2B5EF4-FFF2-40B4-BE49-F238E27FC236}">
                <a16:creationId xmlns:a16="http://schemas.microsoft.com/office/drawing/2014/main" id="{311D074C-8514-40E1-A592-9AA3494108AC}"/>
              </a:ext>
            </a:extLst>
          </p:cNvPr>
          <p:cNvSpPr/>
          <p:nvPr/>
        </p:nvSpPr>
        <p:spPr>
          <a:xfrm>
            <a:off x="249702" y="205979"/>
            <a:ext cx="2424379" cy="1692771"/>
          </a:xfrm>
          <a:prstGeom prst="rect">
            <a:avLst/>
          </a:prstGeom>
        </p:spPr>
        <p:txBody>
          <a:bodyPr wrap="square">
            <a:spAutoFit/>
          </a:bodyPr>
          <a:lstStyle/>
          <a:p>
            <a:pPr algn="just" fontAlgn="auto">
              <a:spcAft>
                <a:spcPts val="0"/>
              </a:spcAft>
            </a:pPr>
            <a:r>
              <a:rPr lang="es-ES" sz="3200" b="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P</a:t>
            </a:r>
            <a:r>
              <a:rPr lang="es-ES" sz="2800"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ILLANDO</a:t>
            </a:r>
          </a:p>
          <a:p>
            <a:pPr algn="just" fontAlgn="auto">
              <a:spcAft>
                <a:spcPts val="0"/>
              </a:spcAft>
            </a:pPr>
            <a:r>
              <a:rPr lang="es-ES" sz="3600" b="1"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F</a:t>
            </a:r>
            <a:r>
              <a:rPr lang="es-ES" sz="28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AKE</a:t>
            </a:r>
            <a:r>
              <a:rPr lang="es-ES" sz="32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 </a:t>
            </a:r>
          </a:p>
          <a:p>
            <a:pPr algn="just" fontAlgn="auto">
              <a:spcAft>
                <a:spcPts val="0"/>
              </a:spcAft>
            </a:pPr>
            <a:r>
              <a:rPr lang="es-ES" sz="3600" b="1"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N</a:t>
            </a:r>
            <a:r>
              <a:rPr lang="es-ES" sz="2800" i="1" kern="150" dirty="0">
                <a:solidFill>
                  <a:schemeClr val="bg1"/>
                </a:solidFill>
                <a:latin typeface="Yu Gothic" panose="020B0400000000000000" pitchFamily="34" charset="-128"/>
                <a:ea typeface="Yu Gothic" panose="020B0400000000000000" pitchFamily="34" charset="-128"/>
                <a:cs typeface="Times New Roman" panose="02020603050405020304" pitchFamily="18" charset="0"/>
              </a:rPr>
              <a:t>EWS</a:t>
            </a:r>
            <a:endParaRPr lang="es-ES" sz="2800" i="1" dirty="0">
              <a:solidFill>
                <a:schemeClr val="bg1"/>
              </a:solidFill>
              <a:effectLst/>
              <a:latin typeface="Yu Gothic" panose="020B0400000000000000" pitchFamily="34" charset="-128"/>
              <a:ea typeface="Yu Gothic" panose="020B0400000000000000" pitchFamily="34" charset="-128"/>
              <a:cs typeface="DejaVu Sans"/>
            </a:endParaRPr>
          </a:p>
        </p:txBody>
      </p:sp>
    </p:spTree>
    <p:extLst>
      <p:ext uri="{BB962C8B-B14F-4D97-AF65-F5344CB8AC3E}">
        <p14:creationId xmlns:p14="http://schemas.microsoft.com/office/powerpoint/2010/main" val="153821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DC01E11F-55E2-42A0-9F61-95DC1608454E}"/>
              </a:ext>
            </a:extLst>
          </p:cNvPr>
          <p:cNvSpPr txBox="1">
            <a:spLocks noGrp="1"/>
          </p:cNvSpPr>
          <p:nvPr>
            <p:ph idx="1"/>
          </p:nvPr>
        </p:nvSpPr>
        <p:spPr>
          <a:xfrm>
            <a:off x="4310374" y="3329215"/>
            <a:ext cx="4727749" cy="15129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chemeClr val="bg1"/>
                </a:solidFill>
              </a:rPr>
              <a:t>Conducir: accidentes de tráfico.</a:t>
            </a:r>
          </a:p>
        </p:txBody>
      </p:sp>
      <p:sp>
        <p:nvSpPr>
          <p:cNvPr id="9" name="Título 1">
            <a:extLst>
              <a:ext uri="{FF2B5EF4-FFF2-40B4-BE49-F238E27FC236}">
                <a16:creationId xmlns:a16="http://schemas.microsoft.com/office/drawing/2014/main" id="{DB0CEADB-AA1C-40E5-99DD-1E5773373AD2}"/>
              </a:ext>
            </a:extLst>
          </p:cNvPr>
          <p:cNvSpPr txBox="1">
            <a:spLocks noGrp="1"/>
          </p:cNvSpPr>
          <p:nvPr>
            <p:ph type="title"/>
          </p:nvPr>
        </p:nvSpPr>
        <p:spPr>
          <a:xfrm>
            <a:off x="0" y="101117"/>
            <a:ext cx="9038123" cy="5246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dirty="0">
                <a:latin typeface="+mn-lt"/>
                <a:ea typeface="+mn-ea"/>
                <a:cs typeface="+mn-cs"/>
              </a:rPr>
              <a:t>¿Qué otras consecuencias tiene el consumo de alcohol?</a:t>
            </a:r>
            <a:endParaRPr lang="es-ES" sz="2800" b="1" dirty="0">
              <a:latin typeface="Arial" panose="020B0604020202020204" pitchFamily="34" charset="0"/>
              <a:cs typeface="Arial" panose="020B0604020202020204" pitchFamily="34" charset="0"/>
            </a:endParaRPr>
          </a:p>
        </p:txBody>
      </p:sp>
      <p:sp>
        <p:nvSpPr>
          <p:cNvPr id="11" name="Marcador de contenido 2">
            <a:extLst>
              <a:ext uri="{FF2B5EF4-FFF2-40B4-BE49-F238E27FC236}">
                <a16:creationId xmlns:a16="http://schemas.microsoft.com/office/drawing/2014/main" id="{3536FF43-A040-42D0-AB3E-A0767DC89176}"/>
              </a:ext>
            </a:extLst>
          </p:cNvPr>
          <p:cNvSpPr txBox="1">
            <a:spLocks/>
          </p:cNvSpPr>
          <p:nvPr/>
        </p:nvSpPr>
        <p:spPr>
          <a:xfrm>
            <a:off x="562712" y="807074"/>
            <a:ext cx="6802592" cy="44600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2400" dirty="0">
                <a:solidFill>
                  <a:schemeClr val="tx1">
                    <a:lumMod val="65000"/>
                    <a:lumOff val="35000"/>
                  </a:schemeClr>
                </a:solidFill>
                <a:latin typeface="Arial Black" panose="020B0A04020102020204" pitchFamily="34" charset="0"/>
              </a:rPr>
              <a:t>ACCIDENTES DE TRÁFICO </a:t>
            </a:r>
            <a:r>
              <a:rPr lang="es-ES" sz="2400" b="1" dirty="0">
                <a:solidFill>
                  <a:schemeClr val="tx1">
                    <a:lumMod val="65000"/>
                    <a:lumOff val="35000"/>
                  </a:schemeClr>
                </a:solidFill>
              </a:rPr>
              <a:t>(DGT </a:t>
            </a:r>
            <a:r>
              <a:rPr lang="es-ES" sz="2400" b="1" dirty="0" smtClean="0">
                <a:solidFill>
                  <a:schemeClr val="tx1">
                    <a:lumMod val="65000"/>
                    <a:lumOff val="35000"/>
                  </a:schemeClr>
                </a:solidFill>
              </a:rPr>
              <a:t>2021)</a:t>
            </a:r>
            <a:endParaRPr lang="es-ES" sz="2400" b="1" dirty="0">
              <a:solidFill>
                <a:schemeClr val="tx1">
                  <a:lumMod val="65000"/>
                  <a:lumOff val="35000"/>
                </a:schemeClr>
              </a:solidFill>
            </a:endParaRPr>
          </a:p>
          <a:p>
            <a:pPr marL="0" indent="0">
              <a:buNone/>
            </a:pPr>
            <a:endParaRPr lang="es-ES" sz="800" b="1" dirty="0">
              <a:solidFill>
                <a:schemeClr val="tx1">
                  <a:lumMod val="65000"/>
                  <a:lumOff val="35000"/>
                </a:schemeClr>
              </a:solidFill>
            </a:endParaRPr>
          </a:p>
          <a:p>
            <a:pPr marL="0" indent="0">
              <a:buNone/>
            </a:pPr>
            <a:r>
              <a:rPr lang="es-ES" sz="2800" b="1" i="1" dirty="0" err="1">
                <a:solidFill>
                  <a:schemeClr val="accent4">
                    <a:lumMod val="75000"/>
                  </a:schemeClr>
                </a:solidFill>
              </a:rPr>
              <a:t>Fake</a:t>
            </a:r>
            <a:r>
              <a:rPr lang="es-ES" sz="2800" b="1" i="1" dirty="0">
                <a:solidFill>
                  <a:schemeClr val="accent4">
                    <a:lumMod val="75000"/>
                  </a:schemeClr>
                </a:solidFill>
              </a:rPr>
              <a:t> News: </a:t>
            </a:r>
            <a:r>
              <a:rPr lang="es-ES" sz="2800" b="1" dirty="0">
                <a:solidFill>
                  <a:schemeClr val="accent4">
                    <a:lumMod val="75000"/>
                  </a:schemeClr>
                </a:solidFill>
              </a:rPr>
              <a:t>La mala carretera, el vehículo</a:t>
            </a:r>
            <a:r>
              <a:rPr lang="es-ES" sz="2800" dirty="0">
                <a:solidFill>
                  <a:schemeClr val="accent4">
                    <a:lumMod val="75000"/>
                  </a:schemeClr>
                </a:solidFill>
              </a:rPr>
              <a:t>…</a:t>
            </a:r>
          </a:p>
          <a:p>
            <a:pPr marL="0" indent="0">
              <a:buNone/>
            </a:pPr>
            <a:r>
              <a:rPr lang="es-ES" sz="800" dirty="0">
                <a:solidFill>
                  <a:schemeClr val="tx1">
                    <a:lumMod val="65000"/>
                    <a:lumOff val="35000"/>
                  </a:schemeClr>
                </a:solidFill>
              </a:rPr>
              <a:t> </a:t>
            </a:r>
            <a:r>
              <a:rPr lang="es-ES" sz="2800" b="1" i="1" dirty="0" smtClean="0">
                <a:solidFill>
                  <a:srgbClr val="CC0066"/>
                </a:solidFill>
              </a:rPr>
              <a:t>Real </a:t>
            </a:r>
            <a:r>
              <a:rPr lang="es-ES" sz="2800" b="1" i="1" dirty="0">
                <a:solidFill>
                  <a:srgbClr val="CC0066"/>
                </a:solidFill>
              </a:rPr>
              <a:t>News</a:t>
            </a:r>
            <a:r>
              <a:rPr lang="es-ES" sz="2800" b="1" dirty="0">
                <a:solidFill>
                  <a:srgbClr val="CC0066"/>
                </a:solidFill>
              </a:rPr>
              <a:t>: </a:t>
            </a:r>
            <a:r>
              <a:rPr lang="es-ES" sz="2800" b="1" dirty="0" smtClean="0">
                <a:solidFill>
                  <a:srgbClr val="CC0066"/>
                </a:solidFill>
              </a:rPr>
              <a:t>Aproximadamente el 90% se debe al </a:t>
            </a:r>
            <a:r>
              <a:rPr lang="es-ES" sz="2800" b="1" dirty="0">
                <a:solidFill>
                  <a:srgbClr val="CC0066"/>
                </a:solidFill>
              </a:rPr>
              <a:t>factor humano</a:t>
            </a:r>
            <a:r>
              <a:rPr lang="es-ES" sz="2800" b="1" dirty="0" smtClean="0">
                <a:solidFill>
                  <a:srgbClr val="CC0066"/>
                </a:solidFill>
              </a:rPr>
              <a:t>:</a:t>
            </a:r>
          </a:p>
          <a:p>
            <a:pPr marL="0" indent="0">
              <a:buNone/>
            </a:pPr>
            <a:endParaRPr lang="es-ES" sz="500" b="1" dirty="0">
              <a:solidFill>
                <a:srgbClr val="CC0066"/>
              </a:solidFill>
            </a:endParaRPr>
          </a:p>
          <a:p>
            <a:pPr>
              <a:buFont typeface="Wingdings" panose="05000000000000000000" pitchFamily="2" charset="2"/>
              <a:buChar char="§"/>
            </a:pPr>
            <a:r>
              <a:rPr lang="es-ES" sz="2000" dirty="0">
                <a:solidFill>
                  <a:srgbClr val="CC0066"/>
                </a:solidFill>
              </a:rPr>
              <a:t>1 de cada 4 </a:t>
            </a:r>
            <a:r>
              <a:rPr lang="es-ES" sz="2000" b="1" dirty="0">
                <a:solidFill>
                  <a:srgbClr val="CC0066"/>
                </a:solidFill>
              </a:rPr>
              <a:t>accidentados</a:t>
            </a:r>
            <a:r>
              <a:rPr lang="es-ES" sz="2000" dirty="0">
                <a:solidFill>
                  <a:srgbClr val="CC0066"/>
                </a:solidFill>
              </a:rPr>
              <a:t> tienen entre </a:t>
            </a:r>
            <a:r>
              <a:rPr lang="es-ES" sz="2000" dirty="0">
                <a:solidFill>
                  <a:srgbClr val="CC0066"/>
                </a:solidFill>
                <a:highlight>
                  <a:srgbClr val="FFCC00"/>
                </a:highlight>
                <a:latin typeface="Arial" panose="020B0604020202020204" pitchFamily="34" charset="0"/>
                <a:cs typeface="Arial" panose="020B0604020202020204" pitchFamily="34" charset="0"/>
              </a:rPr>
              <a:t>15-24 años. </a:t>
            </a:r>
          </a:p>
          <a:p>
            <a:pPr>
              <a:buFont typeface="Wingdings" panose="05000000000000000000" pitchFamily="2" charset="2"/>
              <a:buChar char="§"/>
            </a:pPr>
            <a:endParaRPr lang="es-ES" sz="1100" dirty="0" smtClean="0">
              <a:solidFill>
                <a:srgbClr val="CC0066"/>
              </a:solidFill>
            </a:endParaRPr>
          </a:p>
          <a:p>
            <a:pPr>
              <a:buFont typeface="Wingdings" panose="05000000000000000000" pitchFamily="2" charset="2"/>
              <a:buChar char="§"/>
            </a:pPr>
            <a:r>
              <a:rPr lang="es-ES" sz="2000" dirty="0" smtClean="0">
                <a:solidFill>
                  <a:srgbClr val="CC0066"/>
                </a:solidFill>
              </a:rPr>
              <a:t>Casi </a:t>
            </a:r>
            <a:r>
              <a:rPr lang="es-ES" sz="2000" dirty="0">
                <a:solidFill>
                  <a:srgbClr val="CC0066"/>
                </a:solidFill>
              </a:rPr>
              <a:t>el 50% de </a:t>
            </a:r>
            <a:r>
              <a:rPr lang="es-ES" sz="2000" b="1" dirty="0">
                <a:solidFill>
                  <a:srgbClr val="CC0066"/>
                </a:solidFill>
              </a:rPr>
              <a:t>conductores</a:t>
            </a:r>
            <a:r>
              <a:rPr lang="es-ES" sz="2000" dirty="0">
                <a:solidFill>
                  <a:srgbClr val="CC0066"/>
                </a:solidFill>
              </a:rPr>
              <a:t> </a:t>
            </a:r>
            <a:r>
              <a:rPr lang="es-ES" sz="2000" b="1" dirty="0">
                <a:solidFill>
                  <a:srgbClr val="CC0066"/>
                </a:solidFill>
              </a:rPr>
              <a:t>fallecidos</a:t>
            </a:r>
            <a:r>
              <a:rPr lang="es-ES" sz="2000" dirty="0">
                <a:solidFill>
                  <a:srgbClr val="CC0066"/>
                </a:solidFill>
              </a:rPr>
              <a:t> dieron </a:t>
            </a:r>
            <a:r>
              <a:rPr lang="es-ES" sz="2000" dirty="0">
                <a:solidFill>
                  <a:srgbClr val="CC0066"/>
                </a:solidFill>
                <a:highlight>
                  <a:srgbClr val="FFCC00"/>
                </a:highlight>
                <a:latin typeface="Arial" panose="020B0604020202020204" pitchFamily="34" charset="0"/>
                <a:cs typeface="Arial" panose="020B0604020202020204" pitchFamily="34" charset="0"/>
              </a:rPr>
              <a:t>positivo a alcohol </a:t>
            </a:r>
            <a:r>
              <a:rPr lang="es-ES" sz="2000" dirty="0">
                <a:solidFill>
                  <a:srgbClr val="CC0066"/>
                </a:solidFill>
              </a:rPr>
              <a:t>u otras drogas </a:t>
            </a:r>
            <a:r>
              <a:rPr lang="es-ES" sz="2000">
                <a:solidFill>
                  <a:srgbClr val="CC0066"/>
                </a:solidFill>
              </a:rPr>
              <a:t>en </a:t>
            </a:r>
            <a:r>
              <a:rPr lang="es-ES" sz="2000" smtClean="0">
                <a:solidFill>
                  <a:srgbClr val="CC0066"/>
                </a:solidFill>
              </a:rPr>
              <a:t>2021.</a:t>
            </a:r>
            <a:endParaRPr lang="es-ES" sz="2000" dirty="0">
              <a:solidFill>
                <a:srgbClr val="CC0066"/>
              </a:solidFill>
            </a:endParaRPr>
          </a:p>
          <a:p>
            <a:pPr>
              <a:buFont typeface="Wingdings" panose="05000000000000000000" pitchFamily="2" charset="2"/>
              <a:buChar char="§"/>
            </a:pPr>
            <a:endParaRPr lang="es-ES" sz="1200" dirty="0" smtClean="0">
              <a:solidFill>
                <a:srgbClr val="CC0066"/>
              </a:solidFill>
            </a:endParaRPr>
          </a:p>
          <a:p>
            <a:pPr>
              <a:buFont typeface="Wingdings" panose="05000000000000000000" pitchFamily="2" charset="2"/>
              <a:buChar char="§"/>
            </a:pPr>
            <a:r>
              <a:rPr lang="es-ES" sz="2000" dirty="0" smtClean="0">
                <a:solidFill>
                  <a:srgbClr val="CC0066"/>
                </a:solidFill>
              </a:rPr>
              <a:t>El 40% de </a:t>
            </a:r>
            <a:r>
              <a:rPr lang="es-ES" sz="2000" dirty="0">
                <a:solidFill>
                  <a:srgbClr val="CC0066"/>
                </a:solidFill>
                <a:highlight>
                  <a:srgbClr val="FFCC00"/>
                </a:highlight>
                <a:latin typeface="Arial" panose="020B0604020202020204" pitchFamily="34" charset="0"/>
                <a:cs typeface="Arial" panose="020B0604020202020204" pitchFamily="34" charset="0"/>
              </a:rPr>
              <a:t>peatones fallecidos</a:t>
            </a:r>
            <a:r>
              <a:rPr lang="es-ES" sz="2000" b="1" dirty="0">
                <a:solidFill>
                  <a:srgbClr val="CC0066"/>
                </a:solidFill>
                <a:highlight>
                  <a:srgbClr val="C0C0C0"/>
                </a:highlight>
              </a:rPr>
              <a:t> </a:t>
            </a:r>
            <a:r>
              <a:rPr lang="es-ES" sz="2000" dirty="0">
                <a:solidFill>
                  <a:srgbClr val="CC0066"/>
                </a:solidFill>
              </a:rPr>
              <a:t>por </a:t>
            </a:r>
            <a:r>
              <a:rPr lang="es-ES" sz="2000" b="1" dirty="0">
                <a:solidFill>
                  <a:srgbClr val="CC0066"/>
                </a:solidFill>
              </a:rPr>
              <a:t>atropello</a:t>
            </a:r>
            <a:r>
              <a:rPr lang="es-ES" sz="2000" dirty="0">
                <a:solidFill>
                  <a:srgbClr val="CC0066"/>
                </a:solidFill>
              </a:rPr>
              <a:t> también dieron positivo. </a:t>
            </a:r>
          </a:p>
        </p:txBody>
      </p:sp>
      <p:pic>
        <p:nvPicPr>
          <p:cNvPr id="13" name="Imagen 12">
            <a:extLst>
              <a:ext uri="{FF2B5EF4-FFF2-40B4-BE49-F238E27FC236}">
                <a16:creationId xmlns:a16="http://schemas.microsoft.com/office/drawing/2014/main" id="{8D8590EE-C64C-4CCA-9990-7E8D66F3B89B}"/>
              </a:ext>
            </a:extLst>
          </p:cNvPr>
          <p:cNvPicPr>
            <a:picLocks noChangeAspect="1"/>
          </p:cNvPicPr>
          <p:nvPr/>
        </p:nvPicPr>
        <p:blipFill>
          <a:blip r:embed="rId3"/>
          <a:stretch>
            <a:fillRect/>
          </a:stretch>
        </p:blipFill>
        <p:spPr>
          <a:xfrm>
            <a:off x="6998195" y="2727437"/>
            <a:ext cx="1808702" cy="1808702"/>
          </a:xfrm>
          <a:prstGeom prst="rect">
            <a:avLst/>
          </a:prstGeom>
        </p:spPr>
      </p:pic>
      <p:pic>
        <p:nvPicPr>
          <p:cNvPr id="14" name="Imagen 13">
            <a:extLst>
              <a:ext uri="{FF2B5EF4-FFF2-40B4-BE49-F238E27FC236}">
                <a16:creationId xmlns:a16="http://schemas.microsoft.com/office/drawing/2014/main" id="{35449A0C-0F7B-447F-94B4-DE4D6A37D2A1}"/>
              </a:ext>
            </a:extLst>
          </p:cNvPr>
          <p:cNvPicPr>
            <a:picLocks noChangeAspect="1"/>
          </p:cNvPicPr>
          <p:nvPr/>
        </p:nvPicPr>
        <p:blipFill>
          <a:blip r:embed="rId4"/>
          <a:stretch>
            <a:fillRect/>
          </a:stretch>
        </p:blipFill>
        <p:spPr>
          <a:xfrm flipH="1">
            <a:off x="7079269" y="807074"/>
            <a:ext cx="1647930" cy="1634832"/>
          </a:xfrm>
          <a:prstGeom prst="rect">
            <a:avLst/>
          </a:prstGeom>
        </p:spPr>
      </p:pic>
    </p:spTree>
    <p:extLst>
      <p:ext uri="{BB962C8B-B14F-4D97-AF65-F5344CB8AC3E}">
        <p14:creationId xmlns:p14="http://schemas.microsoft.com/office/powerpoint/2010/main" val="1296810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000"/>
                                        <p:tgtEl>
                                          <p:spTgt spid="11"/>
                                        </p:tgtEl>
                                      </p:cBhvr>
                                    </p:animEffect>
                                  </p:childTnLst>
                                </p:cTn>
                              </p:par>
                            </p:childTnLst>
                          </p:cTn>
                        </p:par>
                        <p:par>
                          <p:cTn id="14" fill="hold">
                            <p:stCondLst>
                              <p:cond delay="7000"/>
                            </p:stCondLst>
                            <p:childTnLst>
                              <p:par>
                                <p:cTn id="15" presetID="25" presetClass="entr" presetSubtype="0" repeatCount="300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
                                        </p:tgtEl>
                                      </p:cBhvr>
                                    </p:animEffect>
                                  </p:childTnLst>
                                </p:cTn>
                              </p:par>
                            </p:childTnLst>
                          </p:cTn>
                        </p:par>
                        <p:par>
                          <p:cTn id="25" fill="hold">
                            <p:stCondLst>
                              <p:cond delay="10000"/>
                            </p:stCondLst>
                            <p:childTnLst>
                              <p:par>
                                <p:cTn id="26" presetID="49" presetClass="entr" presetSubtype="0" repeatCount="3000" decel="10000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duotone>
              <a:schemeClr val="accent5">
                <a:shade val="45000"/>
                <a:satMod val="135000"/>
              </a:schemeClr>
              <a:prstClr val="white"/>
            </a:duotone>
          </a:blip>
          <a:srcRect l="-2912" t="630" r="11326" b="34863"/>
          <a:stretch/>
        </p:blipFill>
        <p:spPr>
          <a:xfrm>
            <a:off x="6286533" y="2567836"/>
            <a:ext cx="2743491" cy="2462358"/>
          </a:xfrm>
          <a:prstGeom prst="rect">
            <a:avLst/>
          </a:prstGeom>
        </p:spPr>
      </p:pic>
      <p:pic>
        <p:nvPicPr>
          <p:cNvPr id="4" name="Imagen 3">
            <a:extLst>
              <a:ext uri="{FF2B5EF4-FFF2-40B4-BE49-F238E27FC236}">
                <a16:creationId xmlns:a16="http://schemas.microsoft.com/office/drawing/2014/main" id="{B19BD995-D607-47DC-B60A-DDC077945F8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Layer>
                </a14:imgProps>
              </a:ext>
            </a:extLst>
          </a:blip>
          <a:srcRect l="41905" t="12980" r="23651" b="13646"/>
          <a:stretch/>
        </p:blipFill>
        <p:spPr>
          <a:xfrm>
            <a:off x="80800" y="412120"/>
            <a:ext cx="4048246" cy="4618074"/>
          </a:xfrm>
          <a:prstGeom prst="rect">
            <a:avLst/>
          </a:prstGeom>
        </p:spPr>
      </p:pic>
      <p:sp>
        <p:nvSpPr>
          <p:cNvPr id="5" name="Marcador de contenido 2">
            <a:extLst>
              <a:ext uri="{FF2B5EF4-FFF2-40B4-BE49-F238E27FC236}">
                <a16:creationId xmlns:a16="http://schemas.microsoft.com/office/drawing/2014/main" id="{B7D7E72A-499E-46C6-92FE-E084DEA2425B}"/>
              </a:ext>
            </a:extLst>
          </p:cNvPr>
          <p:cNvSpPr txBox="1">
            <a:spLocks/>
          </p:cNvSpPr>
          <p:nvPr/>
        </p:nvSpPr>
        <p:spPr>
          <a:xfrm>
            <a:off x="4296427" y="638731"/>
            <a:ext cx="4847573" cy="43914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400" b="1" i="1" dirty="0">
                <a:solidFill>
                  <a:schemeClr val="accent4">
                    <a:lumMod val="75000"/>
                  </a:schemeClr>
                </a:solidFill>
                <a:latin typeface="Arial" panose="020B0604020202020204" pitchFamily="34" charset="0"/>
                <a:cs typeface="Arial" panose="020B0604020202020204" pitchFamily="34" charset="0"/>
              </a:rPr>
              <a:t>Real News</a:t>
            </a:r>
            <a:r>
              <a:rPr lang="es-ES" sz="2400" b="1" dirty="0">
                <a:solidFill>
                  <a:schemeClr val="accent4">
                    <a:lumMod val="75000"/>
                  </a:schemeClr>
                </a:solidFill>
                <a:latin typeface="Arial" panose="020B0604020202020204" pitchFamily="34" charset="0"/>
                <a:cs typeface="Arial" panose="020B0604020202020204" pitchFamily="34" charset="0"/>
              </a:rPr>
              <a:t>: </a:t>
            </a:r>
            <a:r>
              <a:rPr lang="es-ES" sz="2000" dirty="0" smtClean="0">
                <a:solidFill>
                  <a:schemeClr val="accent4">
                    <a:lumMod val="75000"/>
                  </a:schemeClr>
                </a:solidFill>
                <a:latin typeface="Arial" panose="020B0604020202020204" pitchFamily="34" charset="0"/>
                <a:cs typeface="Arial" panose="020B0604020202020204" pitchFamily="34" charset="0"/>
              </a:rPr>
              <a:t>Alcohol depresor del </a:t>
            </a:r>
            <a:r>
              <a:rPr lang="es-ES" sz="2000" b="1" dirty="0" smtClean="0">
                <a:solidFill>
                  <a:schemeClr val="accent4">
                    <a:lumMod val="75000"/>
                  </a:schemeClr>
                </a:solidFill>
                <a:latin typeface="Arial" panose="020B0604020202020204" pitchFamily="34" charset="0"/>
                <a:cs typeface="Arial" panose="020B0604020202020204" pitchFamily="34" charset="0"/>
              </a:rPr>
              <a:t>SNC</a:t>
            </a:r>
            <a:endParaRPr lang="es-ES" sz="2000" b="1"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es-ES" sz="2400" dirty="0" smtClean="0">
              <a:solidFill>
                <a:schemeClr val="tx2"/>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es-ES" sz="2400" dirty="0">
              <a:solidFill>
                <a:schemeClr val="tx2"/>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Disminución de </a:t>
            </a:r>
            <a:r>
              <a:rPr lang="es-ES" sz="2000" dirty="0" smtClean="0">
                <a:solidFill>
                  <a:schemeClr val="accent4">
                    <a:lumMod val="75000"/>
                  </a:schemeClr>
                </a:solidFill>
                <a:highlight>
                  <a:srgbClr val="FFCC00"/>
                </a:highlight>
                <a:latin typeface="Arial" panose="020B0604020202020204" pitchFamily="34" charset="0"/>
                <a:cs typeface="Arial" panose="020B0604020202020204" pitchFamily="34" charset="0"/>
              </a:rPr>
              <a:t>reflejos</a:t>
            </a:r>
            <a:r>
              <a:rPr lang="es-ES" sz="2000" dirty="0" smtClean="0">
                <a:solidFill>
                  <a:schemeClr val="accent4">
                    <a:lumMod val="75000"/>
                  </a:schemeClr>
                </a:solidFill>
                <a:latin typeface="Arial" panose="020B0604020202020204" pitchFamily="34" charset="0"/>
                <a:cs typeface="Arial" panose="020B0604020202020204" pitchFamily="34" charset="0"/>
              </a:rPr>
              <a:t> </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Error al percibir las </a:t>
            </a:r>
            <a:r>
              <a:rPr lang="es-ES" sz="2000" dirty="0" smtClean="0">
                <a:solidFill>
                  <a:schemeClr val="accent4">
                    <a:lumMod val="75000"/>
                  </a:schemeClr>
                </a:solidFill>
                <a:highlight>
                  <a:srgbClr val="FFCC00"/>
                </a:highlight>
                <a:latin typeface="Arial" panose="020B0604020202020204" pitchFamily="34" charset="0"/>
                <a:cs typeface="Arial" panose="020B0604020202020204" pitchFamily="34" charset="0"/>
              </a:rPr>
              <a:t>distancias</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Visión </a:t>
            </a:r>
            <a:r>
              <a:rPr lang="es-ES" sz="2000" dirty="0" smtClean="0">
                <a:solidFill>
                  <a:schemeClr val="accent4">
                    <a:lumMod val="75000"/>
                  </a:schemeClr>
                </a:solidFill>
                <a:highlight>
                  <a:srgbClr val="FFCC00"/>
                </a:highlight>
                <a:latin typeface="Arial" panose="020B0604020202020204" pitchFamily="34" charset="0"/>
                <a:cs typeface="Arial" panose="020B0604020202020204" pitchFamily="34" charset="0"/>
              </a:rPr>
              <a:t>doble</a:t>
            </a:r>
            <a:r>
              <a:rPr lang="es-ES" sz="2000" dirty="0" smtClean="0">
                <a:solidFill>
                  <a:schemeClr val="accent4">
                    <a:lumMod val="75000"/>
                  </a:schemeClr>
                </a:solidFill>
                <a:latin typeface="Arial" panose="020B0604020202020204" pitchFamily="34" charset="0"/>
                <a:cs typeface="Arial" panose="020B0604020202020204" pitchFamily="34" charset="0"/>
              </a:rPr>
              <a:t> </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Peor </a:t>
            </a:r>
            <a:r>
              <a:rPr lang="es-ES" sz="2000" dirty="0" smtClean="0">
                <a:solidFill>
                  <a:schemeClr val="accent4">
                    <a:lumMod val="75000"/>
                  </a:schemeClr>
                </a:solidFill>
                <a:highlight>
                  <a:srgbClr val="FFCC00"/>
                </a:highlight>
                <a:latin typeface="Arial" panose="020B0604020202020204" pitchFamily="34" charset="0"/>
                <a:cs typeface="Arial" panose="020B0604020202020204" pitchFamily="34" charset="0"/>
              </a:rPr>
              <a:t>coordinación</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Confusión</a:t>
            </a:r>
            <a:r>
              <a:rPr lang="es-ES" sz="2000" dirty="0">
                <a:solidFill>
                  <a:schemeClr val="accent4">
                    <a:lumMod val="75000"/>
                  </a:schemeClr>
                </a:solidFill>
                <a:latin typeface="Arial" panose="020B0604020202020204" pitchFamily="34" charset="0"/>
                <a:cs typeface="Arial" panose="020B0604020202020204" pitchFamily="34" charset="0"/>
              </a:rPr>
              <a:t> </a:t>
            </a:r>
            <a:r>
              <a:rPr lang="es-ES" sz="2000" dirty="0" smtClean="0">
                <a:solidFill>
                  <a:schemeClr val="accent4">
                    <a:lumMod val="75000"/>
                  </a:schemeClr>
                </a:solidFill>
                <a:latin typeface="Arial" panose="020B0604020202020204" pitchFamily="34" charset="0"/>
                <a:cs typeface="Arial" panose="020B0604020202020204" pitchFamily="34" charset="0"/>
              </a:rPr>
              <a:t>mental </a:t>
            </a:r>
            <a:endParaRPr lang="es-ES" sz="20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s-ES" sz="2000" dirty="0">
                <a:solidFill>
                  <a:schemeClr val="accent4">
                    <a:lumMod val="75000"/>
                  </a:schemeClr>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es-ES" sz="2000" dirty="0" smtClean="0">
                <a:solidFill>
                  <a:schemeClr val="accent4">
                    <a:lumMod val="75000"/>
                  </a:schemeClr>
                </a:solidFill>
                <a:highlight>
                  <a:srgbClr val="FFCC00"/>
                </a:highlight>
                <a:latin typeface="Arial" panose="020B0604020202020204" pitchFamily="34" charset="0"/>
                <a:cs typeface="Arial" panose="020B0604020202020204" pitchFamily="34" charset="0"/>
              </a:rPr>
              <a:t>Falsa </a:t>
            </a:r>
            <a:r>
              <a:rPr lang="es-ES" sz="2000" dirty="0">
                <a:solidFill>
                  <a:schemeClr val="accent4">
                    <a:lumMod val="75000"/>
                  </a:schemeClr>
                </a:solidFill>
                <a:highlight>
                  <a:srgbClr val="FFCC00"/>
                </a:highlight>
                <a:latin typeface="Arial" panose="020B0604020202020204" pitchFamily="34" charset="0"/>
                <a:cs typeface="Arial" panose="020B0604020202020204" pitchFamily="34" charset="0"/>
              </a:rPr>
              <a:t>percepción </a:t>
            </a:r>
            <a:r>
              <a:rPr lang="es-ES" sz="2000" dirty="0">
                <a:solidFill>
                  <a:schemeClr val="accent4">
                    <a:lumMod val="75000"/>
                  </a:schemeClr>
                </a:solidFill>
                <a:latin typeface="Arial" panose="020B0604020202020204" pitchFamily="34" charset="0"/>
                <a:cs typeface="Arial" panose="020B0604020202020204" pitchFamily="34" charset="0"/>
              </a:rPr>
              <a:t>de que se es capaz de </a:t>
            </a:r>
            <a:r>
              <a:rPr lang="es-ES" sz="2000" dirty="0" smtClean="0">
                <a:solidFill>
                  <a:schemeClr val="accent4">
                    <a:lumMod val="75000"/>
                  </a:schemeClr>
                </a:solidFill>
                <a:latin typeface="Arial" panose="020B0604020202020204" pitchFamily="34" charset="0"/>
                <a:cs typeface="Arial" panose="020B0604020202020204" pitchFamily="34" charset="0"/>
              </a:rPr>
              <a:t>conducir</a:t>
            </a:r>
            <a:endParaRPr lang="es-ES" sz="1600" dirty="0">
              <a:solidFill>
                <a:schemeClr val="accent4">
                  <a:lumMod val="75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es-ES" sz="1800" b="1" dirty="0">
              <a:solidFill>
                <a:schemeClr val="bg1"/>
              </a:solidFill>
            </a:endParaRPr>
          </a:p>
        </p:txBody>
      </p:sp>
      <p:sp>
        <p:nvSpPr>
          <p:cNvPr id="6" name="Flecha: hacia arriba 5">
            <a:extLst>
              <a:ext uri="{FF2B5EF4-FFF2-40B4-BE49-F238E27FC236}">
                <a16:creationId xmlns:a16="http://schemas.microsoft.com/office/drawing/2014/main" id="{3B55DF3F-818A-40CD-BE91-BEBECB33B16E}"/>
              </a:ext>
            </a:extLst>
          </p:cNvPr>
          <p:cNvSpPr/>
          <p:nvPr/>
        </p:nvSpPr>
        <p:spPr>
          <a:xfrm rot="10800000">
            <a:off x="5184536" y="1228951"/>
            <a:ext cx="2903974" cy="454737"/>
          </a:xfrm>
          <a:prstGeom prst="upArrow">
            <a:avLst/>
          </a:prstGeom>
          <a:gradFill>
            <a:gsLst>
              <a:gs pos="37000">
                <a:schemeClr val="accent4"/>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Rectángulo 1"/>
          <p:cNvSpPr/>
          <p:nvPr/>
        </p:nvSpPr>
        <p:spPr>
          <a:xfrm>
            <a:off x="1" y="-8384"/>
            <a:ext cx="9143999" cy="461665"/>
          </a:xfrm>
          <a:prstGeom prst="rect">
            <a:avLst/>
          </a:prstGeom>
          <a:solidFill>
            <a:schemeClr val="accent4">
              <a:lumMod val="75000"/>
            </a:schemeClr>
          </a:solidFill>
        </p:spPr>
        <p:txBody>
          <a:bodyPr wrap="square">
            <a:spAutoFit/>
          </a:bodyPr>
          <a:lstStyle/>
          <a:p>
            <a:pPr algn="ctr"/>
            <a:r>
              <a:rPr lang="es-ES" sz="2400" b="1" dirty="0">
                <a:solidFill>
                  <a:schemeClr val="bg1"/>
                </a:solidFill>
              </a:rPr>
              <a:t>¿Por qué el alcohol afecta a la conducción de cualquier vehículo?</a:t>
            </a:r>
            <a:endParaRPr lang="es-ES" sz="2400" dirty="0">
              <a:solidFill>
                <a:schemeClr val="bg1"/>
              </a:solidFill>
            </a:endParaRPr>
          </a:p>
        </p:txBody>
      </p:sp>
    </p:spTree>
    <p:extLst>
      <p:ext uri="{BB962C8B-B14F-4D97-AF65-F5344CB8AC3E}">
        <p14:creationId xmlns:p14="http://schemas.microsoft.com/office/powerpoint/2010/main" val="1234966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2000"/>
                            </p:stCondLst>
                            <p:childTnLst>
                              <p:par>
                                <p:cTn id="16" presetID="20" presetClass="entr" presetSubtype="0" fill="hold" grpId="0" nodeType="afterEffect">
                                  <p:stCondLst>
                                    <p:cond delay="150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1000"/>
                                        <p:tgtEl>
                                          <p:spTgt spid="5"/>
                                        </p:tgtEl>
                                      </p:cBhvr>
                                    </p:animEffect>
                                  </p:childTnLst>
                                </p:cTn>
                              </p:par>
                            </p:childTnLst>
                          </p:cTn>
                        </p:par>
                        <p:par>
                          <p:cTn id="19" fill="hold">
                            <p:stCondLst>
                              <p:cond delay="4500"/>
                            </p:stCondLst>
                            <p:childTnLst>
                              <p:par>
                                <p:cTn id="20" presetID="20" presetClass="entr" presetSubtype="0" fill="hold" nodeType="afterEffect">
                                  <p:stCondLst>
                                    <p:cond delay="50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edge">
                                      <p:cBhvr>
                                        <p:cTn id="22" dur="1000"/>
                                        <p:tgtEl>
                                          <p:spTgt spid="5">
                                            <p:txEl>
                                              <p:pRg st="0" end="0"/>
                                            </p:txEl>
                                          </p:spTgt>
                                        </p:tgtEl>
                                      </p:cBhvr>
                                    </p:animEffect>
                                  </p:childTnLst>
                                </p:cTn>
                              </p:par>
                            </p:childTnLst>
                          </p:cTn>
                        </p:par>
                        <p:par>
                          <p:cTn id="23" fill="hold">
                            <p:stCondLst>
                              <p:cond delay="6000"/>
                            </p:stCondLst>
                            <p:childTnLst>
                              <p:par>
                                <p:cTn id="24" presetID="16" presetClass="entr" presetSubtype="2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6500"/>
                            </p:stCondLst>
                            <p:childTnLst>
                              <p:par>
                                <p:cTn id="28" presetID="20" presetClass="entr" presetSubtype="0" fill="hold" nodeType="afterEffect">
                                  <p:stCondLst>
                                    <p:cond delay="50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edge">
                                      <p:cBhvr>
                                        <p:cTn id="30" dur="1000"/>
                                        <p:tgtEl>
                                          <p:spTgt spid="5">
                                            <p:txEl>
                                              <p:pRg st="3" end="3"/>
                                            </p:txEl>
                                          </p:spTgt>
                                        </p:tgtEl>
                                      </p:cBhvr>
                                    </p:animEffect>
                                  </p:childTnLst>
                                </p:cTn>
                              </p:par>
                            </p:childTnLst>
                          </p:cTn>
                        </p:par>
                        <p:par>
                          <p:cTn id="31" fill="hold">
                            <p:stCondLst>
                              <p:cond delay="8000"/>
                            </p:stCondLst>
                            <p:childTnLst>
                              <p:par>
                                <p:cTn id="32" presetID="20" presetClass="entr" presetSubtype="0" fill="hold" nodeType="afterEffect">
                                  <p:stCondLst>
                                    <p:cond delay="50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edge">
                                      <p:cBhvr>
                                        <p:cTn id="34" dur="1000"/>
                                        <p:tgtEl>
                                          <p:spTgt spid="5">
                                            <p:txEl>
                                              <p:pRg st="4" end="4"/>
                                            </p:txEl>
                                          </p:spTgt>
                                        </p:tgtEl>
                                      </p:cBhvr>
                                    </p:animEffect>
                                  </p:childTnLst>
                                </p:cTn>
                              </p:par>
                            </p:childTnLst>
                          </p:cTn>
                        </p:par>
                        <p:par>
                          <p:cTn id="35" fill="hold">
                            <p:stCondLst>
                              <p:cond delay="9500"/>
                            </p:stCondLst>
                            <p:childTnLst>
                              <p:par>
                                <p:cTn id="36" presetID="20" presetClass="entr" presetSubtype="0" fill="hold" nodeType="afterEffect">
                                  <p:stCondLst>
                                    <p:cond delay="50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edge">
                                      <p:cBhvr>
                                        <p:cTn id="38" dur="1000"/>
                                        <p:tgtEl>
                                          <p:spTgt spid="5">
                                            <p:txEl>
                                              <p:pRg st="5" end="5"/>
                                            </p:txEl>
                                          </p:spTgt>
                                        </p:tgtEl>
                                      </p:cBhvr>
                                    </p:animEffect>
                                  </p:childTnLst>
                                </p:cTn>
                              </p:par>
                            </p:childTnLst>
                          </p:cTn>
                        </p:par>
                        <p:par>
                          <p:cTn id="39" fill="hold">
                            <p:stCondLst>
                              <p:cond delay="11000"/>
                            </p:stCondLst>
                            <p:childTnLst>
                              <p:par>
                                <p:cTn id="40" presetID="20" presetClass="entr" presetSubtype="0" fill="hold" nodeType="afterEffect">
                                  <p:stCondLst>
                                    <p:cond delay="50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edge">
                                      <p:cBhvr>
                                        <p:cTn id="42" dur="1000"/>
                                        <p:tgtEl>
                                          <p:spTgt spid="5">
                                            <p:txEl>
                                              <p:pRg st="6" end="6"/>
                                            </p:txEl>
                                          </p:spTgt>
                                        </p:tgtEl>
                                      </p:cBhvr>
                                    </p:animEffect>
                                  </p:childTnLst>
                                </p:cTn>
                              </p:par>
                            </p:childTnLst>
                          </p:cTn>
                        </p:par>
                        <p:par>
                          <p:cTn id="43" fill="hold">
                            <p:stCondLst>
                              <p:cond delay="12500"/>
                            </p:stCondLst>
                            <p:childTnLst>
                              <p:par>
                                <p:cTn id="44" presetID="20" presetClass="entr" presetSubtype="0" fill="hold" nodeType="afterEffect">
                                  <p:stCondLst>
                                    <p:cond delay="50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wedge">
                                      <p:cBhvr>
                                        <p:cTn id="46" dur="1000"/>
                                        <p:tgtEl>
                                          <p:spTgt spid="5">
                                            <p:txEl>
                                              <p:pRg st="7" end="7"/>
                                            </p:txEl>
                                          </p:spTgt>
                                        </p:tgtEl>
                                      </p:cBhvr>
                                    </p:animEffect>
                                  </p:childTnLst>
                                </p:cTn>
                              </p:par>
                              <p:par>
                                <p:cTn id="47" presetID="20" presetClass="entr" presetSubtype="0" fill="hold" nodeType="withEffect">
                                  <p:stCondLst>
                                    <p:cond delay="50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wedge">
                                      <p:cBhvr>
                                        <p:cTn id="49" dur="1000"/>
                                        <p:tgtEl>
                                          <p:spTgt spid="5">
                                            <p:txEl>
                                              <p:pRg st="8" end="8"/>
                                            </p:txEl>
                                          </p:spTgt>
                                        </p:tgtEl>
                                      </p:cBhvr>
                                    </p:animEffect>
                                  </p:childTnLst>
                                </p:cTn>
                              </p:par>
                            </p:childTnLst>
                          </p:cTn>
                        </p:par>
                        <p:par>
                          <p:cTn id="50" fill="hold">
                            <p:stCondLst>
                              <p:cond delay="14000"/>
                            </p:stCondLst>
                            <p:childTnLst>
                              <p:par>
                                <p:cTn id="51" presetID="20" presetClass="entr" presetSubtype="0" fill="hold" nodeType="afterEffect">
                                  <p:stCondLst>
                                    <p:cond delay="1500"/>
                                  </p:stCondLst>
                                  <p:childTnLst>
                                    <p:set>
                                      <p:cBhvr>
                                        <p:cTn id="52" dur="1" fill="hold">
                                          <p:stCondLst>
                                            <p:cond delay="0"/>
                                          </p:stCondLst>
                                        </p:cTn>
                                        <p:tgtEl>
                                          <p:spTgt spid="5">
                                            <p:txEl>
                                              <p:pRg st="9" end="9"/>
                                            </p:txEl>
                                          </p:spTgt>
                                        </p:tgtEl>
                                        <p:attrNameLst>
                                          <p:attrName>style.visibility</p:attrName>
                                        </p:attrNameLst>
                                      </p:cBhvr>
                                      <p:to>
                                        <p:strVal val="visible"/>
                                      </p:to>
                                    </p:set>
                                    <p:animEffect transition="in" filter="wedge">
                                      <p:cBhvr>
                                        <p:cTn id="53"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A08608F-1FE2-460A-B09D-B4DEBB838780}"/>
              </a:ext>
            </a:extLst>
          </p:cNvPr>
          <p:cNvSpPr>
            <a:spLocks noGrp="1"/>
          </p:cNvSpPr>
          <p:nvPr>
            <p:ph idx="1"/>
          </p:nvPr>
        </p:nvSpPr>
        <p:spPr>
          <a:xfrm>
            <a:off x="464625" y="1601947"/>
            <a:ext cx="3588738" cy="435076"/>
          </a:xfrm>
          <a:solidFill>
            <a:schemeClr val="accent4">
              <a:lumMod val="75000"/>
            </a:schemeClr>
          </a:solidFill>
        </p:spPr>
        <p:txBody>
          <a:bodyPr>
            <a:normAutofit fontScale="77500" lnSpcReduction="20000"/>
          </a:bodyPr>
          <a:lstStyle/>
          <a:p>
            <a:pPr marL="0" indent="0">
              <a:buNone/>
            </a:pPr>
            <a:r>
              <a:rPr lang="es-ES" dirty="0">
                <a:solidFill>
                  <a:schemeClr val="bg1"/>
                </a:solidFill>
              </a:rPr>
              <a:t>¿Conducir borracho/a?...</a:t>
            </a:r>
          </a:p>
        </p:txBody>
      </p:sp>
      <p:sp>
        <p:nvSpPr>
          <p:cNvPr id="4" name="Título 1">
            <a:extLst>
              <a:ext uri="{FF2B5EF4-FFF2-40B4-BE49-F238E27FC236}">
                <a16:creationId xmlns:a16="http://schemas.microsoft.com/office/drawing/2014/main" id="{E77CB6B3-C106-41A6-B1DA-C3AD726D891D}"/>
              </a:ext>
            </a:extLst>
          </p:cNvPr>
          <p:cNvSpPr>
            <a:spLocks noGrp="1"/>
          </p:cNvSpPr>
          <p:nvPr>
            <p:ph type="title"/>
          </p:nvPr>
        </p:nvSpPr>
        <p:spPr>
          <a:xfrm>
            <a:off x="1044199" y="19807"/>
            <a:ext cx="7450014" cy="857250"/>
          </a:xfrm>
        </p:spPr>
        <p:txBody>
          <a:bodyPr>
            <a:normAutofit/>
          </a:bodyPr>
          <a:lstStyle/>
          <a:p>
            <a:pPr algn="l"/>
            <a:r>
              <a:rPr lang="es-ES" sz="4000" b="1" dirty="0">
                <a:solidFill>
                  <a:schemeClr val="accent4">
                    <a:lumMod val="75000"/>
                  </a:schemeClr>
                </a:solidFill>
              </a:rPr>
              <a:t>Diálogos conmigo mismo/a…</a:t>
            </a:r>
          </a:p>
        </p:txBody>
      </p:sp>
      <p:sp>
        <p:nvSpPr>
          <p:cNvPr id="5" name="Marcador de contenido 2">
            <a:extLst>
              <a:ext uri="{FF2B5EF4-FFF2-40B4-BE49-F238E27FC236}">
                <a16:creationId xmlns:a16="http://schemas.microsoft.com/office/drawing/2014/main" id="{2E5768AD-D326-4AFF-A3D9-1ECF22B30B3C}"/>
              </a:ext>
            </a:extLst>
          </p:cNvPr>
          <p:cNvSpPr txBox="1">
            <a:spLocks/>
          </p:cNvSpPr>
          <p:nvPr/>
        </p:nvSpPr>
        <p:spPr>
          <a:xfrm>
            <a:off x="0" y="2763156"/>
            <a:ext cx="9144000" cy="985929"/>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800" dirty="0" smtClean="0">
                <a:solidFill>
                  <a:srgbClr val="FFCC00"/>
                </a:solidFill>
              </a:rPr>
              <a:t>¿Y si </a:t>
            </a:r>
            <a:r>
              <a:rPr lang="es-ES" sz="2800" dirty="0">
                <a:solidFill>
                  <a:srgbClr val="FFCC00"/>
                </a:solidFill>
              </a:rPr>
              <a:t>se coge </a:t>
            </a:r>
            <a:r>
              <a:rPr lang="es-ES" sz="2800" dirty="0" smtClean="0">
                <a:solidFill>
                  <a:srgbClr val="FFCC00"/>
                </a:solidFill>
              </a:rPr>
              <a:t>el </a:t>
            </a:r>
            <a:r>
              <a:rPr lang="es-ES" sz="2800" dirty="0">
                <a:solidFill>
                  <a:srgbClr val="FFCC00"/>
                </a:solidFill>
              </a:rPr>
              <a:t>puntillo?</a:t>
            </a:r>
            <a:r>
              <a:rPr lang="es-ES" sz="2000" dirty="0">
                <a:solidFill>
                  <a:srgbClr val="FFCC00"/>
                </a:solidFill>
              </a:rPr>
              <a:t>... </a:t>
            </a:r>
            <a:r>
              <a:rPr lang="es-ES" sz="2000" dirty="0">
                <a:solidFill>
                  <a:schemeClr val="bg1"/>
                </a:solidFill>
              </a:rPr>
              <a:t>Yo controlo… no voy tan pasado… </a:t>
            </a:r>
            <a:r>
              <a:rPr lang="es-ES" sz="2000" dirty="0" smtClean="0">
                <a:solidFill>
                  <a:schemeClr val="bg1"/>
                </a:solidFill>
              </a:rPr>
              <a:t>mientras </a:t>
            </a:r>
            <a:r>
              <a:rPr lang="es-ES" sz="2000" dirty="0">
                <a:solidFill>
                  <a:schemeClr val="bg1"/>
                </a:solidFill>
              </a:rPr>
              <a:t>no me paren en un control de alcoholemia… no voy a dejar aquí la moto-bici-coche…</a:t>
            </a:r>
          </a:p>
          <a:p>
            <a:endParaRPr lang="es-ES" dirty="0"/>
          </a:p>
        </p:txBody>
      </p:sp>
      <p:pic>
        <p:nvPicPr>
          <p:cNvPr id="8" name="Picture 2" descr="https://images.emojiterra.com/google/android-11/512px/1f914.png">
            <a:extLst>
              <a:ext uri="{FF2B5EF4-FFF2-40B4-BE49-F238E27FC236}">
                <a16:creationId xmlns:a16="http://schemas.microsoft.com/office/drawing/2014/main"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05151" y="89533"/>
            <a:ext cx="915970" cy="89164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Marcador de contenido 2">
            <a:extLst>
              <a:ext uri="{FF2B5EF4-FFF2-40B4-BE49-F238E27FC236}">
                <a16:creationId xmlns:a16="http://schemas.microsoft.com/office/drawing/2014/main" id="{B4AB2174-9801-4F28-993B-D397E14904D5}"/>
              </a:ext>
            </a:extLst>
          </p:cNvPr>
          <p:cNvSpPr txBox="1">
            <a:spLocks/>
          </p:cNvSpPr>
          <p:nvPr/>
        </p:nvSpPr>
        <p:spPr>
          <a:xfrm>
            <a:off x="4533882" y="1564642"/>
            <a:ext cx="3229254" cy="538214"/>
          </a:xfrm>
          <a:prstGeom prst="rect">
            <a:avLst/>
          </a:prstGeom>
          <a:solidFill>
            <a:srgbClr val="FFFF00"/>
          </a:solidFill>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a:solidFill>
                  <a:schemeClr val="accent5"/>
                </a:solidFill>
              </a:rPr>
              <a:t>    </a:t>
            </a:r>
            <a:r>
              <a:rPr lang="es-ES" b="1" dirty="0">
                <a:solidFill>
                  <a:schemeClr val="accent4">
                    <a:lumMod val="75000"/>
                  </a:schemeClr>
                </a:solidFill>
              </a:rPr>
              <a:t>¡Está claro que no!</a:t>
            </a:r>
          </a:p>
          <a:p>
            <a:endParaRPr lang="es-ES" dirty="0"/>
          </a:p>
        </p:txBody>
      </p:sp>
      <p:sp>
        <p:nvSpPr>
          <p:cNvPr id="11" name="Marcador de contenido 2">
            <a:extLst>
              <a:ext uri="{FF2B5EF4-FFF2-40B4-BE49-F238E27FC236}">
                <a16:creationId xmlns:a16="http://schemas.microsoft.com/office/drawing/2014/main" id="{1038B6A7-BCFB-42F6-BAA5-3B40F35400F3}"/>
              </a:ext>
            </a:extLst>
          </p:cNvPr>
          <p:cNvSpPr txBox="1">
            <a:spLocks/>
          </p:cNvSpPr>
          <p:nvPr/>
        </p:nvSpPr>
        <p:spPr>
          <a:xfrm>
            <a:off x="3020830" y="3581601"/>
            <a:ext cx="3496751" cy="538214"/>
          </a:xfrm>
          <a:prstGeom prst="rect">
            <a:avLst/>
          </a:prstGeom>
          <a:solidFill>
            <a:srgbClr val="FFFF00"/>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b="1" dirty="0" smtClean="0">
                <a:solidFill>
                  <a:schemeClr val="accent4"/>
                </a:solidFill>
              </a:rPr>
              <a:t>¡</a:t>
            </a:r>
            <a:r>
              <a:rPr lang="es-ES" b="1" dirty="0">
                <a:solidFill>
                  <a:schemeClr val="accent4"/>
                </a:solidFill>
              </a:rPr>
              <a:t>Claro que tampoco!</a:t>
            </a:r>
          </a:p>
          <a:p>
            <a:endParaRPr lang="es-ES" dirty="0"/>
          </a:p>
        </p:txBody>
      </p:sp>
      <p:pic>
        <p:nvPicPr>
          <p:cNvPr id="7" name="Imagen 6">
            <a:extLst>
              <a:ext uri="{FF2B5EF4-FFF2-40B4-BE49-F238E27FC236}">
                <a16:creationId xmlns:a16="http://schemas.microsoft.com/office/drawing/2014/main" id="{34C435B4-0527-486E-A31B-D2DC353D88B9}"/>
              </a:ext>
            </a:extLst>
          </p:cNvPr>
          <p:cNvPicPr>
            <a:picLocks noChangeAspect="1"/>
          </p:cNvPicPr>
          <p:nvPr/>
        </p:nvPicPr>
        <p:blipFill>
          <a:blip r:embed="rId4"/>
          <a:stretch>
            <a:fillRect/>
          </a:stretch>
        </p:blipFill>
        <p:spPr>
          <a:xfrm>
            <a:off x="3944433" y="1502676"/>
            <a:ext cx="698379" cy="608395"/>
          </a:xfrm>
          <a:prstGeom prst="rect">
            <a:avLst/>
          </a:prstGeom>
        </p:spPr>
      </p:pic>
      <p:pic>
        <p:nvPicPr>
          <p:cNvPr id="10" name="Imagen 9" descr="dislike_emoticon_emoticons_emoji_emote-512.png">
            <a:extLst>
              <a:ext uri="{FF2B5EF4-FFF2-40B4-BE49-F238E27FC236}">
                <a16:creationId xmlns:a16="http://schemas.microsoft.com/office/drawing/2014/main" id="{0F1F47B1-71D9-46E1-B637-4C187EC1E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1045">
            <a:off x="2268795" y="3453787"/>
            <a:ext cx="793848" cy="793848"/>
          </a:xfrm>
          <a:prstGeom prst="rect">
            <a:avLst/>
          </a:prstGeom>
        </p:spPr>
      </p:pic>
    </p:spTree>
    <p:extLst>
      <p:ext uri="{BB962C8B-B14F-4D97-AF65-F5344CB8AC3E}">
        <p14:creationId xmlns:p14="http://schemas.microsoft.com/office/powerpoint/2010/main" val="201525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 calcmode="lin" valueType="num">
                                      <p:cBhvr>
                                        <p:cTn id="13" dur="3000" fill="hold"/>
                                        <p:tgtEl>
                                          <p:spTgt spid="8"/>
                                        </p:tgtEl>
                                        <p:attrNameLst>
                                          <p:attrName>style.rotation</p:attrName>
                                        </p:attrNameLst>
                                      </p:cBhvr>
                                      <p:tavLst>
                                        <p:tav tm="0">
                                          <p:val>
                                            <p:fltVal val="90"/>
                                          </p:val>
                                        </p:tav>
                                        <p:tav tm="100000">
                                          <p:val>
                                            <p:fltVal val="0"/>
                                          </p:val>
                                        </p:tav>
                                      </p:tavLst>
                                    </p:anim>
                                    <p:animEffect transition="in" filter="fade">
                                      <p:cBhvr>
                                        <p:cTn id="14" dur="3000"/>
                                        <p:tgtEl>
                                          <p:spTgt spid="8"/>
                                        </p:tgtEl>
                                      </p:cBhvr>
                                    </p:animEffect>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500"/>
                                        <p:tgtEl>
                                          <p:spTgt spid="9"/>
                                        </p:tgtEl>
                                      </p:cBhvr>
                                    </p:animEffect>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1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5"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E880C5-3AE0-4567-9CF9-F50B908B9739}"/>
              </a:ext>
            </a:extLst>
          </p:cNvPr>
          <p:cNvSpPr>
            <a:spLocks noGrp="1"/>
          </p:cNvSpPr>
          <p:nvPr>
            <p:ph idx="1"/>
          </p:nvPr>
        </p:nvSpPr>
        <p:spPr>
          <a:xfrm>
            <a:off x="0" y="2467627"/>
            <a:ext cx="6100751" cy="2675873"/>
          </a:xfrm>
          <a:solidFill>
            <a:srgbClr val="523F69">
              <a:alpha val="62000"/>
            </a:srgbClr>
          </a:solidFill>
        </p:spPr>
        <p:txBody>
          <a:bodyPr>
            <a:normAutofit fontScale="85000" lnSpcReduction="20000"/>
          </a:bodyPr>
          <a:lstStyle/>
          <a:p>
            <a:pPr marL="0" indent="0">
              <a:buNone/>
            </a:pPr>
            <a:r>
              <a:rPr lang="es-ES" sz="3800" b="1" i="1" dirty="0">
                <a:solidFill>
                  <a:schemeClr val="bg1"/>
                </a:solidFill>
              </a:rPr>
              <a:t>Real </a:t>
            </a:r>
            <a:r>
              <a:rPr lang="es-ES" sz="3800" b="1" i="1" dirty="0" smtClean="0">
                <a:solidFill>
                  <a:schemeClr val="bg1"/>
                </a:solidFill>
              </a:rPr>
              <a:t>News</a:t>
            </a:r>
            <a:r>
              <a:rPr lang="es-ES" sz="3800" b="1" dirty="0" smtClean="0">
                <a:solidFill>
                  <a:schemeClr val="bg1"/>
                </a:solidFill>
              </a:rPr>
              <a:t>: Conductas violentas </a:t>
            </a:r>
          </a:p>
          <a:p>
            <a:pPr marL="0" indent="0">
              <a:buNone/>
            </a:pPr>
            <a:r>
              <a:rPr lang="es-ES" sz="3800" dirty="0" smtClean="0">
                <a:solidFill>
                  <a:schemeClr val="bg1"/>
                </a:solidFill>
              </a:rPr>
              <a:t>		</a:t>
            </a:r>
            <a:r>
              <a:rPr lang="es-ES" dirty="0" smtClean="0">
                <a:solidFill>
                  <a:schemeClr val="bg1"/>
                </a:solidFill>
              </a:rPr>
              <a:t>Peleas</a:t>
            </a:r>
          </a:p>
          <a:p>
            <a:pPr marL="0" indent="0">
              <a:buNone/>
            </a:pPr>
            <a:r>
              <a:rPr lang="es-ES" dirty="0">
                <a:solidFill>
                  <a:schemeClr val="bg1"/>
                </a:solidFill>
              </a:rPr>
              <a:t>	</a:t>
            </a:r>
            <a:r>
              <a:rPr lang="es-ES" dirty="0" smtClean="0">
                <a:solidFill>
                  <a:schemeClr val="bg1"/>
                </a:solidFill>
              </a:rPr>
              <a:t>	Violencia de género</a:t>
            </a:r>
          </a:p>
          <a:p>
            <a:pPr marL="0" indent="0">
              <a:buNone/>
            </a:pPr>
            <a:r>
              <a:rPr lang="es-ES" dirty="0" smtClean="0">
                <a:solidFill>
                  <a:schemeClr val="bg1"/>
                </a:solidFill>
              </a:rPr>
              <a:t>		Abusos sexuales      </a:t>
            </a:r>
          </a:p>
          <a:p>
            <a:pPr marL="0" indent="0">
              <a:buNone/>
            </a:pPr>
            <a:r>
              <a:rPr lang="es-ES" dirty="0">
                <a:solidFill>
                  <a:schemeClr val="bg1"/>
                </a:solidFill>
              </a:rPr>
              <a:t>	</a:t>
            </a:r>
            <a:r>
              <a:rPr lang="es-ES" dirty="0" smtClean="0">
                <a:solidFill>
                  <a:schemeClr val="bg1"/>
                </a:solidFill>
              </a:rPr>
              <a:t>	Homicidio</a:t>
            </a:r>
          </a:p>
          <a:p>
            <a:pPr marL="0" indent="0">
              <a:buNone/>
            </a:pPr>
            <a:r>
              <a:rPr lang="es-ES" dirty="0" smtClean="0">
                <a:solidFill>
                  <a:schemeClr val="bg1"/>
                </a:solidFill>
              </a:rPr>
              <a:t>		Riesgo de lesiones o de suicidio</a:t>
            </a:r>
          </a:p>
          <a:p>
            <a:pPr marL="0" indent="0">
              <a:buNone/>
            </a:pPr>
            <a:endParaRPr lang="es-ES" u="sng" dirty="0">
              <a:solidFill>
                <a:schemeClr val="bg1"/>
              </a:solidFill>
            </a:endParaRPr>
          </a:p>
          <a:p>
            <a:pPr marL="0" indent="0">
              <a:buNone/>
            </a:pPr>
            <a:endParaRPr lang="es-ES" dirty="0"/>
          </a:p>
        </p:txBody>
      </p:sp>
      <p:sp>
        <p:nvSpPr>
          <p:cNvPr id="4" name="Título 1">
            <a:extLst>
              <a:ext uri="{FF2B5EF4-FFF2-40B4-BE49-F238E27FC236}">
                <a16:creationId xmlns:a16="http://schemas.microsoft.com/office/drawing/2014/main" id="{56E6A084-CAF0-4832-8187-AEF2C9AF0FC3}"/>
              </a:ext>
            </a:extLst>
          </p:cNvPr>
          <p:cNvSpPr txBox="1">
            <a:spLocks noGrp="1"/>
          </p:cNvSpPr>
          <p:nvPr>
            <p:ph type="title"/>
          </p:nvPr>
        </p:nvSpPr>
        <p:spPr>
          <a:xfrm>
            <a:off x="188686" y="14518"/>
            <a:ext cx="8955314" cy="6531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800" b="1" dirty="0" smtClean="0">
                <a:latin typeface="+mn-lt"/>
                <a:ea typeface="+mn-ea"/>
                <a:cs typeface="+mn-cs"/>
              </a:rPr>
              <a:t>¿Más consecuencias del </a:t>
            </a:r>
            <a:r>
              <a:rPr lang="es-ES" sz="2800" b="1" dirty="0">
                <a:latin typeface="+mn-lt"/>
                <a:ea typeface="+mn-ea"/>
                <a:cs typeface="+mn-cs"/>
              </a:rPr>
              <a:t>consumo de </a:t>
            </a:r>
            <a:r>
              <a:rPr lang="es-ES" sz="2800" b="1" dirty="0" smtClean="0">
                <a:latin typeface="+mn-lt"/>
                <a:ea typeface="+mn-ea"/>
                <a:cs typeface="+mn-cs"/>
              </a:rPr>
              <a:t>alcohol?</a:t>
            </a:r>
            <a:endParaRPr lang="es-ES" sz="2800" b="1" dirty="0">
              <a:latin typeface="Arial" panose="020B0604020202020204" pitchFamily="34" charset="0"/>
              <a:cs typeface="Arial" panose="020B0604020202020204" pitchFamily="34" charset="0"/>
            </a:endParaRPr>
          </a:p>
        </p:txBody>
      </p:sp>
      <p:sp>
        <p:nvSpPr>
          <p:cNvPr id="10" name="Rectángulo 9"/>
          <p:cNvSpPr/>
          <p:nvPr/>
        </p:nvSpPr>
        <p:spPr>
          <a:xfrm>
            <a:off x="2619511" y="653861"/>
            <a:ext cx="6424281" cy="1492716"/>
          </a:xfrm>
          <a:prstGeom prst="rect">
            <a:avLst/>
          </a:prstGeom>
        </p:spPr>
        <p:txBody>
          <a:bodyPr wrap="square">
            <a:spAutoFit/>
          </a:bodyPr>
          <a:lstStyle/>
          <a:p>
            <a:pPr algn="just"/>
            <a:r>
              <a:rPr lang="es-ES" sz="2000" dirty="0" smtClean="0">
                <a:latin typeface="Arial Black" panose="020B0A04020102020204" pitchFamily="34" charset="0"/>
              </a:rPr>
              <a:t>Desinhibición</a:t>
            </a:r>
            <a:r>
              <a:rPr lang="es-ES" dirty="0" smtClean="0">
                <a:latin typeface="Arial Black" panose="020B0A04020102020204" pitchFamily="34" charset="0"/>
              </a:rPr>
              <a:t>…</a:t>
            </a:r>
            <a:endParaRPr lang="es-ES" sz="600" dirty="0" smtClean="0">
              <a:latin typeface="Arial Black" panose="020B0A04020102020204" pitchFamily="34" charset="0"/>
            </a:endParaRPr>
          </a:p>
          <a:p>
            <a:pPr algn="just"/>
            <a:r>
              <a:rPr lang="es-ES" sz="2000" dirty="0" smtClean="0">
                <a:latin typeface="Arial Black" panose="020B0A04020102020204" pitchFamily="34" charset="0"/>
              </a:rPr>
              <a:t>Impulsividad</a:t>
            </a:r>
            <a:r>
              <a:rPr lang="es-ES" dirty="0" smtClean="0">
                <a:latin typeface="Arial Black" panose="020B0A04020102020204" pitchFamily="34" charset="0"/>
              </a:rPr>
              <a:t>…</a:t>
            </a:r>
          </a:p>
          <a:p>
            <a:pPr algn="just"/>
            <a:endParaRPr lang="es-ES" sz="700" dirty="0" smtClean="0">
              <a:latin typeface="Arial Black" panose="020B0A04020102020204" pitchFamily="34" charset="0"/>
            </a:endParaRPr>
          </a:p>
          <a:p>
            <a:pPr algn="just"/>
            <a:r>
              <a:rPr lang="es-ES" dirty="0" smtClean="0">
                <a:latin typeface="Arial Black" panose="020B0A04020102020204" pitchFamily="34" charset="0"/>
              </a:rPr>
              <a:t>Disminuye la </a:t>
            </a:r>
            <a:r>
              <a:rPr lang="es-ES" dirty="0">
                <a:latin typeface="Arial Black" panose="020B0A04020102020204" pitchFamily="34" charset="0"/>
              </a:rPr>
              <a:t>capacidad de evaluar los </a:t>
            </a:r>
            <a:r>
              <a:rPr lang="es-ES" dirty="0" smtClean="0">
                <a:latin typeface="Arial Black" panose="020B0A04020102020204" pitchFamily="34" charset="0"/>
              </a:rPr>
              <a:t>riesgos…</a:t>
            </a:r>
          </a:p>
          <a:p>
            <a:pPr algn="just"/>
            <a:endParaRPr lang="es-ES" sz="600" dirty="0" smtClean="0">
              <a:latin typeface="Arial Black" panose="020B0A04020102020204" pitchFamily="34" charset="0"/>
            </a:endParaRPr>
          </a:p>
          <a:p>
            <a:pPr algn="just"/>
            <a:r>
              <a:rPr lang="es-ES" sz="2000" dirty="0" smtClean="0">
                <a:solidFill>
                  <a:schemeClr val="accent4">
                    <a:lumMod val="60000"/>
                    <a:lumOff val="40000"/>
                  </a:schemeClr>
                </a:solidFill>
                <a:latin typeface="Arial Black" panose="020B0A04020102020204" pitchFamily="34" charset="0"/>
              </a:rPr>
              <a:t>Afecta a </a:t>
            </a:r>
            <a:r>
              <a:rPr lang="es-ES" sz="2000" dirty="0">
                <a:solidFill>
                  <a:schemeClr val="accent4">
                    <a:lumMod val="60000"/>
                    <a:lumOff val="40000"/>
                  </a:schemeClr>
                </a:solidFill>
                <a:latin typeface="Arial Black" panose="020B0A04020102020204" pitchFamily="34" charset="0"/>
              </a:rPr>
              <a:t>la toma de buenas </a:t>
            </a:r>
            <a:r>
              <a:rPr lang="es-ES" sz="2000" dirty="0" smtClean="0">
                <a:solidFill>
                  <a:schemeClr val="accent4">
                    <a:lumMod val="60000"/>
                    <a:lumOff val="40000"/>
                  </a:schemeClr>
                </a:solidFill>
                <a:latin typeface="Arial Black" panose="020B0A04020102020204" pitchFamily="34" charset="0"/>
              </a:rPr>
              <a:t>decisiones…</a:t>
            </a:r>
            <a:endParaRPr lang="es-ES" sz="2000" dirty="0">
              <a:solidFill>
                <a:schemeClr val="accent4">
                  <a:lumMod val="60000"/>
                  <a:lumOff val="40000"/>
                </a:schemeClr>
              </a:solidFill>
            </a:endParaRPr>
          </a:p>
        </p:txBody>
      </p:sp>
      <p:pic>
        <p:nvPicPr>
          <p:cNvPr id="11" name="Picture 2" descr="https://images.emojiterra.com/google/android-11/512px/1f914.png">
            <a:extLst>
              <a:ext uri="{FF2B5EF4-FFF2-40B4-BE49-F238E27FC236}">
                <a16:creationId xmlns:a16="http://schemas.microsoft.com/office/drawing/2014/main"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88312" y="675956"/>
            <a:ext cx="1259437" cy="122599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Imagen 11"/>
          <p:cNvPicPr>
            <a:picLocks noChangeAspect="1"/>
          </p:cNvPicPr>
          <p:nvPr/>
        </p:nvPicPr>
        <p:blipFill>
          <a:blip r:embed="rId4"/>
          <a:stretch>
            <a:fillRect/>
          </a:stretch>
        </p:blipFill>
        <p:spPr>
          <a:xfrm>
            <a:off x="58513" y="1045887"/>
            <a:ext cx="1454601" cy="486134"/>
          </a:xfrm>
          <a:prstGeom prst="rect">
            <a:avLst/>
          </a:prstGeom>
        </p:spPr>
      </p:pic>
      <p:pic>
        <p:nvPicPr>
          <p:cNvPr id="13" name="Marcador de contenido 3"/>
          <p:cNvPicPr>
            <a:picLocks noChangeAspect="1"/>
          </p:cNvPicPr>
          <p:nvPr/>
        </p:nvPicPr>
        <p:blipFill rotWithShape="1">
          <a:blip r:embed="rId5">
            <a:duotone>
              <a:prstClr val="black"/>
              <a:schemeClr val="accent4">
                <a:tint val="45000"/>
                <a:satMod val="400000"/>
              </a:schemeClr>
            </a:duotone>
          </a:blip>
          <a:srcRect l="63552" t="57350" r="20601" b="26782"/>
          <a:stretch/>
        </p:blipFill>
        <p:spPr>
          <a:xfrm>
            <a:off x="5874207" y="2467628"/>
            <a:ext cx="3260734" cy="2675872"/>
          </a:xfrm>
          <a:prstGeom prst="rect">
            <a:avLst/>
          </a:prstGeom>
        </p:spPr>
      </p:pic>
    </p:spTree>
    <p:extLst>
      <p:ext uri="{BB962C8B-B14F-4D97-AF65-F5344CB8AC3E}">
        <p14:creationId xmlns:p14="http://schemas.microsoft.com/office/powerpoint/2010/main" val="175988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4000"/>
                            </p:stCondLst>
                            <p:childTnLst>
                              <p:par>
                                <p:cTn id="26" presetID="16" presetClass="entr" presetSubtype="21" fill="hold" grpId="0" nodeType="afterEffect">
                                  <p:stCondLst>
                                    <p:cond delay="2000"/>
                                  </p:stCondLst>
                                  <p:childTnLst>
                                    <p:set>
                                      <p:cBhvr>
                                        <p:cTn id="27" dur="1" fill="hold">
                                          <p:stCondLst>
                                            <p:cond delay="0"/>
                                          </p:stCondLst>
                                        </p:cTn>
                                        <p:tgtEl>
                                          <p:spTgt spid="3">
                                            <p:bg/>
                                          </p:spTgt>
                                        </p:tgtEl>
                                        <p:attrNameLst>
                                          <p:attrName>style.visibility</p:attrName>
                                        </p:attrNameLst>
                                      </p:cBhvr>
                                      <p:to>
                                        <p:strVal val="visible"/>
                                      </p:to>
                                    </p:set>
                                    <p:animEffect transition="in" filter="barn(inVertical)">
                                      <p:cBhvr>
                                        <p:cTn id="28" dur="2000"/>
                                        <p:tgtEl>
                                          <p:spTgt spid="3">
                                            <p:bg/>
                                          </p:spTgt>
                                        </p:tgtEl>
                                      </p:cBhvr>
                                    </p:animEffect>
                                  </p:childTnLst>
                                </p:cTn>
                              </p:par>
                              <p:par>
                                <p:cTn id="29" presetID="16" presetClass="entr" presetSubtype="21" fill="hold" grpId="0" nodeType="withEffect">
                                  <p:stCondLst>
                                    <p:cond delay="200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2000"/>
                                        <p:tgtEl>
                                          <p:spTgt spid="3">
                                            <p:txEl>
                                              <p:pRg st="0" end="0"/>
                                            </p:txEl>
                                          </p:spTgt>
                                        </p:tgtEl>
                                      </p:cBhvr>
                                    </p:animEffect>
                                  </p:childTnLst>
                                </p:cTn>
                              </p:par>
                              <p:par>
                                <p:cTn id="32" presetID="16" presetClass="entr" presetSubtype="21" fill="hold" grpId="0" nodeType="withEffect">
                                  <p:stCondLst>
                                    <p:cond delay="200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2000"/>
                                        <p:tgtEl>
                                          <p:spTgt spid="3">
                                            <p:txEl>
                                              <p:pRg st="1" end="1"/>
                                            </p:txEl>
                                          </p:spTgt>
                                        </p:tgtEl>
                                      </p:cBhvr>
                                    </p:animEffect>
                                  </p:childTnLst>
                                </p:cTn>
                              </p:par>
                              <p:par>
                                <p:cTn id="35" presetID="16" presetClass="entr" presetSubtype="21" fill="hold" grpId="0" nodeType="withEffect">
                                  <p:stCondLst>
                                    <p:cond delay="200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2000"/>
                                        <p:tgtEl>
                                          <p:spTgt spid="3">
                                            <p:txEl>
                                              <p:pRg st="2" end="2"/>
                                            </p:txEl>
                                          </p:spTgt>
                                        </p:tgtEl>
                                      </p:cBhvr>
                                    </p:animEffect>
                                  </p:childTnLst>
                                </p:cTn>
                              </p:par>
                              <p:par>
                                <p:cTn id="38" presetID="16" presetClass="entr" presetSubtype="21" fill="hold" grpId="0" nodeType="withEffect">
                                  <p:stCondLst>
                                    <p:cond delay="200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2000"/>
                                        <p:tgtEl>
                                          <p:spTgt spid="3">
                                            <p:txEl>
                                              <p:pRg st="3" end="3"/>
                                            </p:txEl>
                                          </p:spTgt>
                                        </p:tgtEl>
                                      </p:cBhvr>
                                    </p:animEffect>
                                  </p:childTnLst>
                                </p:cTn>
                              </p:par>
                              <p:par>
                                <p:cTn id="41" presetID="16" presetClass="entr" presetSubtype="21" fill="hold" grpId="0" nodeType="withEffect">
                                  <p:stCondLst>
                                    <p:cond delay="200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barn(inVertical)">
                                      <p:cBhvr>
                                        <p:cTn id="43" dur="2000"/>
                                        <p:tgtEl>
                                          <p:spTgt spid="3">
                                            <p:txEl>
                                              <p:pRg st="4" end="4"/>
                                            </p:txEl>
                                          </p:spTgt>
                                        </p:tgtEl>
                                      </p:cBhvr>
                                    </p:animEffect>
                                  </p:childTnLst>
                                </p:cTn>
                              </p:par>
                              <p:par>
                                <p:cTn id="44" presetID="16" presetClass="entr" presetSubtype="21" fill="hold" grpId="0" nodeType="withEffect">
                                  <p:stCondLst>
                                    <p:cond delay="200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2000"/>
                                        <p:tgtEl>
                                          <p:spTgt spid="3">
                                            <p:txEl>
                                              <p:pRg st="5" end="5"/>
                                            </p:txEl>
                                          </p:spTgt>
                                        </p:tgtEl>
                                      </p:cBhvr>
                                    </p:animEffect>
                                  </p:childTnLst>
                                </p:cTn>
                              </p:par>
                            </p:childTnLst>
                          </p:cTn>
                        </p:par>
                        <p:par>
                          <p:cTn id="47" fill="hold">
                            <p:stCondLst>
                              <p:cond delay="8000"/>
                            </p:stCondLst>
                            <p:childTnLst>
                              <p:par>
                                <p:cTn id="48" presetID="31" presetClass="entr" presetSubtype="0" fill="hold" nodeType="afterEffect">
                                  <p:stCondLst>
                                    <p:cond delay="20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90"/>
                                          </p:val>
                                        </p:tav>
                                        <p:tav tm="100000">
                                          <p:val>
                                            <p:fltVal val="0"/>
                                          </p:val>
                                        </p:tav>
                                      </p:tavLst>
                                    </p:anim>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D7B0F012-A419-45D4-99C5-F075A669897F}"/>
              </a:ext>
            </a:extLst>
          </p:cNvPr>
          <p:cNvSpPr txBox="1">
            <a:spLocks noGrp="1"/>
          </p:cNvSpPr>
          <p:nvPr>
            <p:ph idx="1"/>
          </p:nvPr>
        </p:nvSpPr>
        <p:spPr>
          <a:xfrm>
            <a:off x="1955849" y="1595701"/>
            <a:ext cx="7188152" cy="1867211"/>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800" dirty="0" smtClean="0">
                <a:latin typeface="Arial Black" panose="020B0A04020102020204" pitchFamily="34" charset="0"/>
              </a:rPr>
              <a:t>Defectos congénitos en el bebé</a:t>
            </a:r>
            <a:r>
              <a:rPr lang="es-ES" sz="1800" dirty="0" smtClean="0"/>
              <a:t>, durante el embarazo cuando </a:t>
            </a:r>
            <a:r>
              <a:rPr lang="es-ES" sz="1800" dirty="0" smtClean="0">
                <a:solidFill>
                  <a:schemeClr val="accent2">
                    <a:lumMod val="60000"/>
                    <a:lumOff val="40000"/>
                  </a:schemeClr>
                </a:solidFill>
                <a:latin typeface="Arial Black" panose="020B0A04020102020204" pitchFamily="34" charset="0"/>
              </a:rPr>
              <a:t>la madre bebe </a:t>
            </a:r>
            <a:r>
              <a:rPr lang="es-ES" sz="1800" dirty="0" smtClean="0"/>
              <a:t>también</a:t>
            </a:r>
            <a:r>
              <a:rPr lang="es-ES" sz="1800" dirty="0" smtClean="0">
                <a:solidFill>
                  <a:schemeClr val="accent1">
                    <a:lumMod val="75000"/>
                  </a:schemeClr>
                </a:solidFill>
                <a:latin typeface="Arial Black" panose="020B0A04020102020204" pitchFamily="34" charset="0"/>
              </a:rPr>
              <a:t> </a:t>
            </a:r>
            <a:r>
              <a:rPr lang="es-ES" sz="1800" dirty="0" smtClean="0">
                <a:solidFill>
                  <a:schemeClr val="accent2">
                    <a:lumMod val="60000"/>
                    <a:lumOff val="40000"/>
                  </a:schemeClr>
                </a:solidFill>
                <a:latin typeface="Arial Black" panose="020B0A04020102020204" pitchFamily="34" charset="0"/>
              </a:rPr>
              <a:t>bebe el bebé</a:t>
            </a:r>
            <a:r>
              <a:rPr lang="es-ES" sz="1800" dirty="0" smtClean="0">
                <a:solidFill>
                  <a:schemeClr val="accent2">
                    <a:lumMod val="60000"/>
                    <a:lumOff val="40000"/>
                  </a:schemeClr>
                </a:solidFill>
              </a:rPr>
              <a:t>. </a:t>
            </a:r>
          </a:p>
          <a:p>
            <a:r>
              <a:rPr lang="es-ES" sz="1800" dirty="0" smtClean="0"/>
              <a:t>Puede </a:t>
            </a:r>
            <a:r>
              <a:rPr lang="es-ES" sz="1800" dirty="0">
                <a:latin typeface="Arial Black" panose="020B0A04020102020204" pitchFamily="34" charset="0"/>
              </a:rPr>
              <a:t>dañar </a:t>
            </a:r>
            <a:r>
              <a:rPr lang="es-ES" sz="1800" dirty="0" smtClean="0">
                <a:latin typeface="Arial Black" panose="020B0A04020102020204" pitchFamily="34" charset="0"/>
              </a:rPr>
              <a:t>al </a:t>
            </a:r>
            <a:r>
              <a:rPr lang="es-ES" sz="1800" dirty="0">
                <a:latin typeface="Arial Black" panose="020B0A04020102020204" pitchFamily="34" charset="0"/>
              </a:rPr>
              <a:t>feto</a:t>
            </a:r>
            <a:r>
              <a:rPr lang="es-ES" sz="1800" dirty="0">
                <a:solidFill>
                  <a:schemeClr val="accent2">
                    <a:lumMod val="60000"/>
                    <a:lumOff val="40000"/>
                  </a:schemeClr>
                </a:solidFill>
                <a:latin typeface="Arial Black" panose="020B0A04020102020204" pitchFamily="34" charset="0"/>
              </a:rPr>
              <a:t>, atraviesa la placenta, </a:t>
            </a:r>
            <a:r>
              <a:rPr lang="es-ES" sz="1800" dirty="0"/>
              <a:t>en el futuro: trastornos del lenguaje, de la conducta, déficit de atención y malformaciones físicas, fracaso escolar, etc.</a:t>
            </a:r>
          </a:p>
          <a:p>
            <a:pPr marL="0" indent="0" algn="ctr">
              <a:buNone/>
            </a:pPr>
            <a:r>
              <a:rPr lang="es-ES" sz="2000" dirty="0">
                <a:solidFill>
                  <a:srgbClr val="E16DC8"/>
                </a:solidFill>
                <a:latin typeface="Arial Black" panose="020B0A04020102020204" pitchFamily="34" charset="0"/>
              </a:rPr>
              <a:t>¡Efectos prevenibles si la mamá no bebe alcohol!</a:t>
            </a:r>
          </a:p>
          <a:p>
            <a:pPr marL="0" indent="0" algn="ctr">
              <a:buNone/>
            </a:pPr>
            <a:endParaRPr lang="es-ES" sz="1900" spc="-60" dirty="0">
              <a:solidFill>
                <a:srgbClr val="CC00FF"/>
              </a:solidFill>
              <a:latin typeface="Century Gothic" panose="020B0502020202020204" pitchFamily="34" charset="0"/>
              <a:cs typeface="Arial"/>
            </a:endParaRPr>
          </a:p>
        </p:txBody>
      </p:sp>
      <p:sp>
        <p:nvSpPr>
          <p:cNvPr id="6" name="Marcador de contenido 2">
            <a:extLst>
              <a:ext uri="{FF2B5EF4-FFF2-40B4-BE49-F238E27FC236}">
                <a16:creationId xmlns:a16="http://schemas.microsoft.com/office/drawing/2014/main" id="{A3592165-498B-4E84-AF3F-D0B0990BF303}"/>
              </a:ext>
            </a:extLst>
          </p:cNvPr>
          <p:cNvSpPr txBox="1">
            <a:spLocks/>
          </p:cNvSpPr>
          <p:nvPr/>
        </p:nvSpPr>
        <p:spPr>
          <a:xfrm>
            <a:off x="108857" y="55161"/>
            <a:ext cx="8904514" cy="1346961"/>
          </a:xfrm>
          <a:prstGeom prst="rect">
            <a:avLst/>
          </a:prstGeom>
          <a:solidFill>
            <a:schemeClr val="bg1"/>
          </a:solidFill>
          <a:ln w="25400">
            <a:solidFill>
              <a:schemeClr val="accent4">
                <a:lumMod val="75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700" b="1" i="1" dirty="0">
                <a:solidFill>
                  <a:schemeClr val="accent4">
                    <a:lumMod val="75000"/>
                  </a:schemeClr>
                </a:solidFill>
              </a:rPr>
              <a:t>Real News</a:t>
            </a:r>
            <a:r>
              <a:rPr lang="es-ES" sz="2700" b="1" dirty="0">
                <a:solidFill>
                  <a:schemeClr val="accent4">
                    <a:lumMod val="75000"/>
                  </a:schemeClr>
                </a:solidFill>
              </a:rPr>
              <a:t>: Sexo no seguro</a:t>
            </a:r>
            <a:r>
              <a:rPr lang="es-ES" sz="2400" b="1" dirty="0" smtClean="0">
                <a:solidFill>
                  <a:schemeClr val="accent4">
                    <a:lumMod val="75000"/>
                  </a:schemeClr>
                </a:solidFill>
              </a:rPr>
              <a:t>, </a:t>
            </a:r>
            <a:r>
              <a:rPr lang="es-ES" sz="2400" dirty="0" smtClean="0">
                <a:solidFill>
                  <a:schemeClr val="accent4">
                    <a:lumMod val="75000"/>
                  </a:schemeClr>
                </a:solidFill>
              </a:rPr>
              <a:t>sin preservativo o sin querer tenerlo.</a:t>
            </a:r>
          </a:p>
          <a:p>
            <a:endParaRPr lang="es-ES" sz="2400" b="1" dirty="0">
              <a:solidFill>
                <a:schemeClr val="accent4">
                  <a:lumMod val="75000"/>
                </a:schemeClr>
              </a:solidFill>
            </a:endParaRPr>
          </a:p>
        </p:txBody>
      </p:sp>
      <p:pic>
        <p:nvPicPr>
          <p:cNvPr id="7" name="Picture 2" descr="Tono de piel medio hombre bailando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6166">
            <a:off x="4191845" y="820858"/>
            <a:ext cx="572610" cy="572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Twemoji2 1f483-1f3fb.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3979">
            <a:off x="4700394" y="764865"/>
            <a:ext cx="565522" cy="566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uadroTexto 8"/>
          <p:cNvSpPr txBox="1"/>
          <p:nvPr/>
        </p:nvSpPr>
        <p:spPr>
          <a:xfrm>
            <a:off x="5179417" y="737941"/>
            <a:ext cx="741015" cy="707886"/>
          </a:xfrm>
          <a:prstGeom prst="rect">
            <a:avLst/>
          </a:prstGeom>
          <a:noFill/>
        </p:spPr>
        <p:txBody>
          <a:bodyPr wrap="square" rtlCol="0">
            <a:spAutoFit/>
          </a:bodyPr>
          <a:lstStyle/>
          <a:p>
            <a:pPr algn="ctr"/>
            <a:r>
              <a:rPr lang="es-ES_tradnl" sz="4000" b="1" spc="-60" dirty="0">
                <a:solidFill>
                  <a:schemeClr val="accent2">
                    <a:lumMod val="75000"/>
                  </a:schemeClr>
                </a:solidFill>
                <a:latin typeface="Arial"/>
                <a:cs typeface="Arial"/>
              </a:rPr>
              <a:t>+</a:t>
            </a:r>
            <a:endParaRPr lang="es-ES" sz="4000" b="1" spc="-60" dirty="0">
              <a:solidFill>
                <a:schemeClr val="accent2">
                  <a:lumMod val="75000"/>
                </a:schemeClr>
              </a:solidFill>
              <a:latin typeface="Arial"/>
              <a:cs typeface="Arial"/>
            </a:endParaRPr>
          </a:p>
        </p:txBody>
      </p:sp>
      <p:pic>
        <p:nvPicPr>
          <p:cNvPr id="10" name="Imagen 9"/>
          <p:cNvPicPr>
            <a:picLocks noChangeAspect="1"/>
          </p:cNvPicPr>
          <p:nvPr/>
        </p:nvPicPr>
        <p:blipFill>
          <a:blip r:embed="rId5"/>
          <a:stretch>
            <a:fillRect/>
          </a:stretch>
        </p:blipFill>
        <p:spPr>
          <a:xfrm>
            <a:off x="5843716" y="856166"/>
            <a:ext cx="520002" cy="520002"/>
          </a:xfrm>
          <a:prstGeom prst="rect">
            <a:avLst/>
          </a:prstGeom>
        </p:spPr>
      </p:pic>
      <p:sp>
        <p:nvSpPr>
          <p:cNvPr id="11" name="CuadroTexto 10"/>
          <p:cNvSpPr txBox="1"/>
          <p:nvPr/>
        </p:nvSpPr>
        <p:spPr>
          <a:xfrm>
            <a:off x="6334465" y="771741"/>
            <a:ext cx="626405" cy="707886"/>
          </a:xfrm>
          <a:prstGeom prst="rect">
            <a:avLst/>
          </a:prstGeom>
          <a:noFill/>
        </p:spPr>
        <p:txBody>
          <a:bodyPr wrap="square" rtlCol="0">
            <a:spAutoFit/>
          </a:bodyPr>
          <a:lstStyle/>
          <a:p>
            <a:pPr algn="ctr"/>
            <a:r>
              <a:rPr lang="es-ES_tradnl" sz="4000" b="1" spc="-60" dirty="0">
                <a:solidFill>
                  <a:schemeClr val="accent2">
                    <a:lumMod val="75000"/>
                  </a:schemeClr>
                </a:solidFill>
                <a:latin typeface="Arial"/>
                <a:cs typeface="Arial"/>
              </a:rPr>
              <a:t>=</a:t>
            </a:r>
            <a:endParaRPr lang="es-ES" sz="4000" b="1" spc="-60" dirty="0">
              <a:solidFill>
                <a:schemeClr val="accent2">
                  <a:lumMod val="75000"/>
                </a:schemeClr>
              </a:solidFill>
              <a:latin typeface="Arial"/>
              <a:cs typeface="Arial"/>
            </a:endParaRPr>
          </a:p>
        </p:txBody>
      </p:sp>
      <p:pic>
        <p:nvPicPr>
          <p:cNvPr id="13" name="Imagen 12"/>
          <p:cNvPicPr>
            <a:picLocks noChangeAspect="1"/>
          </p:cNvPicPr>
          <p:nvPr/>
        </p:nvPicPr>
        <p:blipFill>
          <a:blip r:embed="rId6"/>
          <a:stretch>
            <a:fillRect/>
          </a:stretch>
        </p:blipFill>
        <p:spPr>
          <a:xfrm>
            <a:off x="6861405" y="790600"/>
            <a:ext cx="533417" cy="564639"/>
          </a:xfrm>
          <a:prstGeom prst="rect">
            <a:avLst/>
          </a:prstGeom>
        </p:spPr>
      </p:pic>
      <p:pic>
        <p:nvPicPr>
          <p:cNvPr id="14" name="Marcador de contenido 3"/>
          <p:cNvPicPr>
            <a:picLocks noChangeAspect="1"/>
          </p:cNvPicPr>
          <p:nvPr/>
        </p:nvPicPr>
        <p:blipFill rotWithShape="1">
          <a:blip r:embed="rId7">
            <a:duotone>
              <a:prstClr val="black"/>
              <a:schemeClr val="accent5">
                <a:tint val="45000"/>
                <a:satMod val="400000"/>
              </a:schemeClr>
            </a:duotone>
          </a:blip>
          <a:srcRect l="6894" t="70527" r="79735" b="22798"/>
          <a:stretch/>
        </p:blipFill>
        <p:spPr>
          <a:xfrm>
            <a:off x="2065607" y="4064784"/>
            <a:ext cx="1519512" cy="705655"/>
          </a:xfrm>
          <a:prstGeom prst="rect">
            <a:avLst/>
          </a:prstGeom>
          <a:solidFill>
            <a:schemeClr val="accent1"/>
          </a:solidFill>
        </p:spPr>
      </p:pic>
      <p:sp>
        <p:nvSpPr>
          <p:cNvPr id="15" name="Rectángulo 14"/>
          <p:cNvSpPr/>
          <p:nvPr/>
        </p:nvSpPr>
        <p:spPr>
          <a:xfrm>
            <a:off x="1861252" y="3582056"/>
            <a:ext cx="7377344" cy="369332"/>
          </a:xfrm>
          <a:prstGeom prst="rect">
            <a:avLst/>
          </a:prstGeom>
        </p:spPr>
        <p:txBody>
          <a:bodyPr wrap="square">
            <a:spAutoFit/>
          </a:bodyPr>
          <a:lstStyle/>
          <a:p>
            <a:r>
              <a:rPr lang="es-ES" dirty="0">
                <a:latin typeface="Arial Black" panose="020B0A04020102020204" pitchFamily="34" charset="0"/>
              </a:rPr>
              <a:t>¿El </a:t>
            </a:r>
            <a:r>
              <a:rPr lang="es-ES" dirty="0">
                <a:solidFill>
                  <a:schemeClr val="accent5">
                    <a:lumMod val="75000"/>
                  </a:schemeClr>
                </a:solidFill>
                <a:latin typeface="Arial Black" panose="020B0A04020102020204" pitchFamily="34" charset="0"/>
              </a:rPr>
              <a:t>consumo </a:t>
            </a:r>
            <a:r>
              <a:rPr lang="es-ES" dirty="0">
                <a:latin typeface="Arial Black" panose="020B0A04020102020204" pitchFamily="34" charset="0"/>
              </a:rPr>
              <a:t>de alcohol del </a:t>
            </a:r>
            <a:r>
              <a:rPr lang="es-ES" dirty="0">
                <a:solidFill>
                  <a:schemeClr val="accent5">
                    <a:lumMod val="75000"/>
                  </a:schemeClr>
                </a:solidFill>
                <a:latin typeface="Arial Black" panose="020B0A04020102020204" pitchFamily="34" charset="0"/>
              </a:rPr>
              <a:t>padre </a:t>
            </a:r>
            <a:r>
              <a:rPr lang="es-ES" dirty="0">
                <a:latin typeface="Arial Black" panose="020B0A04020102020204" pitchFamily="34" charset="0"/>
              </a:rPr>
              <a:t>puede afectar al </a:t>
            </a:r>
            <a:r>
              <a:rPr lang="es-ES" dirty="0">
                <a:solidFill>
                  <a:schemeClr val="accent5">
                    <a:lumMod val="75000"/>
                  </a:schemeClr>
                </a:solidFill>
                <a:latin typeface="Arial Black" panose="020B0A04020102020204" pitchFamily="34" charset="0"/>
              </a:rPr>
              <a:t>bebé</a:t>
            </a:r>
            <a:r>
              <a:rPr lang="es-ES" dirty="0" smtClean="0">
                <a:latin typeface="Arial Black" panose="020B0A04020102020204" pitchFamily="34" charset="0"/>
              </a:rPr>
              <a:t>?</a:t>
            </a:r>
            <a:endParaRPr lang="es-ES" dirty="0">
              <a:latin typeface="Arial Black" panose="020B0A04020102020204" pitchFamily="34" charset="0"/>
            </a:endParaRPr>
          </a:p>
        </p:txBody>
      </p:sp>
      <p:pic>
        <p:nvPicPr>
          <p:cNvPr id="18" name="Imagen 17"/>
          <p:cNvPicPr>
            <a:picLocks noChangeAspect="1"/>
          </p:cNvPicPr>
          <p:nvPr/>
        </p:nvPicPr>
        <p:blipFill rotWithShape="1">
          <a:blip r:embed="rId8"/>
          <a:srcRect l="65069" t="14815" r="7502" b="11535"/>
          <a:stretch/>
        </p:blipFill>
        <p:spPr>
          <a:xfrm>
            <a:off x="149787" y="1452490"/>
            <a:ext cx="1806061" cy="3609367"/>
          </a:xfrm>
          <a:prstGeom prst="rect">
            <a:avLst/>
          </a:prstGeom>
        </p:spPr>
      </p:pic>
      <p:sp>
        <p:nvSpPr>
          <p:cNvPr id="19" name="Rectángulo 18"/>
          <p:cNvSpPr/>
          <p:nvPr/>
        </p:nvSpPr>
        <p:spPr>
          <a:xfrm>
            <a:off x="3585119" y="3955947"/>
            <a:ext cx="5291959" cy="923330"/>
          </a:xfrm>
          <a:prstGeom prst="rect">
            <a:avLst/>
          </a:prstGeom>
        </p:spPr>
        <p:txBody>
          <a:bodyPr wrap="square">
            <a:spAutoFit/>
          </a:bodyPr>
          <a:lstStyle/>
          <a:p>
            <a:pPr marL="285750" indent="-285750">
              <a:buFont typeface="Arial" panose="020B0604020202020204" pitchFamily="34" charset="0"/>
              <a:buChar char="•"/>
            </a:pPr>
            <a:r>
              <a:rPr lang="es-ES" dirty="0"/>
              <a:t>Efectos </a:t>
            </a:r>
            <a:r>
              <a:rPr lang="es-ES" b="1" dirty="0">
                <a:solidFill>
                  <a:schemeClr val="accent5">
                    <a:lumMod val="75000"/>
                  </a:schemeClr>
                </a:solidFill>
              </a:rPr>
              <a:t>tóxicos</a:t>
            </a:r>
            <a:r>
              <a:rPr lang="es-ES" dirty="0">
                <a:solidFill>
                  <a:schemeClr val="accent5">
                    <a:lumMod val="75000"/>
                  </a:schemeClr>
                </a:solidFill>
              </a:rPr>
              <a:t> </a:t>
            </a:r>
            <a:r>
              <a:rPr lang="es-ES" dirty="0"/>
              <a:t>del alcohol en los </a:t>
            </a:r>
            <a:r>
              <a:rPr lang="es-ES" b="1" dirty="0"/>
              <a:t>espermatozoides</a:t>
            </a:r>
            <a:r>
              <a:rPr lang="es-ES" dirty="0"/>
              <a:t>.</a:t>
            </a:r>
          </a:p>
          <a:p>
            <a:pPr marL="285750" indent="-285750">
              <a:buFont typeface="Arial" panose="020B0604020202020204" pitchFamily="34" charset="0"/>
              <a:buChar char="•"/>
            </a:pPr>
            <a:r>
              <a:rPr lang="es-ES" dirty="0"/>
              <a:t>Los padres son importantes </a:t>
            </a:r>
            <a:r>
              <a:rPr lang="es-ES" b="1" dirty="0">
                <a:solidFill>
                  <a:schemeClr val="accent5">
                    <a:lumMod val="75000"/>
                  </a:schemeClr>
                </a:solidFill>
              </a:rPr>
              <a:t>modelos</a:t>
            </a:r>
            <a:r>
              <a:rPr lang="es-ES" dirty="0">
                <a:solidFill>
                  <a:schemeClr val="accent5">
                    <a:lumMod val="75000"/>
                  </a:schemeClr>
                </a:solidFill>
              </a:rPr>
              <a:t> </a:t>
            </a:r>
            <a:r>
              <a:rPr lang="es-ES" dirty="0"/>
              <a:t>que </a:t>
            </a:r>
            <a:r>
              <a:rPr lang="es-ES" dirty="0" smtClean="0"/>
              <a:t>imitar.</a:t>
            </a:r>
          </a:p>
          <a:p>
            <a:pPr marL="285750" indent="-285750">
              <a:buFont typeface="Arial" panose="020B0604020202020204" pitchFamily="34" charset="0"/>
              <a:buChar char="•"/>
            </a:pPr>
            <a:r>
              <a:rPr lang="es-ES" b="1" dirty="0" smtClean="0">
                <a:solidFill>
                  <a:schemeClr val="accent5">
                    <a:lumMod val="75000"/>
                  </a:schemeClr>
                </a:solidFill>
              </a:rPr>
              <a:t>Apoyo</a:t>
            </a:r>
            <a:r>
              <a:rPr lang="es-ES" dirty="0" smtClean="0">
                <a:solidFill>
                  <a:schemeClr val="accent5">
                    <a:lumMod val="75000"/>
                  </a:schemeClr>
                </a:solidFill>
              </a:rPr>
              <a:t> </a:t>
            </a:r>
            <a:r>
              <a:rPr lang="es-ES" dirty="0" smtClean="0"/>
              <a:t>a la mamá para que no beba, </a:t>
            </a:r>
            <a:r>
              <a:rPr lang="es-ES" b="1" dirty="0" smtClean="0">
                <a:solidFill>
                  <a:schemeClr val="accent5">
                    <a:lumMod val="75000"/>
                  </a:schemeClr>
                </a:solidFill>
              </a:rPr>
              <a:t>sin beber él</a:t>
            </a:r>
            <a:r>
              <a:rPr lang="es-ES" dirty="0" smtClean="0">
                <a:solidFill>
                  <a:schemeClr val="accent5">
                    <a:lumMod val="75000"/>
                  </a:schemeClr>
                </a:solidFill>
              </a:rPr>
              <a:t>.</a:t>
            </a:r>
            <a:endParaRPr lang="es-ES" dirty="0">
              <a:solidFill>
                <a:schemeClr val="accent5">
                  <a:lumMod val="75000"/>
                </a:schemeClr>
              </a:solidFill>
            </a:endParaRPr>
          </a:p>
        </p:txBody>
      </p:sp>
      <p:sp>
        <p:nvSpPr>
          <p:cNvPr id="2" name="Rectángulo 1"/>
          <p:cNvSpPr/>
          <p:nvPr/>
        </p:nvSpPr>
        <p:spPr>
          <a:xfrm>
            <a:off x="278440" y="728641"/>
            <a:ext cx="1261884" cy="369332"/>
          </a:xfrm>
          <a:prstGeom prst="rect">
            <a:avLst/>
          </a:prstGeom>
        </p:spPr>
        <p:txBody>
          <a:bodyPr wrap="none">
            <a:spAutoFit/>
          </a:bodyPr>
          <a:lstStyle/>
          <a:p>
            <a:pPr algn="just"/>
            <a:r>
              <a:rPr lang="es-ES" dirty="0" smtClean="0">
                <a:latin typeface="Arial Black" panose="020B0A04020102020204" pitchFamily="34" charset="0"/>
              </a:rPr>
              <a:t>Riesgos:</a:t>
            </a:r>
            <a:endParaRPr lang="es-ES" dirty="0">
              <a:latin typeface="Arial Black" panose="020B0A04020102020204" pitchFamily="34" charset="0"/>
            </a:endParaRPr>
          </a:p>
        </p:txBody>
      </p:sp>
      <p:sp>
        <p:nvSpPr>
          <p:cNvPr id="3" name="Rectángulo 2"/>
          <p:cNvSpPr/>
          <p:nvPr/>
        </p:nvSpPr>
        <p:spPr>
          <a:xfrm>
            <a:off x="278439" y="531105"/>
            <a:ext cx="7602307" cy="707886"/>
          </a:xfrm>
          <a:prstGeom prst="rect">
            <a:avLst/>
          </a:prstGeom>
        </p:spPr>
        <p:txBody>
          <a:bodyPr wrap="square">
            <a:spAutoFit/>
          </a:bodyPr>
          <a:lstStyle/>
          <a:p>
            <a:pPr lvl="3">
              <a:buFont typeface="Wingdings" panose="05000000000000000000" pitchFamily="2" charset="2"/>
              <a:buChar char="§"/>
            </a:pPr>
            <a:r>
              <a:rPr lang="es-ES" b="1" dirty="0">
                <a:solidFill>
                  <a:schemeClr val="accent4">
                    <a:lumMod val="75000"/>
                  </a:schemeClr>
                </a:solidFill>
              </a:rPr>
              <a:t>Contagio</a:t>
            </a:r>
            <a:r>
              <a:rPr lang="es-ES" dirty="0">
                <a:solidFill>
                  <a:schemeClr val="accent4">
                    <a:lumMod val="75000"/>
                  </a:schemeClr>
                </a:solidFill>
              </a:rPr>
              <a:t> de VIH-Sida, papiloma, clamidias, hepatitis, etc.</a:t>
            </a:r>
          </a:p>
          <a:p>
            <a:pPr lvl="3"/>
            <a:endParaRPr lang="es-ES" sz="400" dirty="0">
              <a:solidFill>
                <a:schemeClr val="accent4">
                  <a:lumMod val="75000"/>
                </a:schemeClr>
              </a:solidFill>
            </a:endParaRPr>
          </a:p>
          <a:p>
            <a:pPr lvl="3">
              <a:buFont typeface="Wingdings" panose="05000000000000000000" pitchFamily="2" charset="2"/>
              <a:buChar char="§"/>
            </a:pPr>
            <a:r>
              <a:rPr lang="es-ES" b="1" dirty="0">
                <a:solidFill>
                  <a:schemeClr val="accent4">
                    <a:lumMod val="75000"/>
                  </a:schemeClr>
                </a:solidFill>
              </a:rPr>
              <a:t>Embarazo</a:t>
            </a:r>
            <a:r>
              <a:rPr lang="es-ES" dirty="0">
                <a:solidFill>
                  <a:schemeClr val="accent4">
                    <a:lumMod val="75000"/>
                  </a:schemeClr>
                </a:solidFill>
              </a:rPr>
              <a:t> adolescente.</a:t>
            </a:r>
            <a:endParaRPr lang="es-ES" b="1" dirty="0">
              <a:solidFill>
                <a:schemeClr val="accent4">
                  <a:lumMod val="75000"/>
                </a:schemeClr>
              </a:solidFill>
            </a:endParaRPr>
          </a:p>
        </p:txBody>
      </p:sp>
    </p:spTree>
    <p:extLst>
      <p:ext uri="{BB962C8B-B14F-4D97-AF65-F5344CB8AC3E}">
        <p14:creationId xmlns:p14="http://schemas.microsoft.com/office/powerpoint/2010/main" val="6101278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360"/>
                                          </p:val>
                                        </p:tav>
                                        <p:tav tm="100000">
                                          <p:val>
                                            <p:fltVal val="0"/>
                                          </p:val>
                                        </p:tav>
                                      </p:tavLst>
                                    </p:anim>
                                    <p:animEffect transition="in" filter="fade">
                                      <p:cBhvr>
                                        <p:cTn id="18" dur="1000"/>
                                        <p:tgtEl>
                                          <p:spTgt spid="7"/>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360"/>
                                          </p:val>
                                        </p:tav>
                                        <p:tav tm="100000">
                                          <p:val>
                                            <p:fltVal val="0"/>
                                          </p:val>
                                        </p:tav>
                                      </p:tavLst>
                                    </p:anim>
                                    <p:animEffect transition="in" filter="fade">
                                      <p:cBhvr>
                                        <p:cTn id="24" dur="1000"/>
                                        <p:tgtEl>
                                          <p:spTgt spid="8"/>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par>
                          <p:cTn id="36" fill="hold">
                            <p:stCondLst>
                              <p:cond delay="2000"/>
                            </p:stCondLst>
                            <p:childTnLst>
                              <p:par>
                                <p:cTn id="37" presetID="26"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par>
                          <p:cTn id="53" fill="hold">
                            <p:stCondLst>
                              <p:cond delay="4000"/>
                            </p:stCondLst>
                            <p:childTnLst>
                              <p:par>
                                <p:cTn id="54" presetID="21" presetClass="entr" presetSubtype="8" fill="hold" grpId="0" nodeType="afterEffect">
                                  <p:stCondLst>
                                    <p:cond delay="500"/>
                                  </p:stCondLst>
                                  <p:childTnLst>
                                    <p:set>
                                      <p:cBhvr>
                                        <p:cTn id="55" dur="1" fill="hold">
                                          <p:stCondLst>
                                            <p:cond delay="0"/>
                                          </p:stCondLst>
                                        </p:cTn>
                                        <p:tgtEl>
                                          <p:spTgt spid="4"/>
                                        </p:tgtEl>
                                        <p:attrNameLst>
                                          <p:attrName>style.visibility</p:attrName>
                                        </p:attrNameLst>
                                      </p:cBhvr>
                                      <p:to>
                                        <p:strVal val="visible"/>
                                      </p:to>
                                    </p:set>
                                    <p:animEffect transition="in" filter="wheel(8)">
                                      <p:cBhvr>
                                        <p:cTn id="56" dur="3000"/>
                                        <p:tgtEl>
                                          <p:spTgt spid="4"/>
                                        </p:tgtEl>
                                      </p:cBhvr>
                                    </p:animEffect>
                                  </p:childTnLst>
                                </p:cTn>
                              </p:par>
                            </p:childTnLst>
                          </p:cTn>
                        </p:par>
                        <p:par>
                          <p:cTn id="57" fill="hold">
                            <p:stCondLst>
                              <p:cond delay="7500"/>
                            </p:stCondLst>
                            <p:childTnLst>
                              <p:par>
                                <p:cTn id="58" presetID="26" presetClass="entr" presetSubtype="0" fill="hold" grpId="0" nodeType="afterEffect">
                                  <p:stCondLst>
                                    <p:cond delay="400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80">
                                          <p:stCondLst>
                                            <p:cond delay="0"/>
                                          </p:stCondLst>
                                        </p:cTn>
                                        <p:tgtEl>
                                          <p:spTgt spid="15"/>
                                        </p:tgtEl>
                                      </p:cBhvr>
                                    </p:animEffect>
                                    <p:anim calcmode="lin" valueType="num">
                                      <p:cBhvr>
                                        <p:cTn id="6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6" dur="26">
                                          <p:stCondLst>
                                            <p:cond delay="650"/>
                                          </p:stCondLst>
                                        </p:cTn>
                                        <p:tgtEl>
                                          <p:spTgt spid="15"/>
                                        </p:tgtEl>
                                      </p:cBhvr>
                                      <p:to x="100000" y="60000"/>
                                    </p:animScale>
                                    <p:animScale>
                                      <p:cBhvr>
                                        <p:cTn id="67" dur="166" decel="50000">
                                          <p:stCondLst>
                                            <p:cond delay="676"/>
                                          </p:stCondLst>
                                        </p:cTn>
                                        <p:tgtEl>
                                          <p:spTgt spid="15"/>
                                        </p:tgtEl>
                                      </p:cBhvr>
                                      <p:to x="100000" y="100000"/>
                                    </p:animScale>
                                    <p:animScale>
                                      <p:cBhvr>
                                        <p:cTn id="68" dur="26">
                                          <p:stCondLst>
                                            <p:cond delay="1312"/>
                                          </p:stCondLst>
                                        </p:cTn>
                                        <p:tgtEl>
                                          <p:spTgt spid="15"/>
                                        </p:tgtEl>
                                      </p:cBhvr>
                                      <p:to x="100000" y="80000"/>
                                    </p:animScale>
                                    <p:animScale>
                                      <p:cBhvr>
                                        <p:cTn id="69" dur="166" decel="50000">
                                          <p:stCondLst>
                                            <p:cond delay="1338"/>
                                          </p:stCondLst>
                                        </p:cTn>
                                        <p:tgtEl>
                                          <p:spTgt spid="15"/>
                                        </p:tgtEl>
                                      </p:cBhvr>
                                      <p:to x="100000" y="100000"/>
                                    </p:animScale>
                                    <p:animScale>
                                      <p:cBhvr>
                                        <p:cTn id="70" dur="26">
                                          <p:stCondLst>
                                            <p:cond delay="1642"/>
                                          </p:stCondLst>
                                        </p:cTn>
                                        <p:tgtEl>
                                          <p:spTgt spid="15"/>
                                        </p:tgtEl>
                                      </p:cBhvr>
                                      <p:to x="100000" y="90000"/>
                                    </p:animScale>
                                    <p:animScale>
                                      <p:cBhvr>
                                        <p:cTn id="71" dur="166" decel="50000">
                                          <p:stCondLst>
                                            <p:cond delay="1668"/>
                                          </p:stCondLst>
                                        </p:cTn>
                                        <p:tgtEl>
                                          <p:spTgt spid="15"/>
                                        </p:tgtEl>
                                      </p:cBhvr>
                                      <p:to x="100000" y="100000"/>
                                    </p:animScale>
                                    <p:animScale>
                                      <p:cBhvr>
                                        <p:cTn id="72" dur="26">
                                          <p:stCondLst>
                                            <p:cond delay="1808"/>
                                          </p:stCondLst>
                                        </p:cTn>
                                        <p:tgtEl>
                                          <p:spTgt spid="15"/>
                                        </p:tgtEl>
                                      </p:cBhvr>
                                      <p:to x="100000" y="95000"/>
                                    </p:animScale>
                                    <p:animScale>
                                      <p:cBhvr>
                                        <p:cTn id="73" dur="166" decel="50000">
                                          <p:stCondLst>
                                            <p:cond delay="1834"/>
                                          </p:stCondLst>
                                        </p:cTn>
                                        <p:tgtEl>
                                          <p:spTgt spid="15"/>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80">
                                          <p:stCondLst>
                                            <p:cond delay="0"/>
                                          </p:stCondLst>
                                        </p:cTn>
                                        <p:tgtEl>
                                          <p:spTgt spid="14"/>
                                        </p:tgtEl>
                                      </p:cBhvr>
                                    </p:animEffect>
                                    <p:anim calcmode="lin" valueType="num">
                                      <p:cBhvr>
                                        <p:cTn id="7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4" dur="26">
                                          <p:stCondLst>
                                            <p:cond delay="650"/>
                                          </p:stCondLst>
                                        </p:cTn>
                                        <p:tgtEl>
                                          <p:spTgt spid="14"/>
                                        </p:tgtEl>
                                      </p:cBhvr>
                                      <p:to x="100000" y="60000"/>
                                    </p:animScale>
                                    <p:animScale>
                                      <p:cBhvr>
                                        <p:cTn id="85" dur="166" decel="50000">
                                          <p:stCondLst>
                                            <p:cond delay="676"/>
                                          </p:stCondLst>
                                        </p:cTn>
                                        <p:tgtEl>
                                          <p:spTgt spid="14"/>
                                        </p:tgtEl>
                                      </p:cBhvr>
                                      <p:to x="100000" y="100000"/>
                                    </p:animScale>
                                    <p:animScale>
                                      <p:cBhvr>
                                        <p:cTn id="86" dur="26">
                                          <p:stCondLst>
                                            <p:cond delay="1312"/>
                                          </p:stCondLst>
                                        </p:cTn>
                                        <p:tgtEl>
                                          <p:spTgt spid="14"/>
                                        </p:tgtEl>
                                      </p:cBhvr>
                                      <p:to x="100000" y="80000"/>
                                    </p:animScale>
                                    <p:animScale>
                                      <p:cBhvr>
                                        <p:cTn id="87" dur="166" decel="50000">
                                          <p:stCondLst>
                                            <p:cond delay="1338"/>
                                          </p:stCondLst>
                                        </p:cTn>
                                        <p:tgtEl>
                                          <p:spTgt spid="14"/>
                                        </p:tgtEl>
                                      </p:cBhvr>
                                      <p:to x="100000" y="100000"/>
                                    </p:animScale>
                                    <p:animScale>
                                      <p:cBhvr>
                                        <p:cTn id="88" dur="26">
                                          <p:stCondLst>
                                            <p:cond delay="1642"/>
                                          </p:stCondLst>
                                        </p:cTn>
                                        <p:tgtEl>
                                          <p:spTgt spid="14"/>
                                        </p:tgtEl>
                                      </p:cBhvr>
                                      <p:to x="100000" y="90000"/>
                                    </p:animScale>
                                    <p:animScale>
                                      <p:cBhvr>
                                        <p:cTn id="89" dur="166" decel="50000">
                                          <p:stCondLst>
                                            <p:cond delay="1668"/>
                                          </p:stCondLst>
                                        </p:cTn>
                                        <p:tgtEl>
                                          <p:spTgt spid="14"/>
                                        </p:tgtEl>
                                      </p:cBhvr>
                                      <p:to x="100000" y="100000"/>
                                    </p:animScale>
                                    <p:animScale>
                                      <p:cBhvr>
                                        <p:cTn id="90" dur="26">
                                          <p:stCondLst>
                                            <p:cond delay="1808"/>
                                          </p:stCondLst>
                                        </p:cTn>
                                        <p:tgtEl>
                                          <p:spTgt spid="14"/>
                                        </p:tgtEl>
                                      </p:cBhvr>
                                      <p:to x="100000" y="95000"/>
                                    </p:animScale>
                                    <p:animScale>
                                      <p:cBhvr>
                                        <p:cTn id="91" dur="166" decel="50000">
                                          <p:stCondLst>
                                            <p:cond delay="1834"/>
                                          </p:stCondLst>
                                        </p:cTn>
                                        <p:tgtEl>
                                          <p:spTgt spid="14"/>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80">
                                          <p:stCondLst>
                                            <p:cond delay="0"/>
                                          </p:stCondLst>
                                        </p:cTn>
                                        <p:tgtEl>
                                          <p:spTgt spid="19"/>
                                        </p:tgtEl>
                                      </p:cBhvr>
                                    </p:animEffect>
                                    <p:anim calcmode="lin" valueType="num">
                                      <p:cBhvr>
                                        <p:cTn id="9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2" dur="26">
                                          <p:stCondLst>
                                            <p:cond delay="650"/>
                                          </p:stCondLst>
                                        </p:cTn>
                                        <p:tgtEl>
                                          <p:spTgt spid="19"/>
                                        </p:tgtEl>
                                      </p:cBhvr>
                                      <p:to x="100000" y="60000"/>
                                    </p:animScale>
                                    <p:animScale>
                                      <p:cBhvr>
                                        <p:cTn id="103" dur="166" decel="50000">
                                          <p:stCondLst>
                                            <p:cond delay="676"/>
                                          </p:stCondLst>
                                        </p:cTn>
                                        <p:tgtEl>
                                          <p:spTgt spid="19"/>
                                        </p:tgtEl>
                                      </p:cBhvr>
                                      <p:to x="100000" y="100000"/>
                                    </p:animScale>
                                    <p:animScale>
                                      <p:cBhvr>
                                        <p:cTn id="104" dur="26">
                                          <p:stCondLst>
                                            <p:cond delay="1312"/>
                                          </p:stCondLst>
                                        </p:cTn>
                                        <p:tgtEl>
                                          <p:spTgt spid="19"/>
                                        </p:tgtEl>
                                      </p:cBhvr>
                                      <p:to x="100000" y="80000"/>
                                    </p:animScale>
                                    <p:animScale>
                                      <p:cBhvr>
                                        <p:cTn id="105" dur="166" decel="50000">
                                          <p:stCondLst>
                                            <p:cond delay="1338"/>
                                          </p:stCondLst>
                                        </p:cTn>
                                        <p:tgtEl>
                                          <p:spTgt spid="19"/>
                                        </p:tgtEl>
                                      </p:cBhvr>
                                      <p:to x="100000" y="100000"/>
                                    </p:animScale>
                                    <p:animScale>
                                      <p:cBhvr>
                                        <p:cTn id="106" dur="26">
                                          <p:stCondLst>
                                            <p:cond delay="1642"/>
                                          </p:stCondLst>
                                        </p:cTn>
                                        <p:tgtEl>
                                          <p:spTgt spid="19"/>
                                        </p:tgtEl>
                                      </p:cBhvr>
                                      <p:to x="100000" y="90000"/>
                                    </p:animScale>
                                    <p:animScale>
                                      <p:cBhvr>
                                        <p:cTn id="107" dur="166" decel="50000">
                                          <p:stCondLst>
                                            <p:cond delay="1668"/>
                                          </p:stCondLst>
                                        </p:cTn>
                                        <p:tgtEl>
                                          <p:spTgt spid="19"/>
                                        </p:tgtEl>
                                      </p:cBhvr>
                                      <p:to x="100000" y="100000"/>
                                    </p:animScale>
                                    <p:animScale>
                                      <p:cBhvr>
                                        <p:cTn id="108" dur="26">
                                          <p:stCondLst>
                                            <p:cond delay="1808"/>
                                          </p:stCondLst>
                                        </p:cTn>
                                        <p:tgtEl>
                                          <p:spTgt spid="19"/>
                                        </p:tgtEl>
                                      </p:cBhvr>
                                      <p:to x="100000" y="95000"/>
                                    </p:animScale>
                                    <p:animScale>
                                      <p:cBhvr>
                                        <p:cTn id="109" dur="166" decel="50000">
                                          <p:stCondLst>
                                            <p:cond delay="1834"/>
                                          </p:stCondLst>
                                        </p:cTn>
                                        <p:tgtEl>
                                          <p:spTgt spid="19"/>
                                        </p:tgtEl>
                                      </p:cBhvr>
                                      <p:to x="100000" y="100000"/>
                                    </p:animScale>
                                  </p:childTnLst>
                                </p:cTn>
                              </p:par>
                            </p:childTnLst>
                          </p:cTn>
                        </p:par>
                        <p:par>
                          <p:cTn id="110" fill="hold">
                            <p:stCondLst>
                              <p:cond delay="2000"/>
                            </p:stCondLst>
                            <p:childTnLst>
                              <p:par>
                                <p:cTn id="111" presetID="43" presetClass="entr" presetSubtype="0" fill="hold" nodeType="afterEffect">
                                  <p:stCondLst>
                                    <p:cond delay="300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200"/>
                                        <p:tgtEl>
                                          <p:spTgt spid="18"/>
                                        </p:tgtEl>
                                      </p:cBhvr>
                                    </p:animEffect>
                                    <p:anim calcmode="lin" valueType="num">
                                      <p:cBhvr>
                                        <p:cTn id="114" dur="800" fill="hold"/>
                                        <p:tgtEl>
                                          <p:spTgt spid="18"/>
                                        </p:tgtEl>
                                        <p:attrNameLst>
                                          <p:attrName>ppt_x</p:attrName>
                                        </p:attrNameLst>
                                      </p:cBhvr>
                                      <p:tavLst>
                                        <p:tav tm="0">
                                          <p:val>
                                            <p:strVal val="#ppt_x"/>
                                          </p:val>
                                        </p:tav>
                                        <p:tav tm="100000">
                                          <p:val>
                                            <p:strVal val="#ppt_x"/>
                                          </p:val>
                                        </p:tav>
                                      </p:tavLst>
                                    </p:anim>
                                    <p:anim calcmode="lin" valueType="num">
                                      <p:cBhvr>
                                        <p:cTn id="115" dur="800" fill="hold"/>
                                        <p:tgtEl>
                                          <p:spTgt spid="18"/>
                                        </p:tgtEl>
                                        <p:attrNameLst>
                                          <p:attrName>ppt_y</p:attrName>
                                        </p:attrNameLst>
                                      </p:cBhvr>
                                      <p:tavLst>
                                        <p:tav tm="0">
                                          <p:val>
                                            <p:strVal val="#ppt_y+0.31"/>
                                          </p:val>
                                        </p:tav>
                                        <p:tav tm="100000">
                                          <p:val>
                                            <p:strVal val="#ppt_y+0.31"/>
                                          </p:val>
                                        </p:tav>
                                      </p:tavLst>
                                    </p:anim>
                                    <p:anim calcmode="lin" valueType="num">
                                      <p:cBhvr>
                                        <p:cTn id="116" dur="1200" decel="50000" fill="hold">
                                          <p:stCondLst>
                                            <p:cond delay="8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1200" decel="50000" fill="hold">
                                          <p:stCondLst>
                                            <p:cond delay="8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p:bldP spid="11" grpId="0"/>
      <p:bldP spid="15" grpId="0"/>
      <p:bldP spid="1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32354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200" dirty="0">
                <a:solidFill>
                  <a:schemeClr val="tx1"/>
                </a:solidFill>
              </a:rPr>
              <a:t>El efecto del alcohol es </a:t>
            </a:r>
            <a:r>
              <a:rPr lang="es-ES" sz="2200" dirty="0" err="1">
                <a:solidFill>
                  <a:schemeClr val="tx1"/>
                </a:solidFill>
              </a:rPr>
              <a:t>desinhibidor</a:t>
            </a:r>
            <a:r>
              <a:rPr lang="es-ES" sz="2200" dirty="0">
                <a:solidFill>
                  <a:schemeClr val="tx1"/>
                </a:solidFill>
              </a:rPr>
              <a:t>, hace que los mayores se lo pasen bien bebiendo pero no nos lo permiten a nosotros.</a:t>
            </a:r>
          </a:p>
          <a:p>
            <a:pPr marL="228600" indent="-228600" fontAlgn="auto">
              <a:buFont typeface="+mj-lt"/>
              <a:buAutoNum type="alphaUcPeriod"/>
            </a:pPr>
            <a:endParaRPr lang="es-ES" sz="1000" dirty="0">
              <a:solidFill>
                <a:schemeClr val="tx1"/>
              </a:solidFill>
            </a:endParaRPr>
          </a:p>
          <a:p>
            <a:pPr marL="457200" indent="-457200" fontAlgn="auto">
              <a:buFont typeface="+mj-lt"/>
              <a:buAutoNum type="alphaUcPeriod"/>
            </a:pPr>
            <a:r>
              <a:rPr lang="es-ES" sz="2200" dirty="0">
                <a:solidFill>
                  <a:schemeClr val="tx1"/>
                </a:solidFill>
              </a:rPr>
              <a:t>El alcohol se ve en las películas que anima a tener relaciones sociales y también sexuales, porque es un potente estimulante, por eso no nos dejan tomarlo.</a:t>
            </a:r>
          </a:p>
          <a:p>
            <a:pPr marL="342900" indent="-342900" fontAlgn="auto">
              <a:buFont typeface="+mj-lt"/>
              <a:buAutoNum type="alphaUcPeriod"/>
            </a:pPr>
            <a:endParaRPr lang="es-ES" sz="1000" dirty="0">
              <a:solidFill>
                <a:schemeClr val="tx1"/>
              </a:solidFill>
            </a:endParaRPr>
          </a:p>
          <a:p>
            <a:pPr marL="457200" indent="-457200" fontAlgn="auto">
              <a:buFont typeface="+mj-lt"/>
              <a:buAutoNum type="alphaUcPeriod"/>
            </a:pPr>
            <a:r>
              <a:rPr lang="es-ES" sz="2200" dirty="0">
                <a:solidFill>
                  <a:schemeClr val="tx1"/>
                </a:solidFill>
              </a:rPr>
              <a:t>El etanol es una sustancia química que se ha estudiado y sus efectos son perjudiciales para la salud, ningún profesional sanitario recomienda beber alcohol, por eso las leyes protegen a los menores para evitar que lo consuman, porque en ellos es más perjudicial por estar en desarrollo. </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4.</a:t>
            </a:r>
            <a:r>
              <a:rPr lang="es-ES" altLang="es-ES" b="1" spc="-100" dirty="0">
                <a:solidFill>
                  <a:srgbClr val="FFFFFF"/>
                </a:solidFill>
                <a:latin typeface="Arial"/>
                <a:cs typeface="Arial"/>
              </a:rPr>
              <a:t> </a:t>
            </a:r>
            <a:r>
              <a:rPr lang="es-ES" altLang="es-ES" sz="2400" b="1" spc="-100" dirty="0">
                <a:solidFill>
                  <a:srgbClr val="FFFFFF"/>
                </a:solidFill>
                <a:latin typeface="Arial"/>
                <a:cs typeface="Arial"/>
              </a:rPr>
              <a:t>¿Las leyes y los adultos insisten en que los menores de edad no beban alcohol para fastidiarnos?</a:t>
            </a:r>
          </a:p>
        </p:txBody>
      </p:sp>
    </p:spTree>
    <p:extLst>
      <p:ext uri="{BB962C8B-B14F-4D97-AF65-F5344CB8AC3E}">
        <p14:creationId xmlns:p14="http://schemas.microsoft.com/office/powerpoint/2010/main" val="32542399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altLang="es-ES" sz="2400" spc="-100" dirty="0">
                <a:latin typeface="Arial"/>
                <a:cs typeface="Arial"/>
              </a:rPr>
              <a:t/>
            </a:r>
            <a:br>
              <a:rPr lang="es-ES" altLang="es-ES" sz="2400" spc="-100" dirty="0">
                <a:latin typeface="Arial"/>
                <a:cs typeface="Arial"/>
              </a:rPr>
            </a:br>
            <a:r>
              <a:rPr lang="es-ES" altLang="es-ES" sz="3600" b="1" spc="-100" dirty="0">
                <a:latin typeface="Arial"/>
                <a:cs typeface="Arial"/>
              </a:rPr>
              <a:t>4. </a:t>
            </a:r>
            <a:r>
              <a:rPr lang="es-ES" altLang="es-ES" sz="2400" dirty="0">
                <a:latin typeface="Arial" panose="020B0604020202020204" pitchFamily="34" charset="0"/>
                <a:cs typeface="Arial" panose="020B0604020202020204" pitchFamily="34" charset="0"/>
              </a:rPr>
              <a:t>¿Las leyes y los adultos insisten en que los menores de edad no beban alcohol para fastidiarnos?</a:t>
            </a:r>
            <a:br>
              <a:rPr lang="es-ES" altLang="es-ES" sz="2400" dirty="0">
                <a:latin typeface="Arial" panose="020B0604020202020204" pitchFamily="34" charset="0"/>
                <a:cs typeface="Arial" panose="020B0604020202020204" pitchFamily="34" charset="0"/>
              </a:rPr>
            </a:br>
            <a:r>
              <a:rPr lang="es-ES" sz="1800" dirty="0">
                <a:latin typeface="Arial" panose="020B0604020202020204" pitchFamily="34" charset="0"/>
                <a:cs typeface="Arial" panose="020B0604020202020204" pitchFamily="34" charset="0"/>
              </a:rPr>
              <a:t/>
            </a:r>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rgbClr val="FFFF00"/>
          </a:solidFill>
        </p:spPr>
        <p:txBody>
          <a:bodyPr>
            <a:normAutofit fontScale="92500" lnSpcReduction="10000"/>
          </a:bodyPr>
          <a:lstStyle/>
          <a:p>
            <a:pPr marL="400050" lvl="1" indent="0" algn="ctr">
              <a:buNone/>
            </a:pPr>
            <a:r>
              <a:rPr lang="es-ES" sz="3300" b="1" dirty="0"/>
              <a:t>¡</a:t>
            </a:r>
            <a:r>
              <a:rPr lang="es-ES" sz="3300" b="1" i="1" dirty="0" smtClean="0"/>
              <a:t>REAL </a:t>
            </a:r>
            <a:r>
              <a:rPr lang="es-ES" sz="3300" b="1" i="1" dirty="0"/>
              <a:t>NEWS</a:t>
            </a:r>
            <a:r>
              <a:rPr lang="es-ES" sz="3300" b="1" dirty="0"/>
              <a:t>!</a:t>
            </a:r>
          </a:p>
          <a:p>
            <a:pPr marL="400050" lvl="1" indent="0">
              <a:lnSpc>
                <a:spcPct val="120000"/>
              </a:lnSpc>
              <a:buNone/>
            </a:pPr>
            <a:r>
              <a:rPr lang="es-ES" sz="3600" b="1" dirty="0"/>
              <a:t>C) </a:t>
            </a:r>
            <a:r>
              <a:rPr lang="es-ES" dirty="0"/>
              <a:t>El etanol es una sustancia química que se ha estudiado y sus efectos son perjudiciales para la salud, </a:t>
            </a:r>
            <a:r>
              <a:rPr lang="es-ES" b="1" dirty="0"/>
              <a:t>ningún profesional sanitario recomienda beber alcohol</a:t>
            </a:r>
            <a:r>
              <a:rPr lang="es-ES" dirty="0"/>
              <a:t>, por eso </a:t>
            </a:r>
            <a:r>
              <a:rPr lang="es-ES" b="1" dirty="0"/>
              <a:t>las leyes protegen a los menores</a:t>
            </a:r>
            <a:r>
              <a:rPr lang="es-ES" dirty="0"/>
              <a:t> para evitar que lo consuman, porque en ellos es </a:t>
            </a:r>
            <a:r>
              <a:rPr lang="es-ES" b="1" dirty="0"/>
              <a:t>más perjudicial por estar en desarrollo</a:t>
            </a:r>
            <a:r>
              <a:rPr lang="es-ES" dirty="0"/>
              <a:t>. </a:t>
            </a:r>
          </a:p>
          <a:p>
            <a:pPr marL="400050" lvl="1" indent="0">
              <a:lnSpc>
                <a:spcPct val="120000"/>
              </a:lnSpc>
              <a:buNone/>
            </a:pPr>
            <a:endParaRPr lang="es-ES" b="1" dirty="0"/>
          </a:p>
          <a:p>
            <a:pPr marL="400050" lvl="1" indent="0">
              <a:buNone/>
            </a:pPr>
            <a:endParaRPr lang="es-ES" dirty="0">
              <a:solidFill>
                <a:srgbClr val="FFC000"/>
              </a:solidFill>
            </a:endParaRP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“C”</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¡Y LA RESPUESTA CORRECTA ES…!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8097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 calcmode="lin" valueType="num">
                                      <p:cBhvr>
                                        <p:cTn id="18" dur="500" fill="hold"/>
                                        <p:tgtEl>
                                          <p:spTgt spid="3">
                                            <p:bg/>
                                          </p:spTgt>
                                        </p:tgtEl>
                                        <p:attrNameLst>
                                          <p:attrName>ppt_w</p:attrName>
                                        </p:attrNameLst>
                                      </p:cBhvr>
                                      <p:tavLst>
                                        <p:tav tm="0">
                                          <p:val>
                                            <p:fltVal val="0"/>
                                          </p:val>
                                        </p:tav>
                                        <p:tav tm="100000">
                                          <p:val>
                                            <p:strVal val="#ppt_w"/>
                                          </p:val>
                                        </p:tav>
                                      </p:tavLst>
                                    </p:anim>
                                    <p:anim calcmode="lin" valueType="num">
                                      <p:cBhvr>
                                        <p:cTn id="19" dur="500" fill="hold"/>
                                        <p:tgtEl>
                                          <p:spTgt spid="3">
                                            <p:bg/>
                                          </p:spTgt>
                                        </p:tgtEl>
                                        <p:attrNameLst>
                                          <p:attrName>ppt_h</p:attrName>
                                        </p:attrNameLst>
                                      </p:cBhvr>
                                      <p:tavLst>
                                        <p:tav tm="0">
                                          <p:val>
                                            <p:fltVal val="0"/>
                                          </p:val>
                                        </p:tav>
                                        <p:tav tm="100000">
                                          <p:val>
                                            <p:strVal val="#ppt_h"/>
                                          </p:val>
                                        </p:tav>
                                      </p:tavLst>
                                    </p:anim>
                                    <p:animEffect transition="in" filter="fade">
                                      <p:cBhvr>
                                        <p:cTn id="20" dur="500"/>
                                        <p:tgtEl>
                                          <p:spTgt spid="3">
                                            <p:bg/>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B5435-A02F-4E75-9D16-BD299C007DF7}"/>
              </a:ext>
            </a:extLst>
          </p:cNvPr>
          <p:cNvSpPr>
            <a:spLocks noGrp="1"/>
          </p:cNvSpPr>
          <p:nvPr>
            <p:ph type="title"/>
          </p:nvPr>
        </p:nvSpPr>
        <p:spPr>
          <a:xfrm>
            <a:off x="457200" y="95017"/>
            <a:ext cx="8229600" cy="429213"/>
          </a:xfrm>
        </p:spPr>
        <p:txBody>
          <a:bodyPr>
            <a:normAutofit fontScale="90000"/>
          </a:bodyPr>
          <a:lstStyle/>
          <a:p>
            <a:r>
              <a:rPr lang="es-ES" sz="2800" b="1" dirty="0" smtClean="0">
                <a:solidFill>
                  <a:schemeClr val="accent6">
                    <a:lumMod val="75000"/>
                  </a:schemeClr>
                </a:solidFill>
              </a:rPr>
              <a:t>Leed estas </a:t>
            </a:r>
            <a:r>
              <a:rPr lang="es-ES" sz="2800" b="1" dirty="0">
                <a:solidFill>
                  <a:schemeClr val="accent6">
                    <a:lumMod val="75000"/>
                  </a:schemeClr>
                </a:solidFill>
              </a:rPr>
              <a:t>dos frases…</a:t>
            </a:r>
          </a:p>
        </p:txBody>
      </p:sp>
      <p:sp>
        <p:nvSpPr>
          <p:cNvPr id="3" name="Marcador de contenido 2">
            <a:extLst>
              <a:ext uri="{FF2B5EF4-FFF2-40B4-BE49-F238E27FC236}">
                <a16:creationId xmlns:a16="http://schemas.microsoft.com/office/drawing/2014/main" id="{58D6F371-25CC-4F9F-A7D7-BA8774F82D87}"/>
              </a:ext>
            </a:extLst>
          </p:cNvPr>
          <p:cNvSpPr>
            <a:spLocks noGrp="1"/>
          </p:cNvSpPr>
          <p:nvPr>
            <p:ph idx="1"/>
          </p:nvPr>
        </p:nvSpPr>
        <p:spPr>
          <a:xfrm>
            <a:off x="457200" y="591555"/>
            <a:ext cx="8527774" cy="1195524"/>
          </a:xfrm>
        </p:spPr>
        <p:txBody>
          <a:bodyPr>
            <a:normAutofit fontScale="55000" lnSpcReduction="20000"/>
          </a:bodyPr>
          <a:lstStyle/>
          <a:p>
            <a:pPr marL="514350" indent="-514350">
              <a:buAutoNum type="alphaUcPeriod"/>
            </a:pPr>
            <a:r>
              <a:rPr lang="es-ES" dirty="0" smtClean="0">
                <a:solidFill>
                  <a:schemeClr val="accent6">
                    <a:lumMod val="50000"/>
                  </a:schemeClr>
                </a:solidFill>
              </a:rPr>
              <a:t>El </a:t>
            </a:r>
            <a:r>
              <a:rPr lang="es-ES" dirty="0">
                <a:solidFill>
                  <a:schemeClr val="accent6">
                    <a:lumMod val="50000"/>
                  </a:schemeClr>
                </a:solidFill>
              </a:rPr>
              <a:t>efecto del alcohol es desinhibidor, hace que los mayores se lo pasen bien bebiendo pero no nos lo permiten a </a:t>
            </a:r>
            <a:r>
              <a:rPr lang="es-ES" dirty="0" smtClean="0">
                <a:solidFill>
                  <a:schemeClr val="accent6">
                    <a:lumMod val="50000"/>
                  </a:schemeClr>
                </a:solidFill>
              </a:rPr>
              <a:t>nosotros.</a:t>
            </a:r>
          </a:p>
          <a:p>
            <a:pPr marL="514350" indent="-514350">
              <a:buAutoNum type="alphaUcPeriod"/>
            </a:pPr>
            <a:endParaRPr lang="es-ES" sz="1700" dirty="0" smtClean="0">
              <a:solidFill>
                <a:schemeClr val="accent6">
                  <a:lumMod val="50000"/>
                </a:schemeClr>
              </a:solidFill>
            </a:endParaRPr>
          </a:p>
          <a:p>
            <a:pPr marL="514350" indent="-514350">
              <a:buAutoNum type="alphaUcPeriod"/>
            </a:pPr>
            <a:r>
              <a:rPr lang="es-ES" dirty="0" smtClean="0">
                <a:solidFill>
                  <a:srgbClr val="990000"/>
                </a:solidFill>
              </a:rPr>
              <a:t>El </a:t>
            </a:r>
            <a:r>
              <a:rPr lang="es-ES" dirty="0">
                <a:solidFill>
                  <a:srgbClr val="990000"/>
                </a:solidFill>
              </a:rPr>
              <a:t>alcohol se ve en las películas que anima a tener relaciones sociales y también sexuales, porque es un potente estimulante, por eso no nos dejan tomarlo.</a:t>
            </a:r>
          </a:p>
        </p:txBody>
      </p:sp>
      <p:cxnSp>
        <p:nvCxnSpPr>
          <p:cNvPr id="9" name="Conector recto 8">
            <a:extLst>
              <a:ext uri="{FF2B5EF4-FFF2-40B4-BE49-F238E27FC236}">
                <a16:creationId xmlns:a16="http://schemas.microsoft.com/office/drawing/2014/main" id="{598DC338-6377-4C3B-9066-E223D960EAE3}"/>
              </a:ext>
            </a:extLst>
          </p:cNvPr>
          <p:cNvCxnSpPr>
            <a:cxnSpLocks/>
          </p:cNvCxnSpPr>
          <p:nvPr/>
        </p:nvCxnSpPr>
        <p:spPr>
          <a:xfrm>
            <a:off x="1901952" y="824948"/>
            <a:ext cx="241401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8D783401-0BBB-4B75-A09C-D2435A5D423A}"/>
              </a:ext>
            </a:extLst>
          </p:cNvPr>
          <p:cNvCxnSpPr>
            <a:cxnSpLocks/>
          </p:cNvCxnSpPr>
          <p:nvPr/>
        </p:nvCxnSpPr>
        <p:spPr>
          <a:xfrm>
            <a:off x="2971800" y="1676398"/>
            <a:ext cx="2075688"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5" name="Marcador de contenido 2">
            <a:extLst>
              <a:ext uri="{FF2B5EF4-FFF2-40B4-BE49-F238E27FC236}">
                <a16:creationId xmlns:a16="http://schemas.microsoft.com/office/drawing/2014/main" id="{773C6B45-A913-421D-8845-33855F5F5B9A}"/>
              </a:ext>
            </a:extLst>
          </p:cNvPr>
          <p:cNvSpPr txBox="1">
            <a:spLocks/>
          </p:cNvSpPr>
          <p:nvPr/>
        </p:nvSpPr>
        <p:spPr>
          <a:xfrm>
            <a:off x="421950" y="1909792"/>
            <a:ext cx="3894018" cy="3052352"/>
          </a:xfrm>
          <a:prstGeom prst="rect">
            <a:avLst/>
          </a:prstGeom>
          <a:ln w="50800">
            <a:solidFill>
              <a:srgbClr val="FFFF00"/>
            </a:solidFill>
          </a:ln>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5000" b="1" i="1" dirty="0">
                <a:solidFill>
                  <a:schemeClr val="accent6">
                    <a:lumMod val="75000"/>
                  </a:schemeClr>
                </a:solidFill>
              </a:rPr>
              <a:t>Real </a:t>
            </a:r>
            <a:r>
              <a:rPr lang="es-ES" sz="5000" b="1" i="1" dirty="0" smtClean="0">
                <a:solidFill>
                  <a:schemeClr val="accent6">
                    <a:lumMod val="75000"/>
                  </a:schemeClr>
                </a:solidFill>
              </a:rPr>
              <a:t>News: </a:t>
            </a:r>
            <a:r>
              <a:rPr lang="es-ES" sz="4500" dirty="0" smtClean="0">
                <a:solidFill>
                  <a:schemeClr val="accent6">
                    <a:lumMod val="75000"/>
                  </a:schemeClr>
                </a:solidFill>
              </a:rPr>
              <a:t>desinhibe</a:t>
            </a:r>
            <a:endParaRPr lang="es-ES" sz="4500" dirty="0">
              <a:solidFill>
                <a:schemeClr val="accent6">
                  <a:lumMod val="75000"/>
                </a:schemeClr>
              </a:solidFill>
            </a:endParaRPr>
          </a:p>
          <a:p>
            <a:pPr marL="0" indent="0">
              <a:buNone/>
            </a:pPr>
            <a:r>
              <a:rPr lang="es-ES" sz="4000" b="1" dirty="0"/>
              <a:t>SE ESPERA: </a:t>
            </a:r>
          </a:p>
          <a:p>
            <a:pPr marL="0" indent="0">
              <a:buNone/>
            </a:pPr>
            <a:r>
              <a:rPr lang="es-ES" sz="4000" dirty="0"/>
              <a:t>- Locuacidad, risas, bailar sin vergüenza, falsa sensación de control de la conducta, etc. </a:t>
            </a:r>
          </a:p>
          <a:p>
            <a:pPr marL="0" indent="0">
              <a:buNone/>
            </a:pPr>
            <a:endParaRPr lang="es-ES" sz="2500" b="1" dirty="0" smtClean="0"/>
          </a:p>
          <a:p>
            <a:pPr marL="0" indent="0">
              <a:buNone/>
            </a:pPr>
            <a:r>
              <a:rPr lang="es-ES" sz="4000" b="1" dirty="0" smtClean="0"/>
              <a:t>OCURRE</a:t>
            </a:r>
            <a:r>
              <a:rPr lang="es-ES" sz="4000" dirty="0"/>
              <a:t>:</a:t>
            </a:r>
          </a:p>
          <a:p>
            <a:pPr marL="0" indent="0">
              <a:buNone/>
            </a:pPr>
            <a:r>
              <a:rPr lang="es-ES" sz="4000" dirty="0"/>
              <a:t>- No parar de beber y </a:t>
            </a:r>
            <a:r>
              <a:rPr lang="es-ES" sz="4000" dirty="0" smtClean="0"/>
              <a:t>borrachera.</a:t>
            </a:r>
            <a:endParaRPr lang="es-ES" sz="4000" dirty="0"/>
          </a:p>
          <a:p>
            <a:pPr marL="0" indent="0">
              <a:buNone/>
            </a:pPr>
            <a:r>
              <a:rPr lang="es-ES" sz="4000" dirty="0"/>
              <a:t>- Torpeza al hablar y en los </a:t>
            </a:r>
            <a:r>
              <a:rPr lang="es-ES" sz="4000" dirty="0" smtClean="0"/>
              <a:t>movimientos.</a:t>
            </a:r>
            <a:endParaRPr lang="es-ES" sz="4000" dirty="0"/>
          </a:p>
          <a:p>
            <a:pPr marL="0" indent="0">
              <a:buNone/>
            </a:pPr>
            <a:r>
              <a:rPr lang="es-ES" sz="4000" dirty="0"/>
              <a:t>- Malestar, mareos y </a:t>
            </a:r>
            <a:r>
              <a:rPr lang="es-ES" sz="4000" dirty="0" smtClean="0"/>
              <a:t>vómitos.</a:t>
            </a:r>
            <a:endParaRPr lang="es-ES" sz="4000" dirty="0"/>
          </a:p>
          <a:p>
            <a:pPr marL="0" indent="0">
              <a:buNone/>
            </a:pPr>
            <a:r>
              <a:rPr lang="es-ES" sz="4000" dirty="0"/>
              <a:t>- Problemas y riesgos que hemos visto… </a:t>
            </a:r>
          </a:p>
          <a:p>
            <a:pPr marL="0" indent="0">
              <a:buNone/>
            </a:pPr>
            <a:r>
              <a:rPr lang="es-ES" sz="4000" dirty="0"/>
              <a:t>- Lagunas de memoria al día siguiente, con dolor de cabeza por deshidratación del cerebro = </a:t>
            </a:r>
            <a:r>
              <a:rPr lang="es-ES" sz="4000" b="1" dirty="0"/>
              <a:t>resaca</a:t>
            </a:r>
            <a:r>
              <a:rPr lang="es-ES" sz="4000" dirty="0"/>
              <a:t>.</a:t>
            </a:r>
          </a:p>
          <a:p>
            <a:pPr marL="0" indent="0">
              <a:buNone/>
            </a:pPr>
            <a:endParaRPr lang="es-ES" sz="4000" dirty="0"/>
          </a:p>
          <a:p>
            <a:pPr marL="0" indent="0">
              <a:buNone/>
            </a:pPr>
            <a:endParaRPr lang="es-ES" dirty="0"/>
          </a:p>
          <a:p>
            <a:pPr>
              <a:buFont typeface="Arial"/>
              <a:buAutoNum type="alphaLcParenR"/>
            </a:pPr>
            <a:endParaRPr lang="es-ES" dirty="0"/>
          </a:p>
          <a:p>
            <a:pPr>
              <a:buFont typeface="Arial"/>
              <a:buAutoNum type="alphaLcParenR"/>
            </a:pPr>
            <a:endParaRPr lang="es-ES" dirty="0"/>
          </a:p>
          <a:p>
            <a:pPr>
              <a:buFont typeface="Arial"/>
              <a:buAutoNum type="alphaLcParenR"/>
            </a:pPr>
            <a:endParaRPr lang="es-ES" dirty="0"/>
          </a:p>
        </p:txBody>
      </p:sp>
      <p:sp>
        <p:nvSpPr>
          <p:cNvPr id="16" name="Marcador de contenido 2">
            <a:extLst>
              <a:ext uri="{FF2B5EF4-FFF2-40B4-BE49-F238E27FC236}">
                <a16:creationId xmlns:a16="http://schemas.microsoft.com/office/drawing/2014/main" id="{2D95A708-21C0-4250-A9AC-A7F270EC78C9}"/>
              </a:ext>
            </a:extLst>
          </p:cNvPr>
          <p:cNvSpPr txBox="1">
            <a:spLocks/>
          </p:cNvSpPr>
          <p:nvPr/>
        </p:nvSpPr>
        <p:spPr>
          <a:xfrm>
            <a:off x="4650718" y="1881793"/>
            <a:ext cx="4081537" cy="1051089"/>
          </a:xfrm>
          <a:prstGeom prst="rect">
            <a:avLst/>
          </a:prstGeom>
          <a:solidFill>
            <a:srgbClr val="FFFF00"/>
          </a:solidFill>
          <a:ln w="50800">
            <a:solidFill>
              <a:schemeClr val="tx1">
                <a:lumMod val="50000"/>
                <a:lumOff val="50000"/>
              </a:schemeClr>
            </a:solidFill>
          </a:ln>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600" b="1" i="1" dirty="0" err="1">
                <a:solidFill>
                  <a:schemeClr val="bg2">
                    <a:lumMod val="25000"/>
                  </a:schemeClr>
                </a:solidFill>
              </a:rPr>
              <a:t>Fake</a:t>
            </a:r>
            <a:r>
              <a:rPr lang="es-ES" sz="2600" b="1" i="1" dirty="0">
                <a:solidFill>
                  <a:schemeClr val="bg2">
                    <a:lumMod val="25000"/>
                  </a:schemeClr>
                </a:solidFill>
              </a:rPr>
              <a:t> </a:t>
            </a:r>
            <a:r>
              <a:rPr lang="es-ES" sz="2600" b="1" i="1" dirty="0" smtClean="0">
                <a:solidFill>
                  <a:schemeClr val="bg2">
                    <a:lumMod val="25000"/>
                  </a:schemeClr>
                </a:solidFill>
              </a:rPr>
              <a:t>News: </a:t>
            </a:r>
            <a:r>
              <a:rPr lang="es-ES" sz="2300" dirty="0" smtClean="0">
                <a:solidFill>
                  <a:schemeClr val="bg2">
                    <a:lumMod val="25000"/>
                  </a:schemeClr>
                </a:solidFill>
              </a:rPr>
              <a:t>estimula</a:t>
            </a:r>
            <a:endParaRPr lang="es-ES" sz="2300" dirty="0">
              <a:solidFill>
                <a:schemeClr val="bg2">
                  <a:lumMod val="25000"/>
                </a:schemeClr>
              </a:solidFill>
            </a:endParaRPr>
          </a:p>
          <a:p>
            <a:pPr marL="0" indent="0">
              <a:buNone/>
            </a:pPr>
            <a:r>
              <a:rPr lang="es-ES" sz="2100" b="1" dirty="0" smtClean="0"/>
              <a:t>Deseamos</a:t>
            </a:r>
            <a:r>
              <a:rPr lang="es-ES" sz="2100" dirty="0" smtClean="0"/>
              <a:t> beber </a:t>
            </a:r>
            <a:r>
              <a:rPr lang="es-ES" sz="2100" b="1" dirty="0" smtClean="0"/>
              <a:t>por creer </a:t>
            </a:r>
            <a:r>
              <a:rPr lang="es-ES" sz="2100" dirty="0" smtClean="0"/>
              <a:t>que:</a:t>
            </a:r>
          </a:p>
          <a:p>
            <a:pPr>
              <a:buFont typeface="Wingdings" panose="05000000000000000000" pitchFamily="2" charset="2"/>
              <a:buChar char="Ø"/>
            </a:pPr>
            <a:r>
              <a:rPr lang="es-ES" sz="2100" dirty="0" smtClean="0"/>
              <a:t>Es estimulante y mejora las relaciones sociales  y sexuales…</a:t>
            </a:r>
            <a:endParaRPr lang="es-ES" sz="2100" dirty="0"/>
          </a:p>
        </p:txBody>
      </p:sp>
      <p:sp>
        <p:nvSpPr>
          <p:cNvPr id="17" name="Marcador de contenido 2">
            <a:extLst>
              <a:ext uri="{FF2B5EF4-FFF2-40B4-BE49-F238E27FC236}">
                <a16:creationId xmlns:a16="http://schemas.microsoft.com/office/drawing/2014/main" id="{2FC4602D-BED9-453A-8E03-A8558688AB0E}"/>
              </a:ext>
            </a:extLst>
          </p:cNvPr>
          <p:cNvSpPr txBox="1">
            <a:spLocks/>
          </p:cNvSpPr>
          <p:nvPr/>
        </p:nvSpPr>
        <p:spPr>
          <a:xfrm>
            <a:off x="4474994" y="3062760"/>
            <a:ext cx="4327630" cy="1899384"/>
          </a:xfrm>
          <a:prstGeom prst="rect">
            <a:avLst/>
          </a:prstGeom>
          <a:ln w="50800">
            <a:solidFill>
              <a:srgbClr val="FFFF0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3600" b="1" i="1" dirty="0">
                <a:solidFill>
                  <a:schemeClr val="accent6">
                    <a:lumMod val="75000"/>
                  </a:schemeClr>
                </a:solidFill>
              </a:rPr>
              <a:t>Real </a:t>
            </a:r>
            <a:r>
              <a:rPr lang="es-ES" sz="3600" b="1" i="1" dirty="0" smtClean="0">
                <a:solidFill>
                  <a:schemeClr val="accent6">
                    <a:lumMod val="75000"/>
                  </a:schemeClr>
                </a:solidFill>
              </a:rPr>
              <a:t>News</a:t>
            </a:r>
          </a:p>
          <a:p>
            <a:pPr marL="0" lvl="0" indent="0">
              <a:spcBef>
                <a:spcPts val="0"/>
              </a:spcBef>
              <a:buFont typeface="Wingdings" panose="05000000000000000000" pitchFamily="2" charset="2"/>
              <a:buChar char="Ø"/>
            </a:pPr>
            <a:r>
              <a:rPr lang="es-ES" sz="2900" dirty="0">
                <a:solidFill>
                  <a:prstClr val="black"/>
                </a:solidFill>
              </a:rPr>
              <a:t>Sabemos que es un </a:t>
            </a:r>
            <a:r>
              <a:rPr lang="es-ES" sz="2900" b="1" dirty="0">
                <a:solidFill>
                  <a:prstClr val="black"/>
                </a:solidFill>
              </a:rPr>
              <a:t>depresor</a:t>
            </a:r>
            <a:r>
              <a:rPr lang="es-ES" sz="2900" dirty="0">
                <a:solidFill>
                  <a:prstClr val="black"/>
                </a:solidFill>
              </a:rPr>
              <a:t> del </a:t>
            </a:r>
            <a:r>
              <a:rPr lang="es-ES" sz="2900" dirty="0" smtClean="0">
                <a:solidFill>
                  <a:prstClr val="black"/>
                </a:solidFill>
              </a:rPr>
              <a:t>SNC.</a:t>
            </a:r>
          </a:p>
          <a:p>
            <a:pPr marL="0" lvl="0" indent="0">
              <a:spcBef>
                <a:spcPts val="0"/>
              </a:spcBef>
              <a:buNone/>
            </a:pPr>
            <a:endParaRPr lang="es-ES" sz="1700" dirty="0" smtClean="0">
              <a:solidFill>
                <a:prstClr val="black"/>
              </a:solidFill>
            </a:endParaRPr>
          </a:p>
          <a:p>
            <a:pPr marL="0" lvl="0" indent="0">
              <a:spcBef>
                <a:spcPts val="0"/>
              </a:spcBef>
              <a:buFont typeface="Wingdings" panose="05000000000000000000" pitchFamily="2" charset="2"/>
              <a:buChar char="Ø"/>
            </a:pPr>
            <a:r>
              <a:rPr lang="es-ES" sz="2900" dirty="0" smtClean="0">
                <a:solidFill>
                  <a:prstClr val="black"/>
                </a:solidFill>
              </a:rPr>
              <a:t>La </a:t>
            </a:r>
            <a:r>
              <a:rPr lang="es-ES" sz="2900" b="1" dirty="0">
                <a:solidFill>
                  <a:prstClr val="black"/>
                </a:solidFill>
              </a:rPr>
              <a:t>publicidad</a:t>
            </a:r>
            <a:r>
              <a:rPr lang="es-ES" sz="2900" dirty="0">
                <a:solidFill>
                  <a:prstClr val="black"/>
                </a:solidFill>
              </a:rPr>
              <a:t> encubierta en </a:t>
            </a:r>
            <a:r>
              <a:rPr lang="es-ES" sz="2900" dirty="0" smtClean="0">
                <a:solidFill>
                  <a:prstClr val="black"/>
                </a:solidFill>
              </a:rPr>
              <a:t>películas o los anuncios, crea </a:t>
            </a:r>
            <a:r>
              <a:rPr lang="es-ES" sz="2900" b="1" dirty="0" smtClean="0">
                <a:solidFill>
                  <a:prstClr val="black"/>
                </a:solidFill>
              </a:rPr>
              <a:t>falsas expectativas </a:t>
            </a:r>
            <a:r>
              <a:rPr lang="es-ES" sz="2900" dirty="0" smtClean="0">
                <a:solidFill>
                  <a:prstClr val="black"/>
                </a:solidFill>
              </a:rPr>
              <a:t>sobre el producto; </a:t>
            </a:r>
            <a:r>
              <a:rPr lang="es-ES" sz="2900" dirty="0">
                <a:solidFill>
                  <a:prstClr val="black"/>
                </a:solidFill>
              </a:rPr>
              <a:t>el efecto es </a:t>
            </a:r>
            <a:r>
              <a:rPr lang="es-ES" sz="2900" b="1" dirty="0">
                <a:solidFill>
                  <a:prstClr val="black"/>
                </a:solidFill>
              </a:rPr>
              <a:t>que lo deseemos</a:t>
            </a:r>
            <a:r>
              <a:rPr lang="es-ES" sz="2900" dirty="0">
                <a:solidFill>
                  <a:prstClr val="black"/>
                </a:solidFill>
              </a:rPr>
              <a:t>.</a:t>
            </a:r>
          </a:p>
          <a:p>
            <a:pPr marL="0" indent="0">
              <a:buNone/>
            </a:pPr>
            <a:endParaRPr lang="es-ES" sz="1500" b="1" i="1" dirty="0">
              <a:solidFill>
                <a:schemeClr val="accent6">
                  <a:lumMod val="75000"/>
                </a:schemeClr>
              </a:solidFill>
            </a:endParaRPr>
          </a:p>
        </p:txBody>
      </p:sp>
      <p:pic>
        <p:nvPicPr>
          <p:cNvPr id="10" name="Imagen 9">
            <a:extLst>
              <a:ext uri="{FF2B5EF4-FFF2-40B4-BE49-F238E27FC236}">
                <a16:creationId xmlns:a16="http://schemas.microsoft.com/office/drawing/2014/main" id="{8D25DF04-0504-49E3-AEB5-8866E77B4D67}"/>
              </a:ext>
            </a:extLst>
          </p:cNvPr>
          <p:cNvPicPr>
            <a:picLocks noChangeAspect="1"/>
          </p:cNvPicPr>
          <p:nvPr/>
        </p:nvPicPr>
        <p:blipFill>
          <a:blip r:embed="rId3"/>
          <a:stretch>
            <a:fillRect/>
          </a:stretch>
        </p:blipFill>
        <p:spPr>
          <a:xfrm>
            <a:off x="6140254" y="61944"/>
            <a:ext cx="574582" cy="574582"/>
          </a:xfrm>
          <a:prstGeom prst="rect">
            <a:avLst/>
          </a:prstGeom>
          <a:solidFill>
            <a:schemeClr val="bg1"/>
          </a:solidFill>
        </p:spPr>
      </p:pic>
      <p:pic>
        <p:nvPicPr>
          <p:cNvPr id="11" name="Imagen 10">
            <a:extLst>
              <a:ext uri="{FF2B5EF4-FFF2-40B4-BE49-F238E27FC236}">
                <a16:creationId xmlns:a16="http://schemas.microsoft.com/office/drawing/2014/main" id="{437AAB9C-FCFC-4902-9098-F6FD9BE62C4C}"/>
              </a:ext>
            </a:extLst>
          </p:cNvPr>
          <p:cNvPicPr>
            <a:picLocks noChangeAspect="1"/>
          </p:cNvPicPr>
          <p:nvPr/>
        </p:nvPicPr>
        <p:blipFill>
          <a:blip r:embed="rId3">
            <a:duotone>
              <a:schemeClr val="accent2">
                <a:shade val="45000"/>
                <a:satMod val="135000"/>
              </a:schemeClr>
              <a:prstClr val="white"/>
            </a:duotone>
          </a:blip>
          <a:stretch>
            <a:fillRect/>
          </a:stretch>
        </p:blipFill>
        <p:spPr>
          <a:xfrm>
            <a:off x="6714836" y="61944"/>
            <a:ext cx="574582" cy="574582"/>
          </a:xfrm>
          <a:prstGeom prst="rect">
            <a:avLst/>
          </a:prstGeom>
          <a:solidFill>
            <a:schemeClr val="bg1"/>
          </a:solidFill>
        </p:spPr>
      </p:pic>
    </p:spTree>
    <p:extLst>
      <p:ext uri="{BB962C8B-B14F-4D97-AF65-F5344CB8AC3E}">
        <p14:creationId xmlns:p14="http://schemas.microsoft.com/office/powerpoint/2010/main" val="29314160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80">
                                          <p:stCondLst>
                                            <p:cond delay="0"/>
                                          </p:stCondLst>
                                        </p:cTn>
                                        <p:tgtEl>
                                          <p:spTgt spid="10"/>
                                        </p:tgtEl>
                                      </p:cBhvr>
                                    </p:animEffect>
                                    <p:anim calcmode="lin" valueType="num">
                                      <p:cBhvr>
                                        <p:cTn id="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 dur="26">
                                          <p:stCondLst>
                                            <p:cond delay="650"/>
                                          </p:stCondLst>
                                        </p:cTn>
                                        <p:tgtEl>
                                          <p:spTgt spid="10"/>
                                        </p:tgtEl>
                                      </p:cBhvr>
                                      <p:to x="100000" y="60000"/>
                                    </p:animScale>
                                    <p:animScale>
                                      <p:cBhvr>
                                        <p:cTn id="16" dur="166" decel="50000">
                                          <p:stCondLst>
                                            <p:cond delay="676"/>
                                          </p:stCondLst>
                                        </p:cTn>
                                        <p:tgtEl>
                                          <p:spTgt spid="10"/>
                                        </p:tgtEl>
                                      </p:cBhvr>
                                      <p:to x="100000" y="100000"/>
                                    </p:animScale>
                                    <p:animScale>
                                      <p:cBhvr>
                                        <p:cTn id="17" dur="26">
                                          <p:stCondLst>
                                            <p:cond delay="1312"/>
                                          </p:stCondLst>
                                        </p:cTn>
                                        <p:tgtEl>
                                          <p:spTgt spid="10"/>
                                        </p:tgtEl>
                                      </p:cBhvr>
                                      <p:to x="100000" y="80000"/>
                                    </p:animScale>
                                    <p:animScale>
                                      <p:cBhvr>
                                        <p:cTn id="18" dur="166" decel="50000">
                                          <p:stCondLst>
                                            <p:cond delay="1338"/>
                                          </p:stCondLst>
                                        </p:cTn>
                                        <p:tgtEl>
                                          <p:spTgt spid="10"/>
                                        </p:tgtEl>
                                      </p:cBhvr>
                                      <p:to x="100000" y="100000"/>
                                    </p:animScale>
                                    <p:animScale>
                                      <p:cBhvr>
                                        <p:cTn id="19" dur="26">
                                          <p:stCondLst>
                                            <p:cond delay="1642"/>
                                          </p:stCondLst>
                                        </p:cTn>
                                        <p:tgtEl>
                                          <p:spTgt spid="10"/>
                                        </p:tgtEl>
                                      </p:cBhvr>
                                      <p:to x="100000" y="90000"/>
                                    </p:animScale>
                                    <p:animScale>
                                      <p:cBhvr>
                                        <p:cTn id="20" dur="166" decel="50000">
                                          <p:stCondLst>
                                            <p:cond delay="1668"/>
                                          </p:stCondLst>
                                        </p:cTn>
                                        <p:tgtEl>
                                          <p:spTgt spid="10"/>
                                        </p:tgtEl>
                                      </p:cBhvr>
                                      <p:to x="100000" y="100000"/>
                                    </p:animScale>
                                    <p:animScale>
                                      <p:cBhvr>
                                        <p:cTn id="21" dur="26">
                                          <p:stCondLst>
                                            <p:cond delay="1808"/>
                                          </p:stCondLst>
                                        </p:cTn>
                                        <p:tgtEl>
                                          <p:spTgt spid="10"/>
                                        </p:tgtEl>
                                      </p:cBhvr>
                                      <p:to x="100000" y="95000"/>
                                    </p:animScale>
                                    <p:animScale>
                                      <p:cBhvr>
                                        <p:cTn id="22" dur="166" decel="50000">
                                          <p:stCondLst>
                                            <p:cond delay="1834"/>
                                          </p:stCondLst>
                                        </p:cTn>
                                        <p:tgtEl>
                                          <p:spTgt spid="10"/>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down)">
                                      <p:cBhvr>
                                        <p:cTn id="42" dur="500"/>
                                        <p:tgtEl>
                                          <p:spTgt spid="3">
                                            <p:txEl>
                                              <p:pRg st="0" end="0"/>
                                            </p:txEl>
                                          </p:spTgt>
                                        </p:tgtEl>
                                      </p:cBhvr>
                                    </p:animEffect>
                                  </p:childTnLst>
                                </p:cTn>
                              </p:par>
                            </p:childTnLst>
                          </p:cTn>
                        </p:par>
                        <p:par>
                          <p:cTn id="43" fill="hold">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down)">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par>
                                <p:cTn id="52" presetID="16" presetClass="entr" presetSubtype="21"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par>
                          <p:cTn id="55" fill="hold">
                            <p:stCondLst>
                              <p:cond delay="500"/>
                            </p:stCondLst>
                            <p:childTnLst>
                              <p:par>
                                <p:cTn id="56" presetID="16" presetClass="entr" presetSubtype="21" fill="hold" grpId="0" nodeType="afterEffect">
                                  <p:stCondLst>
                                    <p:cond delay="200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heel(1)">
                                      <p:cBhvr>
                                        <p:cTn id="63" dur="2000"/>
                                        <p:tgtEl>
                                          <p:spTgt spid="16"/>
                                        </p:tgtEl>
                                      </p:cBhvr>
                                    </p:animEffect>
                                  </p:childTnLst>
                                </p:cTn>
                              </p:par>
                            </p:childTnLst>
                          </p:cTn>
                        </p:par>
                        <p:par>
                          <p:cTn id="64" fill="hold">
                            <p:stCondLst>
                              <p:cond delay="2000"/>
                            </p:stCondLst>
                            <p:childTnLst>
                              <p:par>
                                <p:cTn id="65" presetID="2" presetClass="entr" presetSubtype="4" fill="hold" grpId="0" nodeType="afterEffect">
                                  <p:stCondLst>
                                    <p:cond delay="1500"/>
                                  </p:stCondLst>
                                  <p:childTnLst>
                                    <p:set>
                                      <p:cBhvr>
                                        <p:cTn id="66" dur="1" fill="hold">
                                          <p:stCondLst>
                                            <p:cond delay="0"/>
                                          </p:stCondLst>
                                        </p:cTn>
                                        <p:tgtEl>
                                          <p:spTgt spid="17">
                                            <p:bg/>
                                          </p:spTgt>
                                        </p:tgtEl>
                                        <p:attrNameLst>
                                          <p:attrName>style.visibility</p:attrName>
                                        </p:attrNameLst>
                                      </p:cBhvr>
                                      <p:to>
                                        <p:strVal val="visible"/>
                                      </p:to>
                                    </p:set>
                                    <p:anim calcmode="lin" valueType="num">
                                      <p:cBhvr additive="base">
                                        <p:cTn id="67" dur="2000" fill="hold"/>
                                        <p:tgtEl>
                                          <p:spTgt spid="17">
                                            <p:bg/>
                                          </p:spTgt>
                                        </p:tgtEl>
                                        <p:attrNameLst>
                                          <p:attrName>ppt_x</p:attrName>
                                        </p:attrNameLst>
                                      </p:cBhvr>
                                      <p:tavLst>
                                        <p:tav tm="0">
                                          <p:val>
                                            <p:strVal val="#ppt_x"/>
                                          </p:val>
                                        </p:tav>
                                        <p:tav tm="100000">
                                          <p:val>
                                            <p:strVal val="#ppt_x"/>
                                          </p:val>
                                        </p:tav>
                                      </p:tavLst>
                                    </p:anim>
                                    <p:anim calcmode="lin" valueType="num">
                                      <p:cBhvr additive="base">
                                        <p:cTn id="68" dur="2000" fill="hold"/>
                                        <p:tgtEl>
                                          <p:spTgt spid="17">
                                            <p:bg/>
                                          </p:spTgt>
                                        </p:tgtEl>
                                        <p:attrNameLst>
                                          <p:attrName>ppt_y</p:attrName>
                                        </p:attrNameLst>
                                      </p:cBhvr>
                                      <p:tavLst>
                                        <p:tav tm="0">
                                          <p:val>
                                            <p:strVal val="1+#ppt_h/2"/>
                                          </p:val>
                                        </p:tav>
                                        <p:tav tm="100000">
                                          <p:val>
                                            <p:strVal val="#ppt_y"/>
                                          </p:val>
                                        </p:tav>
                                      </p:tavLst>
                                    </p:anim>
                                  </p:childTnLst>
                                </p:cTn>
                              </p:par>
                            </p:childTnLst>
                          </p:cTn>
                        </p:par>
                        <p:par>
                          <p:cTn id="69" fill="hold">
                            <p:stCondLst>
                              <p:cond delay="5500"/>
                            </p:stCondLst>
                            <p:childTnLst>
                              <p:par>
                                <p:cTn id="70" presetID="2" presetClass="entr" presetSubtype="4" fill="hold" grpId="0" nodeType="afterEffect">
                                  <p:stCondLst>
                                    <p:cond delay="1500"/>
                                  </p:stCondLst>
                                  <p:childTnLst>
                                    <p:set>
                                      <p:cBhvr>
                                        <p:cTn id="71" dur="1" fill="hold">
                                          <p:stCondLst>
                                            <p:cond delay="0"/>
                                          </p:stCondLst>
                                        </p:cTn>
                                        <p:tgtEl>
                                          <p:spTgt spid="17">
                                            <p:txEl>
                                              <p:pRg st="0" end="0"/>
                                            </p:txEl>
                                          </p:spTgt>
                                        </p:tgtEl>
                                        <p:attrNameLst>
                                          <p:attrName>style.visibility</p:attrName>
                                        </p:attrNameLst>
                                      </p:cBhvr>
                                      <p:to>
                                        <p:strVal val="visible"/>
                                      </p:to>
                                    </p:set>
                                    <p:anim calcmode="lin" valueType="num">
                                      <p:cBhvr additive="base">
                                        <p:cTn id="72"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74" fill="hold">
                            <p:stCondLst>
                              <p:cond delay="9000"/>
                            </p:stCondLst>
                            <p:childTnLst>
                              <p:par>
                                <p:cTn id="75" presetID="2" presetClass="entr" presetSubtype="4" fill="hold" grpId="0" nodeType="afterEffect">
                                  <p:stCondLst>
                                    <p:cond delay="1500"/>
                                  </p:stCondLst>
                                  <p:childTnLst>
                                    <p:set>
                                      <p:cBhvr>
                                        <p:cTn id="76" dur="1" fill="hold">
                                          <p:stCondLst>
                                            <p:cond delay="0"/>
                                          </p:stCondLst>
                                        </p:cTn>
                                        <p:tgtEl>
                                          <p:spTgt spid="17">
                                            <p:txEl>
                                              <p:pRg st="1" end="1"/>
                                            </p:txEl>
                                          </p:spTgt>
                                        </p:tgtEl>
                                        <p:attrNameLst>
                                          <p:attrName>style.visibility</p:attrName>
                                        </p:attrNameLst>
                                      </p:cBhvr>
                                      <p:to>
                                        <p:strVal val="visible"/>
                                      </p:to>
                                    </p:set>
                                    <p:anim calcmode="lin" valueType="num">
                                      <p:cBhvr additive="base">
                                        <p:cTn id="77" dur="20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par>
                          <p:cTn id="79" fill="hold">
                            <p:stCondLst>
                              <p:cond delay="12500"/>
                            </p:stCondLst>
                            <p:childTnLst>
                              <p:par>
                                <p:cTn id="80" presetID="2" presetClass="entr" presetSubtype="4" fill="hold" grpId="0" nodeType="afterEffect">
                                  <p:stCondLst>
                                    <p:cond delay="1500"/>
                                  </p:stCondLst>
                                  <p:childTnLst>
                                    <p:set>
                                      <p:cBhvr>
                                        <p:cTn id="81" dur="1" fill="hold">
                                          <p:stCondLst>
                                            <p:cond delay="0"/>
                                          </p:stCondLst>
                                        </p:cTn>
                                        <p:tgtEl>
                                          <p:spTgt spid="17">
                                            <p:txEl>
                                              <p:pRg st="3" end="3"/>
                                            </p:txEl>
                                          </p:spTgt>
                                        </p:tgtEl>
                                        <p:attrNameLst>
                                          <p:attrName>style.visibility</p:attrName>
                                        </p:attrNameLst>
                                      </p:cBhvr>
                                      <p:to>
                                        <p:strVal val="visible"/>
                                      </p:to>
                                    </p:set>
                                    <p:anim calcmode="lin" valueType="num">
                                      <p:cBhvr additive="base">
                                        <p:cTn id="82" dur="20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animBg="1"/>
      <p:bldP spid="16" grpId="0" animBg="1"/>
      <p:bldP spid="17"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orazón Vector formas conjunto — Vector de stock"/>
          <p:cNvPicPr>
            <a:picLocks noGrp="1" noChangeAspect="1" noChangeArrowheads="1"/>
          </p:cNvPicPr>
          <p:nvPr>
            <p:ph idx="1"/>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8471" t="23716" r="12921" b="65573"/>
          <a:stretch/>
        </p:blipFill>
        <p:spPr bwMode="auto">
          <a:xfrm rot="963890">
            <a:off x="6751243" y="1654773"/>
            <a:ext cx="2328019" cy="496097"/>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9A0F2875-BA3B-4838-8DD1-F678D7013CF6}"/>
              </a:ext>
            </a:extLst>
          </p:cNvPr>
          <p:cNvSpPr txBox="1">
            <a:spLocks/>
          </p:cNvSpPr>
          <p:nvPr/>
        </p:nvSpPr>
        <p:spPr>
          <a:xfrm>
            <a:off x="0" y="0"/>
            <a:ext cx="9144000" cy="1352749"/>
          </a:xfrm>
          <a:prstGeom prst="rect">
            <a:avLst/>
          </a:prstGeom>
          <a:solidFill>
            <a:schemeClr val="bg1"/>
          </a:solidFill>
          <a:ln w="57150">
            <a:solidFill>
              <a:schemeClr val="accent6">
                <a:lumMod val="75000"/>
              </a:schemeClr>
            </a:solid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2900" b="1" i="1" dirty="0" smtClean="0">
                <a:solidFill>
                  <a:schemeClr val="accent6">
                    <a:lumMod val="50000"/>
                  </a:schemeClr>
                </a:solidFill>
              </a:rPr>
              <a:t>Volviendo a las frases:</a:t>
            </a:r>
            <a:endParaRPr lang="es-ES" sz="2900" b="1" i="1" dirty="0">
              <a:solidFill>
                <a:schemeClr val="accent6">
                  <a:lumMod val="50000"/>
                </a:schemeClr>
              </a:solidFill>
            </a:endParaRPr>
          </a:p>
          <a:p>
            <a:pPr marL="0" indent="0">
              <a:buNone/>
            </a:pPr>
            <a:r>
              <a:rPr lang="es-ES" sz="2900" dirty="0" smtClean="0">
                <a:solidFill>
                  <a:schemeClr val="accent6">
                    <a:lumMod val="50000"/>
                  </a:schemeClr>
                </a:solidFill>
              </a:rPr>
              <a:t>	</a:t>
            </a:r>
            <a:r>
              <a:rPr lang="es-ES" sz="2900" dirty="0" smtClean="0">
                <a:solidFill>
                  <a:schemeClr val="accent6">
                    <a:lumMod val="75000"/>
                  </a:schemeClr>
                </a:solidFill>
              </a:rPr>
              <a:t>A) El efecto del alcohol es </a:t>
            </a:r>
            <a:r>
              <a:rPr lang="es-ES" sz="2900" dirty="0" err="1" smtClean="0">
                <a:solidFill>
                  <a:schemeClr val="accent6">
                    <a:lumMod val="75000"/>
                  </a:schemeClr>
                </a:solidFill>
              </a:rPr>
              <a:t>desinhibidor</a:t>
            </a:r>
            <a:r>
              <a:rPr lang="es-ES" sz="2900" dirty="0" smtClean="0">
                <a:solidFill>
                  <a:schemeClr val="accent6">
                    <a:lumMod val="75000"/>
                  </a:schemeClr>
                </a:solidFill>
              </a:rPr>
              <a:t>, hace que los mayores se lo pasen bien bebiendo pero </a:t>
            </a:r>
          </a:p>
          <a:p>
            <a:pPr marL="0" indent="0">
              <a:buNone/>
            </a:pPr>
            <a:r>
              <a:rPr lang="es-ES" sz="2900" dirty="0">
                <a:solidFill>
                  <a:schemeClr val="accent6">
                    <a:lumMod val="75000"/>
                  </a:schemeClr>
                </a:solidFill>
              </a:rPr>
              <a:t>	</a:t>
            </a:r>
            <a:r>
              <a:rPr lang="es-ES" sz="2900" dirty="0" smtClean="0">
                <a:solidFill>
                  <a:schemeClr val="accent6">
                    <a:lumMod val="75000"/>
                  </a:schemeClr>
                </a:solidFill>
              </a:rPr>
              <a:t>     no nos lo permiten a nosotros</a:t>
            </a:r>
            <a:r>
              <a:rPr lang="es-ES" sz="2900" dirty="0" smtClean="0">
                <a:solidFill>
                  <a:schemeClr val="accent6">
                    <a:lumMod val="50000"/>
                  </a:schemeClr>
                </a:solidFill>
              </a:rPr>
              <a:t>.</a:t>
            </a:r>
          </a:p>
          <a:p>
            <a:pPr>
              <a:buFont typeface="Arial"/>
              <a:buAutoNum type="alphaUcPeriod"/>
            </a:pPr>
            <a:endParaRPr lang="es-ES" sz="1100" dirty="0" smtClean="0">
              <a:solidFill>
                <a:schemeClr val="accent6">
                  <a:lumMod val="50000"/>
                </a:schemeClr>
              </a:solidFill>
            </a:endParaRPr>
          </a:p>
          <a:p>
            <a:pPr marL="0" indent="0">
              <a:buNone/>
            </a:pPr>
            <a:r>
              <a:rPr lang="es-ES" sz="2900" dirty="0" smtClean="0">
                <a:solidFill>
                  <a:schemeClr val="accent6">
                    <a:lumMod val="50000"/>
                  </a:schemeClr>
                </a:solidFill>
              </a:rPr>
              <a:t>	B) El alcohol se ve en las películas que anima a tener relaciones sociales y también sexuales, porque es 	     un potente estimulante, por eso no nos dejan tomarlo.</a:t>
            </a:r>
            <a:endParaRPr lang="es-ES" sz="2900" dirty="0">
              <a:solidFill>
                <a:schemeClr val="accent6">
                  <a:lumMod val="50000"/>
                </a:schemeClr>
              </a:solidFill>
            </a:endParaRPr>
          </a:p>
        </p:txBody>
      </p:sp>
      <p:cxnSp>
        <p:nvCxnSpPr>
          <p:cNvPr id="6" name="Conector recto 5">
            <a:extLst>
              <a:ext uri="{FF2B5EF4-FFF2-40B4-BE49-F238E27FC236}">
                <a16:creationId xmlns:a16="http://schemas.microsoft.com/office/drawing/2014/main" id="{77C0285B-DF2B-4CCD-BDC5-4A57C38DCC15}"/>
              </a:ext>
            </a:extLst>
          </p:cNvPr>
          <p:cNvCxnSpPr>
            <a:cxnSpLocks/>
          </p:cNvCxnSpPr>
          <p:nvPr/>
        </p:nvCxnSpPr>
        <p:spPr>
          <a:xfrm>
            <a:off x="4591746" y="458939"/>
            <a:ext cx="236988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1ED9CFD3-8AE5-4977-A348-95F2403E3BE2}"/>
              </a:ext>
            </a:extLst>
          </p:cNvPr>
          <p:cNvCxnSpPr>
            <a:cxnSpLocks/>
          </p:cNvCxnSpPr>
          <p:nvPr/>
        </p:nvCxnSpPr>
        <p:spPr>
          <a:xfrm>
            <a:off x="740796" y="727448"/>
            <a:ext cx="161226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99078399-19F3-403E-A83A-222E6FDE09E1}"/>
              </a:ext>
            </a:extLst>
          </p:cNvPr>
          <p:cNvCxnSpPr>
            <a:cxnSpLocks/>
          </p:cNvCxnSpPr>
          <p:nvPr/>
        </p:nvCxnSpPr>
        <p:spPr>
          <a:xfrm>
            <a:off x="3706368" y="1046034"/>
            <a:ext cx="1987296"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9B8D448C-CEA9-441C-8714-9434D0FDE034}"/>
              </a:ext>
            </a:extLst>
          </p:cNvPr>
          <p:cNvCxnSpPr>
            <a:cxnSpLocks/>
          </p:cNvCxnSpPr>
          <p:nvPr/>
        </p:nvCxnSpPr>
        <p:spPr>
          <a:xfrm>
            <a:off x="7400544" y="1046034"/>
            <a:ext cx="61092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ector recto 15">
            <a:extLst>
              <a:ext uri="{FF2B5EF4-FFF2-40B4-BE49-F238E27FC236}">
                <a16:creationId xmlns:a16="http://schemas.microsoft.com/office/drawing/2014/main" id="{7B0B4DD8-46C5-40BF-8594-87F63D3833F9}"/>
              </a:ext>
            </a:extLst>
          </p:cNvPr>
          <p:cNvCxnSpPr>
            <a:cxnSpLocks/>
          </p:cNvCxnSpPr>
          <p:nvPr/>
        </p:nvCxnSpPr>
        <p:spPr>
          <a:xfrm>
            <a:off x="3451595" y="1244890"/>
            <a:ext cx="179851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7" name="Marcador de contenido 2">
            <a:extLst>
              <a:ext uri="{FF2B5EF4-FFF2-40B4-BE49-F238E27FC236}">
                <a16:creationId xmlns:a16="http://schemas.microsoft.com/office/drawing/2014/main" id="{71C6C126-50FC-4328-818D-C8AD511A2124}"/>
              </a:ext>
            </a:extLst>
          </p:cNvPr>
          <p:cNvSpPr txBox="1">
            <a:spLocks/>
          </p:cNvSpPr>
          <p:nvPr/>
        </p:nvSpPr>
        <p:spPr>
          <a:xfrm>
            <a:off x="64737" y="1430955"/>
            <a:ext cx="8616555" cy="2235132"/>
          </a:xfrm>
          <a:prstGeom prst="rect">
            <a:avLst/>
          </a:prstGeom>
          <a:ln w="50800">
            <a:noFill/>
          </a:ln>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sz="2800" b="1" i="1" dirty="0" smtClean="0">
                <a:solidFill>
                  <a:schemeClr val="accent6">
                    <a:lumMod val="75000"/>
                  </a:schemeClr>
                </a:solidFill>
              </a:rPr>
              <a:t>Real News </a:t>
            </a:r>
            <a:endParaRPr lang="es-ES" sz="2800" b="1" dirty="0" smtClean="0">
              <a:solidFill>
                <a:schemeClr val="accent6">
                  <a:lumMod val="75000"/>
                </a:schemeClr>
              </a:solidFill>
            </a:endParaRPr>
          </a:p>
          <a:p>
            <a:pPr>
              <a:buFont typeface="Arial" panose="020B0604020202020204" pitchFamily="34" charset="0"/>
              <a:buChar char="•"/>
            </a:pPr>
            <a:r>
              <a:rPr lang="es-ES" sz="2400" b="1" dirty="0" smtClean="0">
                <a:solidFill>
                  <a:schemeClr val="accent6">
                    <a:lumMod val="50000"/>
                  </a:schemeClr>
                </a:solidFill>
              </a:rPr>
              <a:t>Consumo</a:t>
            </a:r>
            <a:r>
              <a:rPr lang="es-ES" sz="2400" dirty="0" smtClean="0">
                <a:solidFill>
                  <a:schemeClr val="accent6">
                    <a:lumMod val="50000"/>
                  </a:schemeClr>
                </a:solidFill>
              </a:rPr>
              <a:t> </a:t>
            </a:r>
            <a:r>
              <a:rPr lang="es-ES" sz="2800" b="1" dirty="0">
                <a:solidFill>
                  <a:schemeClr val="accent6">
                    <a:lumMod val="50000"/>
                  </a:schemeClr>
                </a:solidFill>
              </a:rPr>
              <a:t>=</a:t>
            </a:r>
            <a:r>
              <a:rPr lang="es-ES" sz="2400" dirty="0">
                <a:solidFill>
                  <a:schemeClr val="accent6">
                    <a:lumMod val="50000"/>
                  </a:schemeClr>
                </a:solidFill>
              </a:rPr>
              <a:t> desinhibición inicial </a:t>
            </a:r>
            <a:r>
              <a:rPr lang="es-ES" sz="2800" b="1" dirty="0">
                <a:solidFill>
                  <a:schemeClr val="accent6">
                    <a:lumMod val="50000"/>
                  </a:schemeClr>
                </a:solidFill>
              </a:rPr>
              <a:t>=</a:t>
            </a:r>
            <a:r>
              <a:rPr lang="es-ES" sz="2400" dirty="0">
                <a:solidFill>
                  <a:schemeClr val="accent6">
                    <a:lumMod val="50000"/>
                  </a:schemeClr>
                </a:solidFill>
              </a:rPr>
              <a:t> </a:t>
            </a:r>
            <a:r>
              <a:rPr lang="es-ES" sz="2400" b="1" dirty="0">
                <a:solidFill>
                  <a:schemeClr val="accent6">
                    <a:lumMod val="50000"/>
                  </a:schemeClr>
                </a:solidFill>
              </a:rPr>
              <a:t>anestésico</a:t>
            </a:r>
            <a:r>
              <a:rPr lang="es-ES" sz="2400" dirty="0" smtClean="0">
                <a:solidFill>
                  <a:schemeClr val="accent6">
                    <a:lumMod val="50000"/>
                  </a:schemeClr>
                </a:solidFill>
              </a:rPr>
              <a:t> </a:t>
            </a:r>
            <a:r>
              <a:rPr lang="es-ES" sz="2800" b="1" dirty="0" smtClean="0">
                <a:solidFill>
                  <a:schemeClr val="accent6">
                    <a:lumMod val="50000"/>
                  </a:schemeClr>
                </a:solidFill>
              </a:rPr>
              <a:t>=</a:t>
            </a:r>
            <a:r>
              <a:rPr lang="es-ES" sz="2400" dirty="0" smtClean="0">
                <a:solidFill>
                  <a:schemeClr val="accent6">
                    <a:lumMod val="50000"/>
                  </a:schemeClr>
                </a:solidFill>
              </a:rPr>
              <a:t> </a:t>
            </a:r>
            <a:r>
              <a:rPr lang="es-ES" sz="2400" b="1" dirty="0" smtClean="0">
                <a:solidFill>
                  <a:schemeClr val="accent6">
                    <a:lumMod val="50000"/>
                  </a:schemeClr>
                </a:solidFill>
              </a:rPr>
              <a:t>impotencia</a:t>
            </a:r>
            <a:endParaRPr lang="es-ES" sz="2400" b="1" dirty="0">
              <a:solidFill>
                <a:schemeClr val="accent6">
                  <a:lumMod val="50000"/>
                </a:schemeClr>
              </a:solidFill>
            </a:endParaRPr>
          </a:p>
          <a:p>
            <a:pPr>
              <a:buFont typeface="Arial" panose="020B0604020202020204" pitchFamily="34" charset="0"/>
              <a:buChar char="•"/>
            </a:pPr>
            <a:r>
              <a:rPr lang="es-ES" sz="2400" b="1" dirty="0">
                <a:solidFill>
                  <a:schemeClr val="accent6">
                    <a:lumMod val="75000"/>
                  </a:schemeClr>
                </a:solidFill>
              </a:rPr>
              <a:t>Menos autocontrol =</a:t>
            </a:r>
            <a:r>
              <a:rPr lang="es-ES" sz="2400" dirty="0">
                <a:solidFill>
                  <a:schemeClr val="accent6">
                    <a:lumMod val="75000"/>
                  </a:schemeClr>
                </a:solidFill>
              </a:rPr>
              <a:t> </a:t>
            </a:r>
            <a:r>
              <a:rPr lang="es-ES" sz="2400" b="1" dirty="0">
                <a:solidFill>
                  <a:schemeClr val="accent6">
                    <a:lumMod val="75000"/>
                  </a:schemeClr>
                </a:solidFill>
              </a:rPr>
              <a:t>Más </a:t>
            </a:r>
            <a:r>
              <a:rPr lang="es-ES" sz="2400" b="1" dirty="0" smtClean="0">
                <a:solidFill>
                  <a:schemeClr val="accent6">
                    <a:lumMod val="75000"/>
                  </a:schemeClr>
                </a:solidFill>
              </a:rPr>
              <a:t>riesgos </a:t>
            </a:r>
            <a:r>
              <a:rPr lang="es-ES" sz="2400" dirty="0">
                <a:solidFill>
                  <a:schemeClr val="accent6">
                    <a:lumMod val="75000"/>
                  </a:schemeClr>
                </a:solidFill>
              </a:rPr>
              <a:t>(hacerlo sin sentirte preparado o </a:t>
            </a:r>
            <a:r>
              <a:rPr lang="es-ES" sz="2400" dirty="0" smtClean="0">
                <a:solidFill>
                  <a:schemeClr val="accent6">
                    <a:lumMod val="75000"/>
                  </a:schemeClr>
                </a:solidFill>
              </a:rPr>
              <a:t>preparada, con quien no te gusta, que </a:t>
            </a:r>
            <a:r>
              <a:rPr lang="es-ES" sz="2400" dirty="0">
                <a:solidFill>
                  <a:schemeClr val="accent6">
                    <a:lumMod val="75000"/>
                  </a:schemeClr>
                </a:solidFill>
              </a:rPr>
              <a:t>te </a:t>
            </a:r>
            <a:r>
              <a:rPr lang="es-ES" sz="2400" dirty="0" smtClean="0">
                <a:solidFill>
                  <a:schemeClr val="accent6">
                    <a:lumMod val="75000"/>
                  </a:schemeClr>
                </a:solidFill>
              </a:rPr>
              <a:t>graben y a Internet…) </a:t>
            </a:r>
          </a:p>
          <a:p>
            <a:pPr>
              <a:buFont typeface="Arial" panose="020B0604020202020204" pitchFamily="34" charset="0"/>
              <a:buChar char="•"/>
            </a:pPr>
            <a:r>
              <a:rPr lang="es-ES" sz="2400" dirty="0" smtClean="0">
                <a:solidFill>
                  <a:srgbClr val="C98711"/>
                </a:solidFill>
              </a:rPr>
              <a:t>En mayores y menores </a:t>
            </a:r>
            <a:r>
              <a:rPr lang="es-ES" sz="2400" b="1" dirty="0" smtClean="0">
                <a:solidFill>
                  <a:srgbClr val="C98711"/>
                </a:solidFill>
              </a:rPr>
              <a:t>consumo intensivo o borrachera </a:t>
            </a:r>
            <a:r>
              <a:rPr lang="es-ES" sz="2400" b="1" dirty="0">
                <a:solidFill>
                  <a:srgbClr val="C98711"/>
                </a:solidFill>
              </a:rPr>
              <a:t>= perjuicios</a:t>
            </a:r>
          </a:p>
          <a:p>
            <a:pPr>
              <a:buFont typeface="Arial"/>
              <a:buAutoNum type="alphaLcParenR"/>
            </a:pPr>
            <a:endParaRPr lang="es-ES" dirty="0">
              <a:solidFill>
                <a:srgbClr val="DAB000"/>
              </a:solidFill>
            </a:endParaRPr>
          </a:p>
        </p:txBody>
      </p:sp>
      <p:sp>
        <p:nvSpPr>
          <p:cNvPr id="13" name="Rectángulo 12"/>
          <p:cNvSpPr/>
          <p:nvPr/>
        </p:nvSpPr>
        <p:spPr>
          <a:xfrm>
            <a:off x="0" y="3573840"/>
            <a:ext cx="9144000" cy="1569660"/>
          </a:xfrm>
          <a:prstGeom prst="rect">
            <a:avLst/>
          </a:prstGeom>
          <a:solidFill>
            <a:srgbClr val="FFFF00"/>
          </a:solidFill>
        </p:spPr>
        <p:txBody>
          <a:bodyPr wrap="square">
            <a:spAutoFit/>
          </a:bodyPr>
          <a:lstStyle/>
          <a:p>
            <a:pPr algn="ctr">
              <a:buFont typeface="Wingdings" panose="05000000000000000000" pitchFamily="2" charset="2"/>
              <a:buChar char="Ø"/>
            </a:pPr>
            <a:endParaRPr lang="es-ES" sz="1600" b="1" dirty="0" smtClean="0"/>
          </a:p>
          <a:p>
            <a:pPr algn="ctr"/>
            <a:r>
              <a:rPr lang="es-ES" sz="2400" b="1" dirty="0" smtClean="0"/>
              <a:t>                Ningún</a:t>
            </a:r>
            <a:r>
              <a:rPr lang="es-ES" sz="2400" dirty="0" smtClean="0"/>
              <a:t> </a:t>
            </a:r>
            <a:r>
              <a:rPr lang="es-ES" sz="2400" b="1" dirty="0"/>
              <a:t>profesional sanitario </a:t>
            </a:r>
            <a:r>
              <a:rPr lang="es-ES" sz="2400" dirty="0"/>
              <a:t>recomienda beber </a:t>
            </a:r>
            <a:r>
              <a:rPr lang="es-ES" sz="2400" dirty="0" smtClean="0"/>
              <a:t>alcohol</a:t>
            </a:r>
          </a:p>
          <a:p>
            <a:pPr algn="ctr"/>
            <a:endParaRPr lang="es-ES" sz="800" dirty="0"/>
          </a:p>
          <a:p>
            <a:pPr algn="ctr"/>
            <a:r>
              <a:rPr lang="es-ES" sz="2400" dirty="0" smtClean="0"/>
              <a:t>Las</a:t>
            </a:r>
            <a:r>
              <a:rPr lang="es-ES" sz="2400" b="1" dirty="0" smtClean="0"/>
              <a:t> leyes protegen </a:t>
            </a:r>
            <a:r>
              <a:rPr lang="es-ES" sz="2400" dirty="0" smtClean="0"/>
              <a:t>a</a:t>
            </a:r>
            <a:r>
              <a:rPr lang="es-ES" sz="2400" b="1" dirty="0" smtClean="0"/>
              <a:t> </a:t>
            </a:r>
            <a:r>
              <a:rPr lang="es-ES" sz="2400" dirty="0" smtClean="0"/>
              <a:t>los menores de 18 años</a:t>
            </a:r>
          </a:p>
          <a:p>
            <a:pPr algn="ctr">
              <a:buFont typeface="Wingdings" panose="05000000000000000000" pitchFamily="2" charset="2"/>
              <a:buChar char="Ø"/>
            </a:pPr>
            <a:endParaRPr lang="es-ES" sz="1600" dirty="0" smtClean="0"/>
          </a:p>
          <a:p>
            <a:pPr algn="ctr"/>
            <a:endParaRPr lang="es-ES" sz="800" dirty="0"/>
          </a:p>
        </p:txBody>
      </p:sp>
      <p:pic>
        <p:nvPicPr>
          <p:cNvPr id="26" name="Picture 2" descr="Los nuevos emojis femeninos de Google incluyen varias profesiones como estrella de rock, mecánica, científica, entre otras. ¿Te gustan? (Foto: Captura)"/>
          <p:cNvPicPr>
            <a:picLocks noChangeAspect="1" noChangeArrowheads="1"/>
          </p:cNvPicPr>
          <p:nvPr/>
        </p:nvPicPr>
        <p:blipFill rotWithShape="1">
          <a:blip r:embed="rId4">
            <a:extLst>
              <a:ext uri="{28A0092B-C50C-407E-A947-70E740481C1C}">
                <a14:useLocalDpi xmlns:a14="http://schemas.microsoft.com/office/drawing/2010/main" val="0"/>
              </a:ext>
            </a:extLst>
          </a:blip>
          <a:srcRect l="79975" t="56175" r="12205" b="24674"/>
          <a:stretch/>
        </p:blipFill>
        <p:spPr bwMode="auto">
          <a:xfrm>
            <a:off x="259330" y="3932537"/>
            <a:ext cx="595901" cy="8370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2.bp.blogspot.com/-iZamL1yick4/WMpRW4TMMPI/AAAAAAAASZ0/-lz9D9cvF-8BhqRiRsRFriQJI0VWomjcQCLcB/s1600/NurseEmoji%252C-campa%25C3%25B1a-mundial.png"/>
          <p:cNvPicPr>
            <a:picLocks noChangeAspect="1" noChangeArrowheads="1"/>
          </p:cNvPicPr>
          <p:nvPr/>
        </p:nvPicPr>
        <p:blipFill rotWithShape="1">
          <a:blip r:embed="rId5">
            <a:extLst>
              <a:ext uri="{28A0092B-C50C-407E-A947-70E740481C1C}">
                <a14:useLocalDpi xmlns:a14="http://schemas.microsoft.com/office/drawing/2010/main" val="0"/>
              </a:ext>
            </a:extLst>
          </a:blip>
          <a:srcRect l="18199" t="10286" r="62208" b="28288"/>
          <a:stretch/>
        </p:blipFill>
        <p:spPr bwMode="auto">
          <a:xfrm>
            <a:off x="1029302" y="3932537"/>
            <a:ext cx="524353" cy="82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0021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3" presetClass="entr" presetSubtype="10" fill="hold" grpId="0" nodeType="afterEffect">
                                  <p:stCondLst>
                                    <p:cond delay="300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3000"/>
                                        <p:tgtEl>
                                          <p:spTgt spid="17"/>
                                        </p:tgtEl>
                                      </p:cBhvr>
                                    </p:animEffect>
                                  </p:childTnLst>
                                </p:cTn>
                              </p:par>
                            </p:childTnLst>
                          </p:cTn>
                        </p:par>
                        <p:par>
                          <p:cTn id="29" fill="hold">
                            <p:stCondLst>
                              <p:cond delay="6500"/>
                            </p:stCondLst>
                            <p:childTnLst>
                              <p:par>
                                <p:cTn id="30" presetID="49" presetClass="entr" presetSubtype="0" decel="10000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2000" fill="hold"/>
                                        <p:tgtEl>
                                          <p:spTgt spid="25"/>
                                        </p:tgtEl>
                                        <p:attrNameLst>
                                          <p:attrName>ppt_w</p:attrName>
                                        </p:attrNameLst>
                                      </p:cBhvr>
                                      <p:tavLst>
                                        <p:tav tm="0">
                                          <p:val>
                                            <p:fltVal val="0"/>
                                          </p:val>
                                        </p:tav>
                                        <p:tav tm="100000">
                                          <p:val>
                                            <p:strVal val="#ppt_w"/>
                                          </p:val>
                                        </p:tav>
                                      </p:tavLst>
                                    </p:anim>
                                    <p:anim calcmode="lin" valueType="num">
                                      <p:cBhvr>
                                        <p:cTn id="33" dur="2000" fill="hold"/>
                                        <p:tgtEl>
                                          <p:spTgt spid="25"/>
                                        </p:tgtEl>
                                        <p:attrNameLst>
                                          <p:attrName>ppt_h</p:attrName>
                                        </p:attrNameLst>
                                      </p:cBhvr>
                                      <p:tavLst>
                                        <p:tav tm="0">
                                          <p:val>
                                            <p:fltVal val="0"/>
                                          </p:val>
                                        </p:tav>
                                        <p:tav tm="100000">
                                          <p:val>
                                            <p:strVal val="#ppt_h"/>
                                          </p:val>
                                        </p:tav>
                                      </p:tavLst>
                                    </p:anim>
                                    <p:anim calcmode="lin" valueType="num">
                                      <p:cBhvr>
                                        <p:cTn id="34" dur="2000" fill="hold"/>
                                        <p:tgtEl>
                                          <p:spTgt spid="25"/>
                                        </p:tgtEl>
                                        <p:attrNameLst>
                                          <p:attrName>style.rotation</p:attrName>
                                        </p:attrNameLst>
                                      </p:cBhvr>
                                      <p:tavLst>
                                        <p:tav tm="0">
                                          <p:val>
                                            <p:fltVal val="360"/>
                                          </p:val>
                                        </p:tav>
                                        <p:tav tm="100000">
                                          <p:val>
                                            <p:fltVal val="0"/>
                                          </p:val>
                                        </p:tav>
                                      </p:tavLst>
                                    </p:anim>
                                    <p:animEffect transition="in" filter="fade">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par>
                          <p:cTn id="44" fill="hold">
                            <p:stCondLst>
                              <p:cond delay="1000"/>
                            </p:stCondLst>
                            <p:childTnLst>
                              <p:par>
                                <p:cTn id="45" presetID="2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6"/>
                                        </p:tgtEl>
                                      </p:cBhvr>
                                    </p:animEffect>
                                  </p:childTnLst>
                                </p:cTn>
                              </p:par>
                            </p:childTnLst>
                          </p:cTn>
                        </p:par>
                        <p:par>
                          <p:cTn id="55" fill="hold">
                            <p:stCondLst>
                              <p:cond delay="2000"/>
                            </p:stCondLst>
                            <p:childTnLst>
                              <p:par>
                                <p:cTn id="56" presetID="25"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61" dur="1000" fill="hold"/>
                                        <p:tgtEl>
                                          <p:spTgt spid="27"/>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32354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fontAlgn="auto">
              <a:buFont typeface="+mj-lt"/>
              <a:buAutoNum type="alphaUcPeriod"/>
            </a:pPr>
            <a:r>
              <a:rPr lang="es-ES" sz="2000" dirty="0">
                <a:solidFill>
                  <a:schemeClr val="tx1"/>
                </a:solidFill>
              </a:rPr>
              <a:t>Cierto, está demostrado que </a:t>
            </a:r>
            <a:r>
              <a:rPr lang="es-ES" sz="2000" dirty="0" smtClean="0">
                <a:solidFill>
                  <a:schemeClr val="tx1"/>
                </a:solidFill>
              </a:rPr>
              <a:t> </a:t>
            </a:r>
            <a:r>
              <a:rPr lang="es-ES" sz="2000" dirty="0">
                <a:solidFill>
                  <a:schemeClr val="tx1"/>
                </a:solidFill>
              </a:rPr>
              <a:t>el café estimula y contrarresta los efectos del alcohol, sobre todo acompañado de una ducha que te espabila.</a:t>
            </a:r>
          </a:p>
          <a:p>
            <a:pPr marL="457200" indent="-457200" fontAlgn="auto">
              <a:buFont typeface="+mj-lt"/>
              <a:buAutoNum type="alphaUcPeriod"/>
            </a:pPr>
            <a:endParaRPr lang="es-ES" sz="2000" dirty="0">
              <a:solidFill>
                <a:schemeClr val="tx1"/>
              </a:solidFill>
            </a:endParaRPr>
          </a:p>
          <a:p>
            <a:pPr marL="457200" indent="-457200" fontAlgn="auto">
              <a:buFont typeface="+mj-lt"/>
              <a:buAutoNum type="alphaUcPeriod"/>
            </a:pPr>
            <a:r>
              <a:rPr lang="es-ES" sz="2000" dirty="0">
                <a:solidFill>
                  <a:schemeClr val="tx1"/>
                </a:solidFill>
              </a:rPr>
              <a:t>La toxicidad del alcohol para el cuerpo es tal que, para eliminarlo, el hígado lo tiene que transformar en otras sustancias que aún son más tóxicas que el propio alcohol, y hasta que el cuerpo no logra expulsarlas a través de la orina y el sudor, recorren todos los órganos produciendo mucho malestar. </a:t>
            </a:r>
          </a:p>
          <a:p>
            <a:pPr marL="457200" indent="-457200" fontAlgn="auto">
              <a:buFont typeface="+mj-lt"/>
              <a:buAutoNum type="alphaUcPeriod"/>
            </a:pPr>
            <a:endParaRPr lang="es-ES" sz="2000" dirty="0">
              <a:solidFill>
                <a:schemeClr val="tx1"/>
              </a:solidFill>
            </a:endParaRPr>
          </a:p>
          <a:p>
            <a:pPr marL="457200" indent="-457200" fontAlgn="auto">
              <a:buFont typeface="+mj-lt"/>
              <a:buAutoNum type="alphaUcPeriod"/>
            </a:pPr>
            <a:r>
              <a:rPr lang="es-ES" sz="2000" dirty="0">
                <a:solidFill>
                  <a:schemeClr val="tx1"/>
                </a:solidFill>
              </a:rPr>
              <a:t>El cerebro se deshidrata y duele la cabeza, por lo que hay que tomar alcohol de nuevo para equilibrarse, una vez consumido estás tan mareado de nuevo que no sientes el dolor de cabeza.</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5.</a:t>
            </a:r>
            <a:r>
              <a:rPr lang="es-ES" altLang="es-ES" b="1" spc="-100" dirty="0">
                <a:solidFill>
                  <a:srgbClr val="FFFFFF"/>
                </a:solidFill>
                <a:latin typeface="Arial"/>
                <a:cs typeface="Arial"/>
              </a:rPr>
              <a:t> </a:t>
            </a:r>
            <a:r>
              <a:rPr lang="es-ES" altLang="es-ES" sz="2400" b="1" spc="-100" dirty="0">
                <a:solidFill>
                  <a:srgbClr val="FFFFFF"/>
                </a:solidFill>
                <a:latin typeface="Arial"/>
                <a:cs typeface="Arial"/>
              </a:rPr>
              <a:t>¿Es verdad que una resaca se quita con café, una ducha y un buen trago del alcohol que tomaste </a:t>
            </a:r>
            <a:r>
              <a:rPr lang="es-ES" altLang="es-ES" sz="2400" b="1" spc="-100" dirty="0" smtClean="0">
                <a:solidFill>
                  <a:srgbClr val="FFFFFF"/>
                </a:solidFill>
                <a:latin typeface="Arial"/>
                <a:cs typeface="Arial"/>
              </a:rPr>
              <a:t>al emborracharte</a:t>
            </a:r>
            <a:r>
              <a:rPr lang="es-ES" altLang="es-ES" sz="2400" b="1" spc="-100" dirty="0">
                <a:solidFill>
                  <a:srgbClr val="FFFFFF"/>
                </a:solidFill>
                <a:latin typeface="Arial"/>
                <a:cs typeface="Arial"/>
              </a:rPr>
              <a:t>?</a:t>
            </a:r>
          </a:p>
        </p:txBody>
      </p:sp>
    </p:spTree>
    <p:extLst>
      <p:ext uri="{BB962C8B-B14F-4D97-AF65-F5344CB8AC3E}">
        <p14:creationId xmlns:p14="http://schemas.microsoft.com/office/powerpoint/2010/main" val="23750745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16849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508606"/>
            <a:ext cx="9144000" cy="363489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lphaUcPeriod"/>
            </a:pPr>
            <a:r>
              <a:rPr lang="es-ES" dirty="0">
                <a:solidFill>
                  <a:schemeClr val="tx1"/>
                </a:solidFill>
              </a:rPr>
              <a:t>Sí. El alcohol es beneficioso para abrir el apetito, los que beben generosamente no tienen problemas de corazón y en invierno calienta por dentro a los trabajadores cuando hace frío.</a:t>
            </a:r>
          </a:p>
          <a:p>
            <a:pPr marL="342900" indent="-342900">
              <a:buFont typeface="+mj-lt"/>
              <a:buAutoNum type="alphaUcPeriod"/>
            </a:pPr>
            <a:endParaRPr lang="es-ES" dirty="0">
              <a:solidFill>
                <a:schemeClr val="tx1"/>
              </a:solidFill>
            </a:endParaRPr>
          </a:p>
          <a:p>
            <a:pPr marL="342900" indent="-342900">
              <a:buFont typeface="+mj-lt"/>
              <a:buAutoNum type="alphaUcPeriod"/>
            </a:pPr>
            <a:r>
              <a:rPr lang="es-ES" dirty="0">
                <a:solidFill>
                  <a:schemeClr val="tx1"/>
                </a:solidFill>
              </a:rPr>
              <a:t>Dudo, porque el alcohol al venderse en supermercados, tiendas, bares y restaurantes, </a:t>
            </a:r>
            <a:r>
              <a:rPr lang="es-ES" dirty="0" smtClean="0">
                <a:solidFill>
                  <a:schemeClr val="tx1"/>
                </a:solidFill>
              </a:rPr>
              <a:t>tiene </a:t>
            </a:r>
            <a:r>
              <a:rPr lang="es-ES" dirty="0">
                <a:solidFill>
                  <a:schemeClr val="tx1"/>
                </a:solidFill>
              </a:rPr>
              <a:t>que ser inofensivo y sin efectos perjudiciales. Sin embargo, no tiene valor alimenticio (lo llaman alimento con “calorías vacías” porque se queman enseguida) y no nutre ni proporciona energía.</a:t>
            </a:r>
          </a:p>
          <a:p>
            <a:pPr marL="342900" indent="-342900">
              <a:buFont typeface="+mj-lt"/>
              <a:buAutoNum type="alphaUcPeriod"/>
            </a:pPr>
            <a:endParaRPr lang="es-ES" dirty="0">
              <a:solidFill>
                <a:schemeClr val="tx1"/>
              </a:solidFill>
            </a:endParaRPr>
          </a:p>
          <a:p>
            <a:pPr marL="342900" indent="-342900">
              <a:buFont typeface="+mj-lt"/>
              <a:buAutoNum type="alphaUcPeriod"/>
            </a:pPr>
            <a:r>
              <a:rPr lang="es-ES" dirty="0">
                <a:solidFill>
                  <a:schemeClr val="tx1"/>
                </a:solidFill>
              </a:rPr>
              <a:t>Es falso, porque legal no es sinónimo de saludable (incongruencias de nuestra sociedad que permite su venta a los mayores de edad). El consumo de alcohol (etanol, OH, químico nocivo para ser ingerido), perjudica la salud porque es tóxico para los órganos por los que pasa (cerebro, hígado, esófago, estómago, intestinos, etc.).</a:t>
            </a:r>
          </a:p>
        </p:txBody>
      </p:sp>
      <p:sp>
        <p:nvSpPr>
          <p:cNvPr id="11" name="CuadroTexto 10"/>
          <p:cNvSpPr txBox="1"/>
          <p:nvPr/>
        </p:nvSpPr>
        <p:spPr>
          <a:xfrm>
            <a:off x="116873" y="126999"/>
            <a:ext cx="8910254" cy="1200329"/>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1. </a:t>
            </a:r>
            <a:r>
              <a:rPr lang="es-ES" altLang="es-ES" b="1" spc="-100" dirty="0">
                <a:solidFill>
                  <a:srgbClr val="FFFFFF"/>
                </a:solidFill>
                <a:latin typeface="Arial"/>
                <a:cs typeface="Arial"/>
              </a:rPr>
              <a:t>¿Es verdad que el consumo de alcohol tiene pocos riesgos para la salud e incluso es saludable (evita enfermedades del corazón y es buen alimento), por eso su venta es legal para los mayores de 18 años?</a:t>
            </a:r>
          </a:p>
        </p:txBody>
      </p:sp>
    </p:spTree>
    <p:extLst>
      <p:ext uri="{BB962C8B-B14F-4D97-AF65-F5344CB8AC3E}">
        <p14:creationId xmlns:p14="http://schemas.microsoft.com/office/powerpoint/2010/main" val="9364323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ntr" presetSubtype="16" fill="hold" grpId="0" nodeType="withEffect">
                                  <p:stCondLst>
                                    <p:cond delay="10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200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altLang="es-ES" sz="2400" spc="-100" dirty="0">
                <a:latin typeface="Arial"/>
                <a:cs typeface="Arial"/>
              </a:rPr>
              <a:t/>
            </a:r>
            <a:br>
              <a:rPr lang="es-ES" altLang="es-ES" sz="2400" spc="-100" dirty="0">
                <a:latin typeface="Arial"/>
                <a:cs typeface="Arial"/>
              </a:rPr>
            </a:br>
            <a:r>
              <a:rPr lang="es-ES" altLang="es-ES" sz="3600" b="1" spc="-100" dirty="0">
                <a:latin typeface="Arial"/>
                <a:cs typeface="Arial"/>
              </a:rPr>
              <a:t>5. </a:t>
            </a:r>
            <a:r>
              <a:rPr lang="es-ES" altLang="es-ES" sz="2400" dirty="0">
                <a:latin typeface="Arial" panose="020B0604020202020204" pitchFamily="34" charset="0"/>
                <a:cs typeface="Arial" panose="020B0604020202020204" pitchFamily="34" charset="0"/>
              </a:rPr>
              <a:t>¿Es verdad que una resaca se quita con café, una ducha y un buen trago del alcohol que tomaste para emborracharte?</a:t>
            </a:r>
            <a:br>
              <a:rPr lang="es-ES" altLang="es-ES" sz="2400" dirty="0">
                <a:latin typeface="Arial" panose="020B0604020202020204" pitchFamily="34" charset="0"/>
                <a:cs typeface="Arial" panose="020B0604020202020204" pitchFamily="34" charset="0"/>
              </a:rPr>
            </a:br>
            <a:r>
              <a:rPr lang="es-ES" sz="1800" dirty="0">
                <a:latin typeface="Arial" panose="020B0604020202020204" pitchFamily="34" charset="0"/>
                <a:cs typeface="Arial" panose="020B0604020202020204" pitchFamily="34" charset="0"/>
              </a:rPr>
              <a:t/>
            </a:r>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rgbClr val="00FF00"/>
          </a:solidFill>
        </p:spPr>
        <p:txBody>
          <a:bodyPr>
            <a:normAutofit fontScale="92500" lnSpcReduction="20000"/>
          </a:bodyPr>
          <a:lstStyle/>
          <a:p>
            <a:pPr marL="400050" lvl="1" indent="0" algn="ctr">
              <a:buNone/>
            </a:pPr>
            <a:r>
              <a:rPr lang="es-ES" sz="3300" b="1" dirty="0"/>
              <a:t>¡</a:t>
            </a:r>
            <a:r>
              <a:rPr lang="es-ES" sz="3300" b="1" i="1" dirty="0"/>
              <a:t>REAL NEWS</a:t>
            </a:r>
            <a:r>
              <a:rPr lang="es-ES" sz="3300" b="1" dirty="0"/>
              <a:t>!</a:t>
            </a:r>
          </a:p>
          <a:p>
            <a:pPr marL="400050" lvl="1" indent="0">
              <a:lnSpc>
                <a:spcPct val="120000"/>
              </a:lnSpc>
              <a:buNone/>
            </a:pPr>
            <a:r>
              <a:rPr lang="es-ES" sz="3600" b="1" dirty="0"/>
              <a:t>B) </a:t>
            </a:r>
            <a:r>
              <a:rPr lang="es-ES" dirty="0"/>
              <a:t>La </a:t>
            </a:r>
            <a:r>
              <a:rPr lang="es-ES" b="1" dirty="0"/>
              <a:t>toxicidad del alcohol </a:t>
            </a:r>
            <a:r>
              <a:rPr lang="es-ES" dirty="0"/>
              <a:t>para el cuerpo es tal que, para eliminarlo, el hígado lo tiene que transformar en otras sustancias que aún son más tóxicas que el propio alcohol, y hasta que el cuerpo no logra expulsarlas a través de la </a:t>
            </a:r>
            <a:r>
              <a:rPr lang="es-ES" dirty="0" smtClean="0"/>
              <a:t>orina, el sudor o la respiración, </a:t>
            </a:r>
            <a:r>
              <a:rPr lang="es-ES" b="1" dirty="0"/>
              <a:t>recorren todos los órganos produciendo daños y mucho malestar</a:t>
            </a:r>
            <a:r>
              <a:rPr lang="es-ES" dirty="0"/>
              <a:t>.</a:t>
            </a:r>
          </a:p>
          <a:p>
            <a:pPr marL="400050" lvl="1" indent="0">
              <a:lnSpc>
                <a:spcPct val="120000"/>
              </a:lnSpc>
              <a:buNone/>
            </a:pPr>
            <a:endParaRPr lang="es-ES" b="1" dirty="0"/>
          </a:p>
          <a:p>
            <a:pPr marL="400050" lvl="1" indent="0">
              <a:buNone/>
            </a:pPr>
            <a:endParaRPr lang="es-ES" dirty="0">
              <a:solidFill>
                <a:srgbClr val="FFC000"/>
              </a:solidFill>
            </a:endParaRP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“B”</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¡Y LA RESPUESTA CORRECTA ES…!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1806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6" presetClass="entr" presetSubtype="16"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circle(in)">
                                      <p:cBhvr>
                                        <p:cTn id="19" dur="2000"/>
                                        <p:tgtEl>
                                          <p:spTgt spid="3">
                                            <p:bg/>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D6CF3A4-C10B-47C2-B782-BD2DBE818A01}"/>
              </a:ext>
            </a:extLst>
          </p:cNvPr>
          <p:cNvPicPr>
            <a:picLocks noChangeAspect="1"/>
          </p:cNvPicPr>
          <p:nvPr/>
        </p:nvPicPr>
        <p:blipFill rotWithShape="1">
          <a:blip r:embed="rId3"/>
          <a:srcRect l="58985" t="43636" r="31091" b="37293"/>
          <a:stretch/>
        </p:blipFill>
        <p:spPr>
          <a:xfrm>
            <a:off x="8299261" y="3180329"/>
            <a:ext cx="439979" cy="475613"/>
          </a:xfrm>
          <a:prstGeom prst="rect">
            <a:avLst/>
          </a:prstGeom>
        </p:spPr>
      </p:pic>
      <p:sp>
        <p:nvSpPr>
          <p:cNvPr id="4" name="Marcador de contenido 2"/>
          <p:cNvSpPr>
            <a:spLocks noGrp="1"/>
          </p:cNvSpPr>
          <p:nvPr>
            <p:ph idx="1"/>
          </p:nvPr>
        </p:nvSpPr>
        <p:spPr>
          <a:xfrm>
            <a:off x="333510" y="538456"/>
            <a:ext cx="7150655" cy="665535"/>
          </a:xfrm>
        </p:spPr>
        <p:txBody>
          <a:bodyPr>
            <a:normAutofit fontScale="25000" lnSpcReduction="20000"/>
          </a:bodyPr>
          <a:lstStyle/>
          <a:p>
            <a:pPr marL="0" indent="0">
              <a:buNone/>
            </a:pPr>
            <a:r>
              <a:rPr lang="es-ES" sz="5600" b="1" i="1" dirty="0" err="1" smtClean="0">
                <a:solidFill>
                  <a:schemeClr val="tx1">
                    <a:lumMod val="65000"/>
                    <a:lumOff val="35000"/>
                  </a:schemeClr>
                </a:solidFill>
                <a:latin typeface="Segoe UI Black" panose="020B0A02040204020203" pitchFamily="34" charset="0"/>
                <a:ea typeface="Segoe UI Black" panose="020B0A02040204020203" pitchFamily="34" charset="0"/>
              </a:rPr>
              <a:t>Fake</a:t>
            </a:r>
            <a:r>
              <a:rPr lang="es-ES" sz="5600" b="1" i="1" dirty="0" smtClean="0">
                <a:solidFill>
                  <a:schemeClr val="tx1">
                    <a:lumMod val="65000"/>
                    <a:lumOff val="35000"/>
                  </a:schemeClr>
                </a:solidFill>
                <a:latin typeface="Segoe UI Black" panose="020B0A02040204020203" pitchFamily="34" charset="0"/>
                <a:ea typeface="Segoe UI Black" panose="020B0A02040204020203" pitchFamily="34" charset="0"/>
              </a:rPr>
              <a:t> News: </a:t>
            </a:r>
          </a:p>
          <a:p>
            <a:pPr marL="0" indent="0">
              <a:buNone/>
            </a:pPr>
            <a:r>
              <a:rPr lang="es-ES" sz="5600" i="1" dirty="0" smtClean="0">
                <a:solidFill>
                  <a:schemeClr val="tx1">
                    <a:lumMod val="65000"/>
                    <a:lumOff val="35000"/>
                  </a:schemeClr>
                </a:solidFill>
                <a:latin typeface="Segoe UI Semilight" panose="020B0402040204020203" pitchFamily="34" charset="0"/>
                <a:ea typeface="Quattrocento Sans"/>
              </a:rPr>
              <a:t>El café estimula, por lo que contrarresta los efectos del alcohol…</a:t>
            </a:r>
          </a:p>
          <a:p>
            <a:pPr marL="0" indent="0">
              <a:buNone/>
            </a:pPr>
            <a:r>
              <a:rPr lang="es-ES" sz="5600" b="1" i="1" dirty="0" smtClean="0">
                <a:solidFill>
                  <a:srgbClr val="00B050"/>
                </a:solidFill>
                <a:latin typeface="Segoe UI Black" panose="020B0A02040204020203" pitchFamily="34" charset="0"/>
                <a:ea typeface="Segoe UI Black" panose="020B0A02040204020203" pitchFamily="34" charset="0"/>
              </a:rPr>
              <a:t>Real News:</a:t>
            </a:r>
            <a:r>
              <a:rPr lang="es-ES" sz="5600" b="1" dirty="0" smtClean="0">
                <a:solidFill>
                  <a:srgbClr val="00B050"/>
                </a:solidFill>
                <a:latin typeface="Segoe UI Semilight" panose="020B0402040204020203" pitchFamily="34" charset="0"/>
                <a:ea typeface="Quattrocento Sans"/>
              </a:rPr>
              <a:t> No quita una borrachera porque no disminuye el nivel de alcohol en sangre.</a:t>
            </a:r>
          </a:p>
          <a:p>
            <a:pPr marL="0" indent="0">
              <a:buNone/>
            </a:pPr>
            <a:endParaRPr lang="es-ES" sz="5600" dirty="0"/>
          </a:p>
          <a:p>
            <a:pPr marL="0" indent="0">
              <a:buNone/>
            </a:pPr>
            <a:endParaRPr lang="es-ES" sz="4300" b="1" dirty="0">
              <a:solidFill>
                <a:srgbClr val="00B050"/>
              </a:solidFill>
            </a:endParaRPr>
          </a:p>
        </p:txBody>
      </p:sp>
      <p:sp>
        <p:nvSpPr>
          <p:cNvPr id="5" name="Marcador de contenido 2"/>
          <p:cNvSpPr txBox="1">
            <a:spLocks/>
          </p:cNvSpPr>
          <p:nvPr/>
        </p:nvSpPr>
        <p:spPr>
          <a:xfrm>
            <a:off x="1" y="0"/>
            <a:ext cx="9143999" cy="490670"/>
          </a:xfrm>
          <a:prstGeom prst="rect">
            <a:avLst/>
          </a:prstGeom>
          <a:solidFill>
            <a:srgbClr val="00FF00"/>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dirty="0" smtClean="0">
                <a:cs typeface="Arial" panose="020B0604020202020204" pitchFamily="34" charset="0"/>
              </a:rPr>
              <a:t>Pillando </a:t>
            </a:r>
            <a:r>
              <a:rPr lang="es-ES" b="1" i="1" dirty="0" err="1" smtClean="0">
                <a:cs typeface="Arial" panose="020B0604020202020204" pitchFamily="34" charset="0"/>
              </a:rPr>
              <a:t>Fake</a:t>
            </a:r>
            <a:r>
              <a:rPr lang="es-ES" b="1" i="1" dirty="0" smtClean="0">
                <a:cs typeface="Arial" panose="020B0604020202020204" pitchFamily="34" charset="0"/>
              </a:rPr>
              <a:t> </a:t>
            </a:r>
            <a:r>
              <a:rPr lang="es-ES" b="1" i="1" dirty="0">
                <a:cs typeface="Arial" panose="020B0604020202020204" pitchFamily="34" charset="0"/>
              </a:rPr>
              <a:t>News </a:t>
            </a:r>
            <a:r>
              <a:rPr lang="es-ES" b="1" dirty="0">
                <a:cs typeface="Arial" panose="020B0604020202020204" pitchFamily="34" charset="0"/>
              </a:rPr>
              <a:t>sobre </a:t>
            </a:r>
            <a:r>
              <a:rPr lang="es-ES" b="1" dirty="0" smtClean="0">
                <a:cs typeface="Arial" panose="020B0604020202020204" pitchFamily="34" charset="0"/>
              </a:rPr>
              <a:t>las borracheras</a:t>
            </a:r>
            <a:endParaRPr lang="es-ES" b="1" dirty="0">
              <a:cs typeface="Arial" panose="020B0604020202020204" pitchFamily="34" charset="0"/>
            </a:endParaRPr>
          </a:p>
        </p:txBody>
      </p:sp>
      <p:pic>
        <p:nvPicPr>
          <p:cNvPr id="6" name="Imagen 5">
            <a:extLst>
              <a:ext uri="{FF2B5EF4-FFF2-40B4-BE49-F238E27FC236}">
                <a16:creationId xmlns:a16="http://schemas.microsoft.com/office/drawing/2014/main" id="{745D368B-E2F4-4C5A-AA4B-91757BEB1781}"/>
              </a:ext>
            </a:extLst>
          </p:cNvPr>
          <p:cNvPicPr>
            <a:picLocks noChangeAspect="1"/>
          </p:cNvPicPr>
          <p:nvPr/>
        </p:nvPicPr>
        <p:blipFill rotWithShape="1">
          <a:blip r:embed="rId4"/>
          <a:srcRect l="23862" t="27326" r="61333" b="53819"/>
          <a:stretch/>
        </p:blipFill>
        <p:spPr>
          <a:xfrm>
            <a:off x="7325976" y="704724"/>
            <a:ext cx="684934" cy="490670"/>
          </a:xfrm>
          <a:prstGeom prst="rect">
            <a:avLst/>
          </a:prstGeom>
        </p:spPr>
      </p:pic>
      <p:sp>
        <p:nvSpPr>
          <p:cNvPr id="7" name="Rectángulo 6"/>
          <p:cNvSpPr/>
          <p:nvPr/>
        </p:nvSpPr>
        <p:spPr>
          <a:xfrm>
            <a:off x="333510" y="1272689"/>
            <a:ext cx="7402930" cy="523220"/>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r>
              <a:rPr lang="es-ES" sz="1400" i="1" dirty="0">
                <a:solidFill>
                  <a:schemeClr val="tx1">
                    <a:lumMod val="75000"/>
                    <a:lumOff val="25000"/>
                  </a:schemeClr>
                </a:solidFill>
                <a:latin typeface="Segoe UI Semilight" panose="020B0402040204020203" pitchFamily="34" charset="0"/>
                <a:ea typeface="Quattrocento Sans"/>
              </a:rPr>
              <a:t>  </a:t>
            </a:r>
            <a:endParaRPr lang="es-ES" sz="1400" i="1" dirty="0" smtClean="0">
              <a:solidFill>
                <a:schemeClr val="tx1">
                  <a:lumMod val="75000"/>
                  <a:lumOff val="25000"/>
                </a:schemeClr>
              </a:solidFill>
              <a:latin typeface="Segoe UI Semilight" panose="020B0402040204020203" pitchFamily="34" charset="0"/>
              <a:ea typeface="Quattrocento Sans"/>
            </a:endParaRPr>
          </a:p>
          <a:p>
            <a:r>
              <a:rPr lang="es-ES" sz="1400" i="1" dirty="0" smtClean="0">
                <a:solidFill>
                  <a:schemeClr val="tx1">
                    <a:lumMod val="75000"/>
                    <a:lumOff val="25000"/>
                  </a:schemeClr>
                </a:solidFill>
                <a:latin typeface="Segoe UI Semilight" panose="020B0402040204020203" pitchFamily="34" charset="0"/>
                <a:ea typeface="Quattrocento Sans"/>
              </a:rPr>
              <a:t>Con </a:t>
            </a:r>
            <a:r>
              <a:rPr lang="es-ES" sz="1400" i="1" dirty="0">
                <a:solidFill>
                  <a:schemeClr val="tx1">
                    <a:lumMod val="75000"/>
                    <a:lumOff val="25000"/>
                  </a:schemeClr>
                </a:solidFill>
                <a:latin typeface="Segoe UI Semilight" panose="020B0402040204020203" pitchFamily="34" charset="0"/>
                <a:ea typeface="Quattrocento Sans"/>
              </a:rPr>
              <a:t>una ducha te espabilas</a:t>
            </a:r>
            <a:r>
              <a:rPr lang="es-ES" sz="1400" i="1" dirty="0" smtClean="0">
                <a:solidFill>
                  <a:schemeClr val="tx1">
                    <a:lumMod val="75000"/>
                    <a:lumOff val="25000"/>
                  </a:schemeClr>
                </a:solidFill>
                <a:latin typeface="Segoe UI Semilight" panose="020B0402040204020203" pitchFamily="34" charset="0"/>
                <a:ea typeface="Quattrocento Sans"/>
              </a:rPr>
              <a:t>…</a:t>
            </a:r>
            <a:endParaRPr lang="es-ES" sz="1400" i="1" dirty="0">
              <a:solidFill>
                <a:schemeClr val="tx1">
                  <a:lumMod val="75000"/>
                  <a:lumOff val="25000"/>
                </a:schemeClr>
              </a:solidFill>
              <a:latin typeface="Segoe UI Semilight" panose="020B0402040204020203" pitchFamily="34" charset="0"/>
              <a:ea typeface="Quattrocento Sans"/>
            </a:endParaRPr>
          </a:p>
        </p:txBody>
      </p:sp>
      <p:pic>
        <p:nvPicPr>
          <p:cNvPr id="8" name="Imagen 7">
            <a:extLst>
              <a:ext uri="{FF2B5EF4-FFF2-40B4-BE49-F238E27FC236}">
                <a16:creationId xmlns:a16="http://schemas.microsoft.com/office/drawing/2014/main" id="{55FF6348-B704-4AA9-8B89-A4CF274353B8}"/>
              </a:ext>
            </a:extLst>
          </p:cNvPr>
          <p:cNvPicPr>
            <a:picLocks noChangeAspect="1"/>
          </p:cNvPicPr>
          <p:nvPr/>
        </p:nvPicPr>
        <p:blipFill rotWithShape="1">
          <a:blip r:embed="rId5"/>
          <a:srcRect l="53409" t="37576" r="41061" b="53131"/>
          <a:stretch/>
        </p:blipFill>
        <p:spPr>
          <a:xfrm>
            <a:off x="8159156" y="1341472"/>
            <a:ext cx="601807" cy="568831"/>
          </a:xfrm>
          <a:prstGeom prst="rect">
            <a:avLst/>
          </a:prstGeom>
        </p:spPr>
      </p:pic>
      <p:sp>
        <p:nvSpPr>
          <p:cNvPr id="9" name="Rectángulo 8"/>
          <p:cNvSpPr/>
          <p:nvPr/>
        </p:nvSpPr>
        <p:spPr>
          <a:xfrm>
            <a:off x="328788" y="1677573"/>
            <a:ext cx="7970473" cy="523220"/>
          </a:xfrm>
          <a:prstGeom prst="rect">
            <a:avLst/>
          </a:prstGeom>
        </p:spPr>
        <p:txBody>
          <a:bodyPr wrap="square">
            <a:spAutoFit/>
          </a:bodyPr>
          <a:lstStyle/>
          <a:p>
            <a:r>
              <a:rPr lang="es-ES" sz="1400" b="1" i="1" dirty="0">
                <a:solidFill>
                  <a:srgbClr val="00B050"/>
                </a:solidFill>
                <a:latin typeface="Segoe UI Black" panose="020B0A02040204020203" pitchFamily="34" charset="0"/>
                <a:ea typeface="Segoe UI Black" panose="020B0A02040204020203" pitchFamily="34" charset="0"/>
              </a:rPr>
              <a:t>Real </a:t>
            </a:r>
            <a:r>
              <a:rPr lang="es-ES" sz="1400" b="1" i="1" dirty="0" smtClean="0">
                <a:solidFill>
                  <a:srgbClr val="00B050"/>
                </a:solidFill>
                <a:latin typeface="Segoe UI Black" panose="020B0A02040204020203" pitchFamily="34" charset="0"/>
                <a:ea typeface="Segoe UI Black" panose="020B0A02040204020203" pitchFamily="34" charset="0"/>
              </a:rPr>
              <a:t>News:</a:t>
            </a:r>
            <a:r>
              <a:rPr lang="es-ES" sz="1400" b="1" dirty="0">
                <a:solidFill>
                  <a:srgbClr val="00B050"/>
                </a:solidFill>
                <a:latin typeface="Segoe UI Semilight" panose="020B0402040204020203" pitchFamily="34" charset="0"/>
                <a:ea typeface="Quattrocento Sans"/>
              </a:rPr>
              <a:t> ¿Recordáis que el alcohol enfría el cuerpo por dentro? </a:t>
            </a:r>
            <a:r>
              <a:rPr lang="es-ES" sz="1400" b="1" dirty="0" smtClean="0">
                <a:solidFill>
                  <a:srgbClr val="00B050"/>
                </a:solidFill>
                <a:latin typeface="Segoe UI Semilight" panose="020B0402040204020203" pitchFamily="34" charset="0"/>
                <a:ea typeface="Quattrocento Sans"/>
              </a:rPr>
              <a:t>Hay </a:t>
            </a:r>
            <a:r>
              <a:rPr lang="es-ES" sz="1400" b="1" dirty="0">
                <a:solidFill>
                  <a:srgbClr val="00B050"/>
                </a:solidFill>
                <a:latin typeface="Segoe UI Semilight" panose="020B0402040204020203" pitchFamily="34" charset="0"/>
                <a:ea typeface="Quattrocento Sans"/>
              </a:rPr>
              <a:t>que abrigar a la persona con embriaguez, nunca intentar espabilarla con duchas que tampoco disminuyen el alcohol en sangre. </a:t>
            </a:r>
          </a:p>
        </p:txBody>
      </p:sp>
      <p:sp>
        <p:nvSpPr>
          <p:cNvPr id="10" name="Rectángulo 9"/>
          <p:cNvSpPr/>
          <p:nvPr/>
        </p:nvSpPr>
        <p:spPr>
          <a:xfrm>
            <a:off x="328788" y="2208596"/>
            <a:ext cx="7776821" cy="738664"/>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smtClean="0">
                <a:solidFill>
                  <a:schemeClr val="tx1">
                    <a:lumMod val="75000"/>
                    <a:lumOff val="25000"/>
                  </a:schemeClr>
                </a:solidFill>
                <a:latin typeface="Segoe UI Black" panose="020B0A02040204020203" pitchFamily="34" charset="0"/>
                <a:ea typeface="Segoe UI Black" panose="020B0A02040204020203" pitchFamily="34" charset="0"/>
              </a:rPr>
              <a:t>:</a:t>
            </a:r>
          </a:p>
          <a:p>
            <a:r>
              <a:rPr lang="es-ES" sz="1400" i="1" dirty="0" smtClean="0">
                <a:solidFill>
                  <a:schemeClr val="tx1">
                    <a:lumMod val="75000"/>
                    <a:lumOff val="25000"/>
                  </a:schemeClr>
                </a:solidFill>
                <a:latin typeface="Segoe UI Semilight" panose="020B0402040204020203" pitchFamily="34" charset="0"/>
                <a:ea typeface="Quattrocento Sans"/>
              </a:rPr>
              <a:t>Tomar </a:t>
            </a:r>
            <a:r>
              <a:rPr lang="es-ES" sz="1400" i="1" dirty="0">
                <a:solidFill>
                  <a:schemeClr val="tx1">
                    <a:lumMod val="75000"/>
                    <a:lumOff val="25000"/>
                  </a:schemeClr>
                </a:solidFill>
                <a:latin typeface="Segoe UI Semilight" panose="020B0402040204020203" pitchFamily="34" charset="0"/>
                <a:ea typeface="Quattrocento Sans"/>
              </a:rPr>
              <a:t>alcohol de nuevo para quitar la resaca…</a:t>
            </a:r>
          </a:p>
          <a:p>
            <a:r>
              <a:rPr lang="es-ES" sz="1400" b="1" i="1" dirty="0">
                <a:solidFill>
                  <a:srgbClr val="00B050"/>
                </a:solidFill>
                <a:latin typeface="Segoe UI Black" panose="020B0A02040204020203" pitchFamily="34" charset="0"/>
                <a:ea typeface="Segoe UI Black" panose="020B0A02040204020203" pitchFamily="34" charset="0"/>
              </a:rPr>
              <a:t>Real </a:t>
            </a:r>
            <a:r>
              <a:rPr lang="es-ES" sz="1400" b="1" i="1" dirty="0" smtClean="0">
                <a:solidFill>
                  <a:srgbClr val="00B050"/>
                </a:solidFill>
                <a:latin typeface="Segoe UI Black" panose="020B0A02040204020203" pitchFamily="34" charset="0"/>
                <a:ea typeface="Segoe UI Black" panose="020B0A02040204020203" pitchFamily="34" charset="0"/>
              </a:rPr>
              <a:t>News</a:t>
            </a:r>
            <a:r>
              <a:rPr lang="es-ES" sz="1400" b="1" dirty="0" smtClean="0">
                <a:solidFill>
                  <a:srgbClr val="00B050"/>
                </a:solidFill>
                <a:latin typeface="Segoe UI Black" panose="020B0A02040204020203" pitchFamily="34" charset="0"/>
                <a:ea typeface="Segoe UI Black" panose="020B0A02040204020203" pitchFamily="34" charset="0"/>
              </a:rPr>
              <a:t>:</a:t>
            </a:r>
            <a:r>
              <a:rPr lang="es-ES" sz="1400" b="1" dirty="0">
                <a:solidFill>
                  <a:srgbClr val="00B050"/>
                </a:solidFill>
              </a:rPr>
              <a:t> </a:t>
            </a:r>
            <a:r>
              <a:rPr lang="es-ES" sz="1400" b="1" dirty="0">
                <a:solidFill>
                  <a:srgbClr val="00B050"/>
                </a:solidFill>
                <a:latin typeface="Segoe UI Semilight" panose="020B0402040204020203" pitchFamily="34" charset="0"/>
                <a:ea typeface="Quattrocento Sans"/>
              </a:rPr>
              <a:t> </a:t>
            </a:r>
            <a:r>
              <a:rPr lang="es-ES" sz="1400" b="1" dirty="0" smtClean="0">
                <a:solidFill>
                  <a:srgbClr val="00B050"/>
                </a:solidFill>
                <a:latin typeface="Segoe UI Semilight" panose="020B0402040204020203" pitchFamily="34" charset="0"/>
                <a:ea typeface="Quattrocento Sans"/>
              </a:rPr>
              <a:t>Si se </a:t>
            </a:r>
            <a:r>
              <a:rPr lang="es-ES" sz="1400" b="1" dirty="0">
                <a:solidFill>
                  <a:srgbClr val="00B050"/>
                </a:solidFill>
                <a:latin typeface="Segoe UI Semilight" panose="020B0402040204020203" pitchFamily="34" charset="0"/>
                <a:ea typeface="Quattrocento Sans"/>
              </a:rPr>
              <a:t>bebe más, sumamos ese alcohol al ya ingerido, con su correspondiente resaca. </a:t>
            </a:r>
          </a:p>
        </p:txBody>
      </p:sp>
      <p:pic>
        <p:nvPicPr>
          <p:cNvPr id="11" name="Imagen 10">
            <a:extLst>
              <a:ext uri="{FF2B5EF4-FFF2-40B4-BE49-F238E27FC236}">
                <a16:creationId xmlns:a16="http://schemas.microsoft.com/office/drawing/2014/main" id="{456E301E-652B-47E8-823D-7DA4538B2607}"/>
              </a:ext>
            </a:extLst>
          </p:cNvPr>
          <p:cNvPicPr>
            <a:picLocks noChangeAspect="1"/>
          </p:cNvPicPr>
          <p:nvPr/>
        </p:nvPicPr>
        <p:blipFill rotWithShape="1">
          <a:blip r:embed="rId6"/>
          <a:srcRect l="25496" t="28046" r="69076" b="53918"/>
          <a:stretch/>
        </p:blipFill>
        <p:spPr>
          <a:xfrm>
            <a:off x="8059787" y="2262756"/>
            <a:ext cx="400273" cy="748034"/>
          </a:xfrm>
          <a:prstGeom prst="rect">
            <a:avLst/>
          </a:prstGeom>
        </p:spPr>
      </p:pic>
      <p:sp>
        <p:nvSpPr>
          <p:cNvPr id="12" name="Rectángulo 11"/>
          <p:cNvSpPr/>
          <p:nvPr/>
        </p:nvSpPr>
        <p:spPr>
          <a:xfrm>
            <a:off x="333507" y="2941083"/>
            <a:ext cx="7888771" cy="954107"/>
          </a:xfrm>
          <a:prstGeom prst="rect">
            <a:avLst/>
          </a:prstGeom>
        </p:spPr>
        <p:txBody>
          <a:bodyPr wrap="square">
            <a:spAutoFit/>
          </a:bodyPr>
          <a:lstStyle/>
          <a:p>
            <a:pPr fontAlgn="base"/>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smtClean="0">
                <a:solidFill>
                  <a:schemeClr val="tx1">
                    <a:lumMod val="75000"/>
                    <a:lumOff val="25000"/>
                  </a:schemeClr>
                </a:solidFill>
                <a:latin typeface="Segoe UI Black" panose="020B0A02040204020203" pitchFamily="34" charset="0"/>
                <a:ea typeface="Segoe UI Black" panose="020B0A02040204020203" pitchFamily="34" charset="0"/>
              </a:rPr>
              <a:t>:</a:t>
            </a:r>
          </a:p>
          <a:p>
            <a:pPr fontAlgn="base"/>
            <a:r>
              <a:rPr lang="es-ES" sz="1400" i="1" dirty="0" smtClean="0">
                <a:solidFill>
                  <a:schemeClr val="tx1">
                    <a:lumMod val="75000"/>
                    <a:lumOff val="25000"/>
                  </a:schemeClr>
                </a:solidFill>
                <a:latin typeface="Segoe UI Semilight" panose="020B0402040204020203" pitchFamily="34" charset="0"/>
                <a:ea typeface="Quattrocento Sans"/>
              </a:rPr>
              <a:t>Se </a:t>
            </a:r>
            <a:r>
              <a:rPr lang="es-ES" sz="1400" i="1" dirty="0">
                <a:solidFill>
                  <a:schemeClr val="tx1">
                    <a:lumMod val="75000"/>
                    <a:lumOff val="25000"/>
                  </a:schemeClr>
                </a:solidFill>
                <a:latin typeface="Segoe UI Semilight" panose="020B0402040204020203" pitchFamily="34" charset="0"/>
                <a:ea typeface="Quattrocento Sans"/>
              </a:rPr>
              <a:t>elimina el alcohol haciendo ejercicio o vomitando…</a:t>
            </a:r>
          </a:p>
          <a:p>
            <a:pPr fontAlgn="base"/>
            <a:r>
              <a:rPr lang="es-ES" sz="1400" b="1" i="1" dirty="0">
                <a:solidFill>
                  <a:srgbClr val="00B050"/>
                </a:solidFill>
                <a:latin typeface="Segoe UI Black" panose="020B0A02040204020203" pitchFamily="34" charset="0"/>
                <a:ea typeface="Segoe UI Black" panose="020B0A02040204020203" pitchFamily="34" charset="0"/>
              </a:rPr>
              <a:t>Real </a:t>
            </a:r>
            <a:r>
              <a:rPr lang="es-ES" sz="1400" b="1" i="1" dirty="0" smtClean="0">
                <a:solidFill>
                  <a:srgbClr val="00B050"/>
                </a:solidFill>
                <a:latin typeface="Segoe UI Black" panose="020B0A02040204020203" pitchFamily="34" charset="0"/>
                <a:ea typeface="Segoe UI Black" panose="020B0A02040204020203" pitchFamily="34" charset="0"/>
              </a:rPr>
              <a:t>News:</a:t>
            </a:r>
            <a:r>
              <a:rPr lang="es-ES" sz="1400" b="1" i="1" dirty="0">
                <a:solidFill>
                  <a:srgbClr val="00B050"/>
                </a:solidFill>
                <a:latin typeface="Segoe UI Black" panose="020B0A02040204020203" pitchFamily="34" charset="0"/>
                <a:ea typeface="Segoe UI Black" panose="020B0A02040204020203" pitchFamily="34" charset="0"/>
              </a:rPr>
              <a:t> </a:t>
            </a:r>
            <a:r>
              <a:rPr lang="es-ES" sz="1400" b="1" dirty="0" smtClean="0">
                <a:solidFill>
                  <a:srgbClr val="00B050"/>
                </a:solidFill>
                <a:latin typeface="Segoe UI Semilight" panose="020B0402040204020203" pitchFamily="34" charset="0"/>
                <a:ea typeface="Quattrocento Sans"/>
              </a:rPr>
              <a:t>Con ejercicio </a:t>
            </a:r>
            <a:r>
              <a:rPr lang="es-ES" sz="1400" b="1" dirty="0">
                <a:solidFill>
                  <a:srgbClr val="00B050"/>
                </a:solidFill>
                <a:latin typeface="Segoe UI Semilight" panose="020B0402040204020203" pitchFamily="34" charset="0"/>
                <a:ea typeface="Quattrocento Sans"/>
              </a:rPr>
              <a:t>o vomitando se expulsa menos de un 2% de alcohol, insuficiente para afectar al nivel de alcoholemia y dejar de sufrir la borrachera. </a:t>
            </a:r>
          </a:p>
        </p:txBody>
      </p:sp>
      <p:pic>
        <p:nvPicPr>
          <p:cNvPr id="13" name="Imagen 12">
            <a:extLst>
              <a:ext uri="{FF2B5EF4-FFF2-40B4-BE49-F238E27FC236}">
                <a16:creationId xmlns:a16="http://schemas.microsoft.com/office/drawing/2014/main" id="{33F0D928-0A14-41B1-97A8-D27072182CE1}"/>
              </a:ext>
            </a:extLst>
          </p:cNvPr>
          <p:cNvPicPr>
            <a:picLocks noChangeAspect="1"/>
          </p:cNvPicPr>
          <p:nvPr/>
        </p:nvPicPr>
        <p:blipFill rotWithShape="1">
          <a:blip r:embed="rId7"/>
          <a:srcRect l="44266" t="22612" r="47262" b="62972"/>
          <a:stretch/>
        </p:blipFill>
        <p:spPr>
          <a:xfrm>
            <a:off x="7950141" y="3248803"/>
            <a:ext cx="353841" cy="338666"/>
          </a:xfrm>
          <a:prstGeom prst="rect">
            <a:avLst/>
          </a:prstGeom>
        </p:spPr>
      </p:pic>
      <p:sp>
        <p:nvSpPr>
          <p:cNvPr id="15" name="Rectángulo 14"/>
          <p:cNvSpPr/>
          <p:nvPr/>
        </p:nvSpPr>
        <p:spPr>
          <a:xfrm>
            <a:off x="333510" y="3910646"/>
            <a:ext cx="7888768" cy="954107"/>
          </a:xfrm>
          <a:prstGeom prst="rect">
            <a:avLst/>
          </a:prstGeom>
        </p:spPr>
        <p:txBody>
          <a:bodyPr wrap="square">
            <a:spAutoFit/>
          </a:bodyPr>
          <a:lstStyle/>
          <a:p>
            <a:r>
              <a:rPr lang="es-ES" sz="1400" b="1" i="1" dirty="0" err="1">
                <a:solidFill>
                  <a:schemeClr val="tx1">
                    <a:lumMod val="75000"/>
                    <a:lumOff val="25000"/>
                  </a:schemeClr>
                </a:solidFill>
                <a:latin typeface="Segoe UI Black" panose="020B0A02040204020203" pitchFamily="34" charset="0"/>
                <a:ea typeface="Segoe UI Black" panose="020B0A02040204020203" pitchFamily="34" charset="0"/>
              </a:rPr>
              <a:t>Fake</a:t>
            </a:r>
            <a:r>
              <a:rPr lang="es-ES" sz="1400" b="1" i="1" dirty="0">
                <a:solidFill>
                  <a:schemeClr val="tx1">
                    <a:lumMod val="75000"/>
                    <a:lumOff val="25000"/>
                  </a:schemeClr>
                </a:solidFill>
                <a:latin typeface="Segoe UI Black" panose="020B0A02040204020203" pitchFamily="34" charset="0"/>
                <a:ea typeface="Segoe UI Black" panose="020B0A02040204020203" pitchFamily="34" charset="0"/>
              </a:rPr>
              <a:t> News</a:t>
            </a:r>
            <a:r>
              <a:rPr lang="es-ES" sz="1400" i="1" dirty="0">
                <a:solidFill>
                  <a:schemeClr val="tx1">
                    <a:lumMod val="75000"/>
                    <a:lumOff val="25000"/>
                  </a:schemeClr>
                </a:solidFill>
                <a:latin typeface="Segoe UI Black" panose="020B0A02040204020203" pitchFamily="34" charset="0"/>
                <a:ea typeface="Segoe UI Black" panose="020B0A02040204020203" pitchFamily="34" charset="0"/>
              </a:rPr>
              <a:t>:</a:t>
            </a:r>
            <a:r>
              <a:rPr lang="es-ES" sz="1400" i="1" dirty="0">
                <a:solidFill>
                  <a:schemeClr val="tx1">
                    <a:lumMod val="75000"/>
                    <a:lumOff val="25000"/>
                  </a:schemeClr>
                </a:solidFill>
                <a:latin typeface="Segoe UI Semilight" panose="020B0402040204020203" pitchFamily="34" charset="0"/>
                <a:ea typeface="Quattrocento Sans"/>
              </a:rPr>
              <a:t> </a:t>
            </a:r>
            <a:endParaRPr lang="es-ES" sz="1400" i="1" dirty="0" smtClean="0">
              <a:solidFill>
                <a:schemeClr val="tx1">
                  <a:lumMod val="75000"/>
                  <a:lumOff val="25000"/>
                </a:schemeClr>
              </a:solidFill>
              <a:latin typeface="Segoe UI Semilight" panose="020B0402040204020203" pitchFamily="34" charset="0"/>
              <a:ea typeface="Quattrocento Sans"/>
            </a:endParaRPr>
          </a:p>
          <a:p>
            <a:r>
              <a:rPr lang="es-ES" sz="1400" i="1" dirty="0" smtClean="0">
                <a:solidFill>
                  <a:schemeClr val="tx1">
                    <a:lumMod val="75000"/>
                    <a:lumOff val="25000"/>
                  </a:schemeClr>
                </a:solidFill>
                <a:latin typeface="Segoe UI Semilight" panose="020B0402040204020203" pitchFamily="34" charset="0"/>
                <a:ea typeface="Quattrocento Sans"/>
              </a:rPr>
              <a:t>Quien </a:t>
            </a:r>
            <a:r>
              <a:rPr lang="es-ES" sz="1400" i="1" dirty="0">
                <a:solidFill>
                  <a:schemeClr val="tx1">
                    <a:lumMod val="75000"/>
                    <a:lumOff val="25000"/>
                  </a:schemeClr>
                </a:solidFill>
                <a:latin typeface="Segoe UI Semilight" panose="020B0402040204020203" pitchFamily="34" charset="0"/>
                <a:ea typeface="Quattrocento Sans"/>
              </a:rPr>
              <a:t>más aguanta, más controla…</a:t>
            </a:r>
          </a:p>
          <a:p>
            <a:r>
              <a:rPr lang="es-ES" sz="1400" b="1" i="1" dirty="0">
                <a:solidFill>
                  <a:srgbClr val="00B050"/>
                </a:solidFill>
                <a:latin typeface="Segoe UI Black" panose="020B0A02040204020203" pitchFamily="34" charset="0"/>
                <a:ea typeface="Segoe UI Black" panose="020B0A02040204020203" pitchFamily="34" charset="0"/>
              </a:rPr>
              <a:t>Real </a:t>
            </a:r>
            <a:r>
              <a:rPr lang="es-ES" sz="1400" b="1" i="1" dirty="0" smtClean="0">
                <a:solidFill>
                  <a:srgbClr val="00B050"/>
                </a:solidFill>
                <a:latin typeface="Segoe UI Black" panose="020B0A02040204020203" pitchFamily="34" charset="0"/>
                <a:ea typeface="Segoe UI Black" panose="020B0A02040204020203" pitchFamily="34" charset="0"/>
              </a:rPr>
              <a:t>News: </a:t>
            </a:r>
            <a:r>
              <a:rPr lang="es-ES" sz="1400" b="1" dirty="0" smtClean="0">
                <a:solidFill>
                  <a:srgbClr val="00B050"/>
                </a:solidFill>
                <a:latin typeface="Segoe UI Semilight" panose="020B0402040204020203" pitchFamily="34" charset="0"/>
                <a:ea typeface="Quattrocento Sans"/>
              </a:rPr>
              <a:t>Si aguanta </a:t>
            </a:r>
            <a:r>
              <a:rPr lang="es-ES" sz="1400" b="1" dirty="0">
                <a:solidFill>
                  <a:srgbClr val="00B050"/>
                </a:solidFill>
                <a:latin typeface="Segoe UI Semilight" panose="020B0402040204020203" pitchFamily="34" charset="0"/>
                <a:ea typeface="Quattrocento Sans"/>
              </a:rPr>
              <a:t>más es porque bebe con frecuencia y ha desarrollado tolerancia al alcohol, aunque el alcohol está en igual medida en su sangre perjudicando sus órganos.</a:t>
            </a:r>
          </a:p>
        </p:txBody>
      </p:sp>
      <p:pic>
        <p:nvPicPr>
          <p:cNvPr id="16" name="Imagen 15">
            <a:extLst>
              <a:ext uri="{FF2B5EF4-FFF2-40B4-BE49-F238E27FC236}">
                <a16:creationId xmlns:a16="http://schemas.microsoft.com/office/drawing/2014/main" id="{C2C154F1-5B02-41B1-801E-8FAB62F9CF92}"/>
              </a:ext>
            </a:extLst>
          </p:cNvPr>
          <p:cNvPicPr>
            <a:picLocks noChangeAspect="1"/>
          </p:cNvPicPr>
          <p:nvPr/>
        </p:nvPicPr>
        <p:blipFill rotWithShape="1">
          <a:blip r:embed="rId8"/>
          <a:srcRect l="53884" t="26913" r="34444" b="38907"/>
          <a:stretch/>
        </p:blipFill>
        <p:spPr>
          <a:xfrm>
            <a:off x="7895346" y="4111839"/>
            <a:ext cx="484052" cy="693605"/>
          </a:xfrm>
          <a:prstGeom prst="rect">
            <a:avLst/>
          </a:prstGeom>
        </p:spPr>
      </p:pic>
    </p:spTree>
    <p:extLst>
      <p:ext uri="{BB962C8B-B14F-4D97-AF65-F5344CB8AC3E}">
        <p14:creationId xmlns:p14="http://schemas.microsoft.com/office/powerpoint/2010/main" val="12078590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2" end="2"/>
                                            </p:txEl>
                                          </p:spTgt>
                                        </p:tgtEl>
                                      </p:cBhvr>
                                    </p:animEffect>
                                  </p:childTnLst>
                                </p:cTn>
                              </p:par>
                            </p:childTnLst>
                          </p:cTn>
                        </p:par>
                        <p:par>
                          <p:cTn id="19" fill="hold">
                            <p:stCondLst>
                              <p:cond delay="1500"/>
                            </p:stCondLst>
                            <p:childTnLst>
                              <p:par>
                                <p:cTn id="20" presetID="50" presetClass="entr" presetSubtype="0" decel="10000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par>
                          <p:cTn id="25" fill="hold">
                            <p:stCondLst>
                              <p:cond delay="2500"/>
                            </p:stCondLst>
                            <p:childTnLst>
                              <p:par>
                                <p:cTn id="26" presetID="16" presetClass="entr" presetSubtype="21" fill="hold" nodeType="afterEffect">
                                  <p:stCondLst>
                                    <p:cond delay="200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par>
                          <p:cTn id="39" fill="hold">
                            <p:stCondLst>
                              <p:cond delay="1000"/>
                            </p:stCondLst>
                            <p:childTnLst>
                              <p:par>
                                <p:cTn id="40" presetID="3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anim calcmode="lin" valueType="num">
                                      <p:cBhvr>
                                        <p:cTn id="43" dur="2000" fill="hold"/>
                                        <p:tgtEl>
                                          <p:spTgt spid="8"/>
                                        </p:tgtEl>
                                        <p:attrNameLst>
                                          <p:attrName>style.rotation</p:attrName>
                                        </p:attrNameLst>
                                      </p:cBhvr>
                                      <p:tavLst>
                                        <p:tav tm="0">
                                          <p:val>
                                            <p:fltVal val="720"/>
                                          </p:val>
                                        </p:tav>
                                        <p:tav tm="100000">
                                          <p:val>
                                            <p:fltVal val="0"/>
                                          </p:val>
                                        </p:tav>
                                      </p:tavLst>
                                    </p:anim>
                                    <p:anim calcmode="lin" valueType="num">
                                      <p:cBhvr>
                                        <p:cTn id="44" dur="2000" fill="hold"/>
                                        <p:tgtEl>
                                          <p:spTgt spid="8"/>
                                        </p:tgtEl>
                                        <p:attrNameLst>
                                          <p:attrName>ppt_h</p:attrName>
                                        </p:attrNameLst>
                                      </p:cBhvr>
                                      <p:tavLst>
                                        <p:tav tm="0">
                                          <p:val>
                                            <p:fltVal val="0"/>
                                          </p:val>
                                        </p:tav>
                                        <p:tav tm="100000">
                                          <p:val>
                                            <p:strVal val="#ppt_h"/>
                                          </p:val>
                                        </p:tav>
                                      </p:tavLst>
                                    </p:anim>
                                    <p:anim calcmode="lin" valueType="num">
                                      <p:cBhvr>
                                        <p:cTn id="45" dur="2000" fill="hold"/>
                                        <p:tgtEl>
                                          <p:spTgt spid="8"/>
                                        </p:tgtEl>
                                        <p:attrNameLst>
                                          <p:attrName>ppt_w</p:attrName>
                                        </p:attrNameLst>
                                      </p:cBhvr>
                                      <p:tavLst>
                                        <p:tav tm="0">
                                          <p:val>
                                            <p:fltVal val="0"/>
                                          </p:val>
                                        </p:tav>
                                        <p:tav tm="100000">
                                          <p:val>
                                            <p:strVal val="#ppt_w"/>
                                          </p:val>
                                        </p:tav>
                                      </p:tavLst>
                                    </p:anim>
                                  </p:childTnLst>
                                </p:cTn>
                              </p:par>
                            </p:childTnLst>
                          </p:cTn>
                        </p:par>
                        <p:par>
                          <p:cTn id="46" fill="hold">
                            <p:stCondLst>
                              <p:cond delay="3000"/>
                            </p:stCondLst>
                            <p:childTnLst>
                              <p:par>
                                <p:cTn id="47" presetID="16" presetClass="entr" presetSubtype="21" fill="hold" nodeType="afterEffect">
                                  <p:stCondLst>
                                    <p:cond delay="150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barn(inVertical)">
                                      <p:cBhvr>
                                        <p:cTn id="49" dur="500"/>
                                        <p:tgtEl>
                                          <p:spTgt spid="1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wipe(down)">
                                      <p:cBhvr>
                                        <p:cTn id="54" dur="500"/>
                                        <p:tgtEl>
                                          <p:spTgt spid="10">
                                            <p:txEl>
                                              <p:pRg st="0" end="0"/>
                                            </p:txEl>
                                          </p:spTgt>
                                        </p:tgtEl>
                                      </p:cBhvr>
                                    </p:animEffect>
                                  </p:childTnLst>
                                </p:cTn>
                              </p:par>
                            </p:childTnLst>
                          </p:cTn>
                        </p:par>
                        <p:par>
                          <p:cTn id="55" fill="hold">
                            <p:stCondLst>
                              <p:cond delay="500"/>
                            </p:stCondLst>
                            <p:childTnLst>
                              <p:par>
                                <p:cTn id="56" presetID="5" presetClass="entr" presetSubtype="10" fill="hold" nodeType="after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Effect transition="in" filter="checkerboard(across)">
                                      <p:cBhvr>
                                        <p:cTn id="58" dur="500"/>
                                        <p:tgtEl>
                                          <p:spTgt spid="10">
                                            <p:txEl>
                                              <p:pRg st="2" end="2"/>
                                            </p:txEl>
                                          </p:spTgt>
                                        </p:tgtEl>
                                      </p:cBhvr>
                                    </p:animEffect>
                                  </p:childTnLst>
                                </p:cTn>
                              </p:par>
                            </p:childTnLst>
                          </p:cTn>
                        </p:par>
                        <p:par>
                          <p:cTn id="59" fill="hold">
                            <p:stCondLst>
                              <p:cond delay="1000"/>
                            </p:stCondLst>
                            <p:childTnLst>
                              <p:par>
                                <p:cTn id="60" presetID="21" presetClass="entr" presetSubtype="1"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heel(1)">
                                      <p:cBhvr>
                                        <p:cTn id="62" dur="2000"/>
                                        <p:tgtEl>
                                          <p:spTgt spid="11"/>
                                        </p:tgtEl>
                                      </p:cBhvr>
                                    </p:animEffect>
                                  </p:childTnLst>
                                </p:cTn>
                              </p:par>
                            </p:childTnLst>
                          </p:cTn>
                        </p:par>
                        <p:par>
                          <p:cTn id="63" fill="hold">
                            <p:stCondLst>
                              <p:cond delay="3000"/>
                            </p:stCondLst>
                            <p:childTnLst>
                              <p:par>
                                <p:cTn id="64" presetID="22" presetClass="entr" presetSubtype="4" fill="hold" nodeType="afterEffect">
                                  <p:stCondLst>
                                    <p:cond delay="2000"/>
                                  </p:stCondLst>
                                  <p:childTnLst>
                                    <p:set>
                                      <p:cBhvr>
                                        <p:cTn id="65" dur="1" fill="hold">
                                          <p:stCondLst>
                                            <p:cond delay="0"/>
                                          </p:stCondLst>
                                        </p:cTn>
                                        <p:tgtEl>
                                          <p:spTgt spid="12">
                                            <p:txEl>
                                              <p:pRg st="1" end="1"/>
                                            </p:txEl>
                                          </p:spTgt>
                                        </p:tgtEl>
                                        <p:attrNameLst>
                                          <p:attrName>style.visibility</p:attrName>
                                        </p:attrNameLst>
                                      </p:cBhvr>
                                      <p:to>
                                        <p:strVal val="visible"/>
                                      </p:to>
                                    </p:set>
                                    <p:animEffect transition="in" filter="wipe(down)">
                                      <p:cBhvr>
                                        <p:cTn id="66" dur="500"/>
                                        <p:tgtEl>
                                          <p:spTgt spid="1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2">
                                            <p:txEl>
                                              <p:pRg st="0" end="0"/>
                                            </p:txEl>
                                          </p:spTgt>
                                        </p:tgtEl>
                                        <p:attrNameLst>
                                          <p:attrName>style.visibility</p:attrName>
                                        </p:attrNameLst>
                                      </p:cBhvr>
                                      <p:to>
                                        <p:strVal val="visible"/>
                                      </p:to>
                                    </p:set>
                                    <p:animEffect transition="in" filter="wipe(down)">
                                      <p:cBhvr>
                                        <p:cTn id="71" dur="500"/>
                                        <p:tgtEl>
                                          <p:spTgt spid="12">
                                            <p:txEl>
                                              <p:pRg st="0" end="0"/>
                                            </p:txEl>
                                          </p:spTgt>
                                        </p:tgtEl>
                                      </p:cBhvr>
                                    </p:animEffect>
                                  </p:childTnLst>
                                </p:cTn>
                              </p:par>
                            </p:childTnLst>
                          </p:cTn>
                        </p:par>
                        <p:par>
                          <p:cTn id="72" fill="hold">
                            <p:stCondLst>
                              <p:cond delay="500"/>
                            </p:stCondLst>
                            <p:childTnLst>
                              <p:par>
                                <p:cTn id="73" presetID="9" presetClass="entr" presetSubtype="0" fill="hold" nodeType="afterEffect">
                                  <p:stCondLst>
                                    <p:cond delay="0"/>
                                  </p:stCondLst>
                                  <p:childTnLst>
                                    <p:set>
                                      <p:cBhvr>
                                        <p:cTn id="74" dur="1" fill="hold">
                                          <p:stCondLst>
                                            <p:cond delay="0"/>
                                          </p:stCondLst>
                                        </p:cTn>
                                        <p:tgtEl>
                                          <p:spTgt spid="12">
                                            <p:txEl>
                                              <p:pRg st="2" end="2"/>
                                            </p:txEl>
                                          </p:spTgt>
                                        </p:tgtEl>
                                        <p:attrNameLst>
                                          <p:attrName>style.visibility</p:attrName>
                                        </p:attrNameLst>
                                      </p:cBhvr>
                                      <p:to>
                                        <p:strVal val="visible"/>
                                      </p:to>
                                    </p:set>
                                    <p:animEffect transition="in" filter="dissolve">
                                      <p:cBhvr>
                                        <p:cTn id="75" dur="500"/>
                                        <p:tgtEl>
                                          <p:spTgt spid="12">
                                            <p:txEl>
                                              <p:pRg st="2" end="2"/>
                                            </p:txEl>
                                          </p:spTgt>
                                        </p:tgtEl>
                                      </p:cBhvr>
                                    </p:animEffect>
                                  </p:childTnLst>
                                </p:cTn>
                              </p:par>
                              <p:par>
                                <p:cTn id="76" presetID="45"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000"/>
                                        <p:tgtEl>
                                          <p:spTgt spid="13"/>
                                        </p:tgtEl>
                                      </p:cBhvr>
                                    </p:animEffect>
                                    <p:anim calcmode="lin" valueType="num">
                                      <p:cBhvr>
                                        <p:cTn id="79" dur="2000" fill="hold"/>
                                        <p:tgtEl>
                                          <p:spTgt spid="13"/>
                                        </p:tgtEl>
                                        <p:attrNameLst>
                                          <p:attrName>ppt_w</p:attrName>
                                        </p:attrNameLst>
                                      </p:cBhvr>
                                      <p:tavLst>
                                        <p:tav tm="0" fmla="#ppt_w*sin(2.5*pi*$)">
                                          <p:val>
                                            <p:fltVal val="0"/>
                                          </p:val>
                                        </p:tav>
                                        <p:tav tm="100000">
                                          <p:val>
                                            <p:fltVal val="1"/>
                                          </p:val>
                                        </p:tav>
                                      </p:tavLst>
                                    </p:anim>
                                    <p:anim calcmode="lin" valueType="num">
                                      <p:cBhvr>
                                        <p:cTn id="80" dur="2000" fill="hold"/>
                                        <p:tgtEl>
                                          <p:spTgt spid="13"/>
                                        </p:tgtEl>
                                        <p:attrNameLst>
                                          <p:attrName>ppt_h</p:attrName>
                                        </p:attrNameLst>
                                      </p:cBhvr>
                                      <p:tavLst>
                                        <p:tav tm="0">
                                          <p:val>
                                            <p:strVal val="#ppt_h"/>
                                          </p:val>
                                        </p:tav>
                                        <p:tav tm="100000">
                                          <p:val>
                                            <p:strVal val="#ppt_h"/>
                                          </p:val>
                                        </p:tav>
                                      </p:tavLst>
                                    </p:anim>
                                  </p:childTnLst>
                                </p:cTn>
                              </p:par>
                            </p:childTnLst>
                          </p:cTn>
                        </p:par>
                        <p:par>
                          <p:cTn id="81" fill="hold">
                            <p:stCondLst>
                              <p:cond delay="2500"/>
                            </p:stCondLst>
                            <p:childTnLst>
                              <p:par>
                                <p:cTn id="82" presetID="26" presetClass="entr" presetSubtype="0"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down)">
                                      <p:cBhvr>
                                        <p:cTn id="84" dur="580">
                                          <p:stCondLst>
                                            <p:cond delay="0"/>
                                          </p:stCondLst>
                                        </p:cTn>
                                        <p:tgtEl>
                                          <p:spTgt spid="14"/>
                                        </p:tgtEl>
                                      </p:cBhvr>
                                    </p:animEffect>
                                    <p:anim calcmode="lin" valueType="num">
                                      <p:cBhvr>
                                        <p:cTn id="8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0" dur="26">
                                          <p:stCondLst>
                                            <p:cond delay="650"/>
                                          </p:stCondLst>
                                        </p:cTn>
                                        <p:tgtEl>
                                          <p:spTgt spid="14"/>
                                        </p:tgtEl>
                                      </p:cBhvr>
                                      <p:to x="100000" y="60000"/>
                                    </p:animScale>
                                    <p:animScale>
                                      <p:cBhvr>
                                        <p:cTn id="91" dur="166" decel="50000">
                                          <p:stCondLst>
                                            <p:cond delay="676"/>
                                          </p:stCondLst>
                                        </p:cTn>
                                        <p:tgtEl>
                                          <p:spTgt spid="14"/>
                                        </p:tgtEl>
                                      </p:cBhvr>
                                      <p:to x="100000" y="100000"/>
                                    </p:animScale>
                                    <p:animScale>
                                      <p:cBhvr>
                                        <p:cTn id="92" dur="26">
                                          <p:stCondLst>
                                            <p:cond delay="1312"/>
                                          </p:stCondLst>
                                        </p:cTn>
                                        <p:tgtEl>
                                          <p:spTgt spid="14"/>
                                        </p:tgtEl>
                                      </p:cBhvr>
                                      <p:to x="100000" y="80000"/>
                                    </p:animScale>
                                    <p:animScale>
                                      <p:cBhvr>
                                        <p:cTn id="93" dur="166" decel="50000">
                                          <p:stCondLst>
                                            <p:cond delay="1338"/>
                                          </p:stCondLst>
                                        </p:cTn>
                                        <p:tgtEl>
                                          <p:spTgt spid="14"/>
                                        </p:tgtEl>
                                      </p:cBhvr>
                                      <p:to x="100000" y="100000"/>
                                    </p:animScale>
                                    <p:animScale>
                                      <p:cBhvr>
                                        <p:cTn id="94" dur="26">
                                          <p:stCondLst>
                                            <p:cond delay="1642"/>
                                          </p:stCondLst>
                                        </p:cTn>
                                        <p:tgtEl>
                                          <p:spTgt spid="14"/>
                                        </p:tgtEl>
                                      </p:cBhvr>
                                      <p:to x="100000" y="90000"/>
                                    </p:animScale>
                                    <p:animScale>
                                      <p:cBhvr>
                                        <p:cTn id="95" dur="166" decel="50000">
                                          <p:stCondLst>
                                            <p:cond delay="1668"/>
                                          </p:stCondLst>
                                        </p:cTn>
                                        <p:tgtEl>
                                          <p:spTgt spid="14"/>
                                        </p:tgtEl>
                                      </p:cBhvr>
                                      <p:to x="100000" y="100000"/>
                                    </p:animScale>
                                    <p:animScale>
                                      <p:cBhvr>
                                        <p:cTn id="96" dur="26">
                                          <p:stCondLst>
                                            <p:cond delay="1808"/>
                                          </p:stCondLst>
                                        </p:cTn>
                                        <p:tgtEl>
                                          <p:spTgt spid="14"/>
                                        </p:tgtEl>
                                      </p:cBhvr>
                                      <p:to x="100000" y="95000"/>
                                    </p:animScale>
                                    <p:animScale>
                                      <p:cBhvr>
                                        <p:cTn id="97" dur="166" decel="50000">
                                          <p:stCondLst>
                                            <p:cond delay="1834"/>
                                          </p:stCondLst>
                                        </p:cTn>
                                        <p:tgtEl>
                                          <p:spTgt spid="14"/>
                                        </p:tgtEl>
                                      </p:cBhvr>
                                      <p:to x="100000" y="100000"/>
                                    </p:animScale>
                                  </p:childTnLst>
                                </p:cTn>
                              </p:par>
                            </p:childTnLst>
                          </p:cTn>
                        </p:par>
                        <p:par>
                          <p:cTn id="98" fill="hold">
                            <p:stCondLst>
                              <p:cond delay="4500"/>
                            </p:stCondLst>
                            <p:childTnLst>
                              <p:par>
                                <p:cTn id="99" presetID="42" presetClass="entr" presetSubtype="0" fill="hold" nodeType="afterEffect">
                                  <p:stCondLst>
                                    <p:cond delay="2000"/>
                                  </p:stCondLst>
                                  <p:childTnLst>
                                    <p:set>
                                      <p:cBhvr>
                                        <p:cTn id="100" dur="1" fill="hold">
                                          <p:stCondLst>
                                            <p:cond delay="0"/>
                                          </p:stCondLst>
                                        </p:cTn>
                                        <p:tgtEl>
                                          <p:spTgt spid="15">
                                            <p:txEl>
                                              <p:pRg st="1" end="1"/>
                                            </p:txEl>
                                          </p:spTgt>
                                        </p:tgtEl>
                                        <p:attrNameLst>
                                          <p:attrName>style.visibility</p:attrName>
                                        </p:attrNameLst>
                                      </p:cBhvr>
                                      <p:to>
                                        <p:strVal val="visible"/>
                                      </p:to>
                                    </p:set>
                                    <p:animEffect transition="in" filter="fade">
                                      <p:cBhvr>
                                        <p:cTn id="101" dur="1000"/>
                                        <p:tgtEl>
                                          <p:spTgt spid="15">
                                            <p:txEl>
                                              <p:pRg st="1" end="1"/>
                                            </p:txEl>
                                          </p:spTgt>
                                        </p:tgtEl>
                                      </p:cBhvr>
                                    </p:animEffect>
                                    <p:anim calcmode="lin" valueType="num">
                                      <p:cBhvr>
                                        <p:cTn id="10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0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5">
                                            <p:txEl>
                                              <p:pRg st="0" end="0"/>
                                            </p:txEl>
                                          </p:spTgt>
                                        </p:tgtEl>
                                        <p:attrNameLst>
                                          <p:attrName>style.visibility</p:attrName>
                                        </p:attrNameLst>
                                      </p:cBhvr>
                                      <p:to>
                                        <p:strVal val="visible"/>
                                      </p:to>
                                    </p:set>
                                    <p:animEffect transition="in" filter="fade">
                                      <p:cBhvr>
                                        <p:cTn id="108" dur="1000"/>
                                        <p:tgtEl>
                                          <p:spTgt spid="15">
                                            <p:txEl>
                                              <p:pRg st="0" end="0"/>
                                            </p:txEl>
                                          </p:spTgt>
                                        </p:tgtEl>
                                      </p:cBhvr>
                                    </p:animEffect>
                                    <p:anim calcmode="lin" valueType="num">
                                      <p:cBhvr>
                                        <p:cTn id="10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1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11" fill="hold">
                            <p:stCondLst>
                              <p:cond delay="1000"/>
                            </p:stCondLst>
                            <p:childTnLst>
                              <p:par>
                                <p:cTn id="112" presetID="52" presetClass="entr" presetSubtype="0" fill="hold" nodeType="afterEffect">
                                  <p:stCondLst>
                                    <p:cond delay="0"/>
                                  </p:stCondLst>
                                  <p:childTnLst>
                                    <p:set>
                                      <p:cBhvr>
                                        <p:cTn id="113" dur="1" fill="hold">
                                          <p:stCondLst>
                                            <p:cond delay="0"/>
                                          </p:stCondLst>
                                        </p:cTn>
                                        <p:tgtEl>
                                          <p:spTgt spid="15">
                                            <p:txEl>
                                              <p:pRg st="2" end="2"/>
                                            </p:txEl>
                                          </p:spTgt>
                                        </p:tgtEl>
                                        <p:attrNameLst>
                                          <p:attrName>style.visibility</p:attrName>
                                        </p:attrNameLst>
                                      </p:cBhvr>
                                      <p:to>
                                        <p:strVal val="visible"/>
                                      </p:to>
                                    </p:set>
                                    <p:animScale>
                                      <p:cBhvr>
                                        <p:cTn id="114" dur="1000" decel="50000" fill="hold">
                                          <p:stCondLst>
                                            <p:cond delay="0"/>
                                          </p:stCondLst>
                                        </p:cTn>
                                        <p:tgtEl>
                                          <p:spTgt spid="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5" dur="1000" decel="50000" fill="hold">
                                          <p:stCondLst>
                                            <p:cond delay="0"/>
                                          </p:stCondLst>
                                        </p:cTn>
                                        <p:tgtEl>
                                          <p:spTgt spid="15">
                                            <p:txEl>
                                              <p:pRg st="2" end="2"/>
                                            </p:txEl>
                                          </p:spTgt>
                                        </p:tgtEl>
                                        <p:attrNameLst>
                                          <p:attrName>ppt_x</p:attrName>
                                          <p:attrName>ppt_y</p:attrName>
                                        </p:attrNameLst>
                                      </p:cBhvr>
                                    </p:animMotion>
                                    <p:animEffect transition="in" filter="fade">
                                      <p:cBhvr>
                                        <p:cTn id="116" dur="1000"/>
                                        <p:tgtEl>
                                          <p:spTgt spid="15">
                                            <p:txEl>
                                              <p:pRg st="2" end="2"/>
                                            </p:txEl>
                                          </p:spTgt>
                                        </p:tgtEl>
                                      </p:cBhvr>
                                    </p:animEffect>
                                  </p:childTnLst>
                                </p:cTn>
                              </p:par>
                            </p:childTnLst>
                          </p:cTn>
                        </p:par>
                        <p:par>
                          <p:cTn id="117" fill="hold">
                            <p:stCondLst>
                              <p:cond delay="2000"/>
                            </p:stCondLst>
                            <p:childTnLst>
                              <p:par>
                                <p:cTn id="118" presetID="45" presetClass="entr" presetSubtype="0"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2000"/>
                                        <p:tgtEl>
                                          <p:spTgt spid="16"/>
                                        </p:tgtEl>
                                      </p:cBhvr>
                                    </p:animEffect>
                                    <p:anim calcmode="lin" valueType="num">
                                      <p:cBhvr>
                                        <p:cTn id="121" dur="2000" fill="hold"/>
                                        <p:tgtEl>
                                          <p:spTgt spid="16"/>
                                        </p:tgtEl>
                                        <p:attrNameLst>
                                          <p:attrName>ppt_w</p:attrName>
                                        </p:attrNameLst>
                                      </p:cBhvr>
                                      <p:tavLst>
                                        <p:tav tm="0" fmla="#ppt_w*sin(2.5*pi*$)">
                                          <p:val>
                                            <p:fltVal val="0"/>
                                          </p:val>
                                        </p:tav>
                                        <p:tav tm="100000">
                                          <p:val>
                                            <p:fltVal val="1"/>
                                          </p:val>
                                        </p:tav>
                                      </p:tavLst>
                                    </p:anim>
                                    <p:anim calcmode="lin" valueType="num">
                                      <p:cBhvr>
                                        <p:cTn id="12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23/74/ab/2374ab2718e5b2ea26d4ddfb6b3c4fcd.jpg">
            <a:extLst>
              <a:ext uri="{FF2B5EF4-FFF2-40B4-BE49-F238E27FC236}">
                <a16:creationId xmlns:a16="http://schemas.microsoft.com/office/drawing/2014/main" id="{92772633-A856-4B50-AD7B-F0158F6B848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36980">
            <a:off x="8326892" y="1354745"/>
            <a:ext cx="745850" cy="84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i.pinimg.com/564x/23/74/ab/2374ab2718e5b2ea26d4ddfb6b3c4fcd.jpg">
            <a:extLst>
              <a:ext uri="{FF2B5EF4-FFF2-40B4-BE49-F238E27FC236}">
                <a16:creationId xmlns:a16="http://schemas.microsoft.com/office/drawing/2014/main" id="{92772633-A856-4B50-AD7B-F0158F6B8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6980">
            <a:off x="6492450" y="553997"/>
            <a:ext cx="824894" cy="88299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816B006-7D15-4C29-9C2B-36001B602C5A}"/>
              </a:ext>
            </a:extLst>
          </p:cNvPr>
          <p:cNvSpPr>
            <a:spLocks noGrp="1"/>
          </p:cNvSpPr>
          <p:nvPr>
            <p:ph idx="1"/>
          </p:nvPr>
        </p:nvSpPr>
        <p:spPr>
          <a:xfrm>
            <a:off x="501867" y="778515"/>
            <a:ext cx="8515052" cy="3992675"/>
          </a:xfrm>
        </p:spPr>
        <p:txBody>
          <a:bodyPr>
            <a:normAutofit fontScale="25000" lnSpcReduction="20000"/>
          </a:bodyPr>
          <a:lstStyle/>
          <a:p>
            <a:pPr lvl="0">
              <a:spcBef>
                <a:spcPts val="0"/>
              </a:spcBef>
              <a:buFont typeface="Wingdings" panose="05000000000000000000" pitchFamily="2" charset="2"/>
              <a:buChar char="ü"/>
              <a:defRPr/>
            </a:pPr>
            <a:r>
              <a:rPr lang="es-ES" sz="5600" b="1" dirty="0" smtClean="0">
                <a:solidFill>
                  <a:srgbClr val="00B050"/>
                </a:solidFill>
              </a:rPr>
              <a:t>El alcohol </a:t>
            </a:r>
            <a:r>
              <a:rPr lang="es-ES" sz="5600" b="1" dirty="0">
                <a:solidFill>
                  <a:srgbClr val="00B050"/>
                </a:solidFill>
              </a:rPr>
              <a:t>es </a:t>
            </a:r>
            <a:r>
              <a:rPr lang="es-ES" sz="5600" b="1" dirty="0" smtClean="0">
                <a:solidFill>
                  <a:srgbClr val="00B050"/>
                </a:solidFill>
              </a:rPr>
              <a:t>un TÓXICO </a:t>
            </a:r>
            <a:r>
              <a:rPr lang="es-ES" sz="5600" b="1" dirty="0">
                <a:solidFill>
                  <a:srgbClr val="00B050"/>
                </a:solidFill>
              </a:rPr>
              <a:t>para el organismo.</a:t>
            </a:r>
          </a:p>
          <a:p>
            <a:pPr lvl="0">
              <a:spcBef>
                <a:spcPts val="0"/>
              </a:spcBef>
              <a:buFont typeface="Wingdings" panose="05000000000000000000" pitchFamily="2" charset="2"/>
              <a:buChar char="ü"/>
              <a:defRPr/>
            </a:pPr>
            <a:endParaRPr lang="es-ES" sz="5600" b="1" dirty="0">
              <a:solidFill>
                <a:srgbClr val="00B050"/>
              </a:solidFill>
            </a:endParaRPr>
          </a:p>
          <a:p>
            <a:pPr>
              <a:spcBef>
                <a:spcPts val="0"/>
              </a:spcBef>
              <a:buFont typeface="Wingdings" panose="05000000000000000000" pitchFamily="2" charset="2"/>
              <a:buChar char="ü"/>
              <a:defRPr/>
            </a:pPr>
            <a:r>
              <a:rPr lang="es-ES" sz="5600" b="1" dirty="0">
                <a:solidFill>
                  <a:srgbClr val="000000"/>
                </a:solidFill>
                <a:ea typeface="Quattrocento Sans"/>
              </a:rPr>
              <a:t>Se elimina LENTAMENTE por el hígado que lo metaboliza, mientras,                                                                                     los tóxicos siguen en la sangre DAÑANDO los órganos. </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solidFill>
                  <a:srgbClr val="00B050"/>
                </a:solidFill>
              </a:rPr>
              <a:t>RESACA = intoxicación y mucho malestar.</a:t>
            </a:r>
          </a:p>
          <a:p>
            <a:pPr lvl="0">
              <a:spcBef>
                <a:spcPts val="0"/>
              </a:spcBef>
              <a:buFont typeface="Wingdings" panose="05000000000000000000" pitchFamily="2" charset="2"/>
              <a:buChar char="ü"/>
              <a:defRPr/>
            </a:pPr>
            <a:endParaRPr lang="es-ES" sz="5600" b="1" dirty="0">
              <a:solidFill>
                <a:srgbClr val="000000"/>
              </a:solidFill>
            </a:endParaRPr>
          </a:p>
          <a:p>
            <a:pPr lvl="0">
              <a:spcBef>
                <a:spcPts val="0"/>
              </a:spcBef>
              <a:buFont typeface="Wingdings" panose="05000000000000000000" pitchFamily="2" charset="2"/>
              <a:buChar char="ü"/>
              <a:defRPr/>
            </a:pPr>
            <a:r>
              <a:rPr lang="es-ES" sz="5600" b="1" dirty="0">
                <a:solidFill>
                  <a:srgbClr val="000000"/>
                </a:solidFill>
                <a:ea typeface="Quattrocento Sans"/>
              </a:rPr>
              <a:t>Dolor de cabeza = DESHIDRATACIÓN del cerebro, recomendable beber mucha agua.</a:t>
            </a:r>
          </a:p>
          <a:p>
            <a:pPr lvl="0">
              <a:spcBef>
                <a:spcPts val="0"/>
              </a:spcBef>
              <a:buFont typeface="Wingdings" panose="05000000000000000000" pitchFamily="2" charset="2"/>
              <a:buChar char="ü"/>
              <a:defRPr/>
            </a:pPr>
            <a:endParaRPr lang="es-ES" sz="5600" b="1" dirty="0">
              <a:solidFill>
                <a:srgbClr val="00B050"/>
              </a:solidFill>
              <a:ea typeface="Quattrocento Sans"/>
            </a:endParaRPr>
          </a:p>
          <a:p>
            <a:pPr lvl="0">
              <a:spcBef>
                <a:spcPts val="0"/>
              </a:spcBef>
              <a:buFont typeface="Wingdings" panose="05000000000000000000" pitchFamily="2" charset="2"/>
              <a:buChar char="ü"/>
              <a:defRPr/>
            </a:pPr>
            <a:r>
              <a:rPr lang="es-ES" sz="5600" b="1" dirty="0">
                <a:solidFill>
                  <a:srgbClr val="00B050"/>
                </a:solidFill>
              </a:rPr>
              <a:t>Con vómitos = el hígado no puede metabolizar el alcohol por ser EXCESIVO</a:t>
            </a:r>
            <a:r>
              <a:rPr lang="es-ES" sz="5600" b="1" dirty="0" smtClean="0">
                <a:solidFill>
                  <a:srgbClr val="000000"/>
                </a:solidFill>
                <a:ea typeface="Quattrocento Sans"/>
              </a:rPr>
              <a:t>.</a:t>
            </a:r>
          </a:p>
          <a:p>
            <a:pPr lvl="0">
              <a:spcBef>
                <a:spcPts val="0"/>
              </a:spcBef>
              <a:buFont typeface="Wingdings" panose="05000000000000000000" pitchFamily="2" charset="2"/>
              <a:buChar char="ü"/>
              <a:defRPr/>
            </a:pPr>
            <a:endParaRPr lang="es-ES" sz="5600" b="1" dirty="0">
              <a:solidFill>
                <a:srgbClr val="000000"/>
              </a:solidFill>
              <a:ea typeface="Quattrocento Sans"/>
            </a:endParaRPr>
          </a:p>
          <a:p>
            <a:pPr lvl="0">
              <a:spcBef>
                <a:spcPts val="0"/>
              </a:spcBef>
              <a:buFont typeface="Wingdings" panose="05000000000000000000" pitchFamily="2" charset="2"/>
              <a:buChar char="ü"/>
              <a:defRPr/>
            </a:pPr>
            <a:r>
              <a:rPr lang="es-ES" sz="5600" b="1" dirty="0">
                <a:solidFill>
                  <a:srgbClr val="000000"/>
                </a:solidFill>
                <a:ea typeface="Quattrocento Sans"/>
              </a:rPr>
              <a:t>Afecta a la conducta = se corren RIESGOS que no se darían sin beber.</a:t>
            </a:r>
          </a:p>
          <a:p>
            <a:pPr lvl="0">
              <a:spcBef>
                <a:spcPts val="0"/>
              </a:spcBef>
              <a:buFont typeface="Wingdings" panose="05000000000000000000" pitchFamily="2" charset="2"/>
              <a:buChar char="ü"/>
              <a:defRPr/>
            </a:pPr>
            <a:endParaRPr lang="es-ES" sz="5600" b="1" dirty="0">
              <a:solidFill>
                <a:srgbClr val="00B050"/>
              </a:solidFill>
            </a:endParaRPr>
          </a:p>
          <a:p>
            <a:pPr lvl="0">
              <a:spcBef>
                <a:spcPts val="0"/>
              </a:spcBef>
              <a:buFont typeface="Wingdings" panose="05000000000000000000" pitchFamily="2" charset="2"/>
              <a:buChar char="ü"/>
              <a:defRPr/>
            </a:pPr>
            <a:r>
              <a:rPr lang="es-ES" sz="5600" b="1" dirty="0">
                <a:solidFill>
                  <a:srgbClr val="00B050"/>
                </a:solidFill>
              </a:rPr>
              <a:t>Chicas PERJUDICA MÁS RÁPIDO Y DURA MÁS tiempo su malestar (-agua en el cuerpo, -talla, -enzima, etc.).</a:t>
            </a:r>
          </a:p>
          <a:p>
            <a:pPr>
              <a:spcBef>
                <a:spcPts val="0"/>
              </a:spcBef>
              <a:buFont typeface="Wingdings" panose="05000000000000000000" pitchFamily="2" charset="2"/>
              <a:buChar char="ü"/>
              <a:defRPr/>
            </a:pPr>
            <a:endParaRPr lang="es-ES" sz="5600" b="1" dirty="0">
              <a:solidFill>
                <a:srgbClr val="000000"/>
              </a:solidFill>
              <a:ea typeface="Quattrocento Sans"/>
            </a:endParaRPr>
          </a:p>
          <a:p>
            <a:pPr>
              <a:spcBef>
                <a:spcPts val="0"/>
              </a:spcBef>
              <a:buFont typeface="Wingdings" panose="05000000000000000000" pitchFamily="2" charset="2"/>
              <a:buChar char="ü"/>
              <a:defRPr/>
            </a:pPr>
            <a:r>
              <a:rPr lang="es-ES" sz="5600" b="1" dirty="0">
                <a:solidFill>
                  <a:srgbClr val="000000"/>
                </a:solidFill>
                <a:ea typeface="Quattrocento Sans"/>
              </a:rPr>
              <a:t>Chicos, cuando se prepara un </a:t>
            </a:r>
            <a:r>
              <a:rPr lang="es-ES" sz="5600" b="1" dirty="0" smtClean="0">
                <a:solidFill>
                  <a:srgbClr val="000000"/>
                </a:solidFill>
                <a:ea typeface="Quattrocento Sans"/>
              </a:rPr>
              <a:t>EMBARAZO = </a:t>
            </a:r>
            <a:r>
              <a:rPr lang="es-ES" sz="5600" b="1" dirty="0">
                <a:solidFill>
                  <a:srgbClr val="000000"/>
                </a:solidFill>
                <a:ea typeface="Quattrocento Sans"/>
              </a:rPr>
              <a:t>no beber antes para </a:t>
            </a:r>
            <a:r>
              <a:rPr lang="es-ES" sz="5600" b="1" dirty="0" smtClean="0">
                <a:solidFill>
                  <a:srgbClr val="000000"/>
                </a:solidFill>
                <a:ea typeface="Quattrocento Sans"/>
              </a:rPr>
              <a:t>TENER ESPERMATOZOIDES SANOS.</a:t>
            </a:r>
            <a:endParaRPr lang="es-ES" sz="5600" b="1" dirty="0">
              <a:solidFill>
                <a:srgbClr val="000000"/>
              </a:solidFill>
              <a:ea typeface="Quattrocento Sans"/>
            </a:endParaRPr>
          </a:p>
          <a:p>
            <a:pPr>
              <a:spcBef>
                <a:spcPts val="0"/>
              </a:spcBef>
              <a:buFont typeface="Wingdings" panose="05000000000000000000" pitchFamily="2" charset="2"/>
              <a:buChar char="ü"/>
              <a:defRPr/>
            </a:pPr>
            <a:endParaRPr lang="es-ES" sz="5600" b="1" dirty="0">
              <a:solidFill>
                <a:srgbClr val="00B050"/>
              </a:solidFill>
            </a:endParaRPr>
          </a:p>
          <a:p>
            <a:pPr>
              <a:spcBef>
                <a:spcPts val="0"/>
              </a:spcBef>
              <a:buFont typeface="Wingdings" panose="05000000000000000000" pitchFamily="2" charset="2"/>
              <a:buChar char="ü"/>
              <a:defRPr/>
            </a:pPr>
            <a:r>
              <a:rPr lang="es-ES" sz="5600" b="1" dirty="0">
                <a:solidFill>
                  <a:srgbClr val="00B050"/>
                </a:solidFill>
              </a:rPr>
              <a:t>Afecta al feto en el </a:t>
            </a:r>
            <a:r>
              <a:rPr lang="es-ES" sz="5600" b="1" dirty="0" smtClean="0">
                <a:solidFill>
                  <a:srgbClr val="00B050"/>
                </a:solidFill>
              </a:rPr>
              <a:t>EMBARAZO = </a:t>
            </a:r>
            <a:r>
              <a:rPr lang="es-ES" sz="5600" b="1" dirty="0">
                <a:solidFill>
                  <a:srgbClr val="00B050"/>
                </a:solidFill>
              </a:rPr>
              <a:t>DEFECTOS CONGÉNITOS y problemas de salud en el bebé, ya que el SNC es vulnerable durante los 9 meses de embarazo</a:t>
            </a:r>
            <a:r>
              <a:rPr lang="es-ES" sz="5600" b="1" dirty="0"/>
              <a:t>. </a:t>
            </a:r>
            <a:endParaRPr lang="es-ES" sz="5600" b="1" dirty="0" smtClean="0"/>
          </a:p>
          <a:p>
            <a:pPr>
              <a:spcBef>
                <a:spcPts val="0"/>
              </a:spcBef>
              <a:buFont typeface="Wingdings" panose="05000000000000000000" pitchFamily="2" charset="2"/>
              <a:buChar char="ü"/>
              <a:defRPr/>
            </a:pPr>
            <a:endParaRPr lang="es-ES" sz="5600" b="1" dirty="0"/>
          </a:p>
          <a:p>
            <a:pPr>
              <a:spcBef>
                <a:spcPts val="0"/>
              </a:spcBef>
              <a:buFont typeface="Wingdings" panose="05000000000000000000" pitchFamily="2" charset="2"/>
              <a:buChar char="ü"/>
              <a:defRPr/>
            </a:pPr>
            <a:r>
              <a:rPr lang="es-ES" sz="5600" b="1" dirty="0" smtClean="0"/>
              <a:t>Beber para dejar de sentir tristeza, por un enfado, etc., NO SOLUCIONA lo que lo causa.</a:t>
            </a:r>
          </a:p>
          <a:p>
            <a:pPr lvl="0">
              <a:spcBef>
                <a:spcPts val="0"/>
              </a:spcBef>
              <a:buFont typeface="Wingdings" panose="05000000000000000000" pitchFamily="2" charset="2"/>
              <a:buChar char="ü"/>
              <a:defRPr/>
            </a:pPr>
            <a:endParaRPr lang="es-ES" b="1" dirty="0">
              <a:ea typeface="Quattrocento Sans"/>
            </a:endParaRPr>
          </a:p>
          <a:p>
            <a:pPr lvl="0">
              <a:spcBef>
                <a:spcPts val="0"/>
              </a:spcBef>
              <a:buFont typeface="Wingdings" panose="05000000000000000000" pitchFamily="2" charset="2"/>
              <a:buChar char="ü"/>
              <a:defRPr/>
            </a:pPr>
            <a:r>
              <a:rPr lang="es-ES" sz="5600" b="1" dirty="0" smtClean="0">
                <a:solidFill>
                  <a:srgbClr val="00B050"/>
                </a:solidFill>
              </a:rPr>
              <a:t>BORRACHERA con </a:t>
            </a:r>
            <a:r>
              <a:rPr lang="es-ES" sz="5600" b="1" dirty="0">
                <a:solidFill>
                  <a:srgbClr val="00B050"/>
                </a:solidFill>
              </a:rPr>
              <a:t>pérdida de conocimiento = coma etílico = llamar a URGENCIAS (112) porque es un problema de salud vital </a:t>
            </a:r>
            <a:r>
              <a:rPr lang="es-ES" sz="5600" b="1" dirty="0" smtClean="0">
                <a:solidFill>
                  <a:srgbClr val="00B050"/>
                </a:solidFill>
              </a:rPr>
              <a:t>(= riesgo </a:t>
            </a:r>
            <a:r>
              <a:rPr lang="es-ES" sz="5600" b="1" dirty="0">
                <a:solidFill>
                  <a:srgbClr val="00B050"/>
                </a:solidFill>
              </a:rPr>
              <a:t>de parada cardiorrespiratoria y muerte).</a:t>
            </a:r>
          </a:p>
          <a:p>
            <a:pPr lvl="0">
              <a:spcBef>
                <a:spcPts val="0"/>
              </a:spcBef>
              <a:buFont typeface="Wingdings" panose="05000000000000000000" pitchFamily="2" charset="2"/>
              <a:buChar char="ü"/>
              <a:defRPr/>
            </a:pPr>
            <a:endParaRPr lang="es-ES" sz="5600" b="1" dirty="0">
              <a:ea typeface="Quattrocento Sans"/>
            </a:endParaRPr>
          </a:p>
          <a:p>
            <a:pPr>
              <a:spcBef>
                <a:spcPts val="0"/>
              </a:spcBef>
              <a:buFont typeface="Wingdings" panose="05000000000000000000" pitchFamily="2" charset="2"/>
              <a:buChar char="ü"/>
              <a:defRPr/>
            </a:pPr>
            <a:endParaRPr lang="es-ES" sz="5600" b="1" dirty="0" smtClean="0">
              <a:solidFill>
                <a:srgbClr val="00B050"/>
              </a:solidFill>
            </a:endParaRPr>
          </a:p>
          <a:p>
            <a:endParaRPr lang="es-ES" dirty="0"/>
          </a:p>
        </p:txBody>
      </p:sp>
      <p:sp>
        <p:nvSpPr>
          <p:cNvPr id="5" name="Título 1">
            <a:extLst>
              <a:ext uri="{FF2B5EF4-FFF2-40B4-BE49-F238E27FC236}">
                <a16:creationId xmlns:a16="http://schemas.microsoft.com/office/drawing/2014/main" id="{87BB07A0-B9A6-4DEE-BEEE-D44C8F119620}"/>
              </a:ext>
            </a:extLst>
          </p:cNvPr>
          <p:cNvSpPr txBox="1">
            <a:spLocks/>
          </p:cNvSpPr>
          <p:nvPr/>
        </p:nvSpPr>
        <p:spPr>
          <a:xfrm>
            <a:off x="1970734" y="280637"/>
            <a:ext cx="5181600" cy="517921"/>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dirty="0"/>
              <a:t/>
            </a:r>
            <a:br>
              <a:rPr lang="es-ES" dirty="0"/>
            </a:br>
            <a:r>
              <a:rPr lang="es-ES" sz="12800" b="1" dirty="0">
                <a:solidFill>
                  <a:srgbClr val="00B050"/>
                </a:solidFill>
              </a:rPr>
              <a:t>Refrescando verdades</a:t>
            </a:r>
            <a:r>
              <a:rPr lang="es-ES" dirty="0"/>
              <a:t/>
            </a:r>
            <a:br>
              <a:rPr lang="es-ES" dirty="0"/>
            </a:br>
            <a:endParaRPr lang="es-ES" dirty="0"/>
          </a:p>
        </p:txBody>
      </p:sp>
      <p:pic>
        <p:nvPicPr>
          <p:cNvPr id="6" name="Imagen 5">
            <a:extLst>
              <a:ext uri="{FF2B5EF4-FFF2-40B4-BE49-F238E27FC236}">
                <a16:creationId xmlns:a16="http://schemas.microsoft.com/office/drawing/2014/main" id="{8D25DF04-0504-49E3-AEB5-8866E77B4D67}"/>
              </a:ext>
            </a:extLst>
          </p:cNvPr>
          <p:cNvPicPr>
            <a:picLocks noChangeAspect="1"/>
          </p:cNvPicPr>
          <p:nvPr/>
        </p:nvPicPr>
        <p:blipFill>
          <a:blip r:embed="rId4">
            <a:duotone>
              <a:prstClr val="black"/>
              <a:schemeClr val="accent3">
                <a:tint val="45000"/>
                <a:satMod val="400000"/>
              </a:schemeClr>
            </a:duotone>
          </a:blip>
          <a:stretch>
            <a:fillRect/>
          </a:stretch>
        </p:blipFill>
        <p:spPr>
          <a:xfrm>
            <a:off x="0" y="180454"/>
            <a:ext cx="610666" cy="610666"/>
          </a:xfrm>
          <a:prstGeom prst="rect">
            <a:avLst/>
          </a:prstGeom>
          <a:solidFill>
            <a:schemeClr val="bg1"/>
          </a:solidFill>
        </p:spPr>
      </p:pic>
      <p:pic>
        <p:nvPicPr>
          <p:cNvPr id="7" name="Imagen 6">
            <a:extLst>
              <a:ext uri="{FF2B5EF4-FFF2-40B4-BE49-F238E27FC236}">
                <a16:creationId xmlns:a16="http://schemas.microsoft.com/office/drawing/2014/main" id="{8D25DF04-0504-49E3-AEB5-8866E77B4D67}"/>
              </a:ext>
            </a:extLst>
          </p:cNvPr>
          <p:cNvPicPr>
            <a:picLocks noChangeAspect="1"/>
          </p:cNvPicPr>
          <p:nvPr/>
        </p:nvPicPr>
        <p:blipFill>
          <a:blip r:embed="rId4">
            <a:duotone>
              <a:prstClr val="black"/>
              <a:schemeClr val="accent5">
                <a:tint val="45000"/>
                <a:satMod val="400000"/>
              </a:schemeClr>
            </a:duotone>
          </a:blip>
          <a:stretch>
            <a:fillRect/>
          </a:stretch>
        </p:blipFill>
        <p:spPr>
          <a:xfrm>
            <a:off x="602958" y="316712"/>
            <a:ext cx="390492" cy="390492"/>
          </a:xfrm>
          <a:prstGeom prst="rect">
            <a:avLst/>
          </a:prstGeom>
          <a:solidFill>
            <a:schemeClr val="bg1"/>
          </a:solidFill>
        </p:spPr>
      </p:pic>
      <p:pic>
        <p:nvPicPr>
          <p:cNvPr id="8" name="Imagen 7">
            <a:extLst>
              <a:ext uri="{FF2B5EF4-FFF2-40B4-BE49-F238E27FC236}">
                <a16:creationId xmlns:a16="http://schemas.microsoft.com/office/drawing/2014/main" id="{8D25DF04-0504-49E3-AEB5-8866E77B4D67}"/>
              </a:ext>
            </a:extLst>
          </p:cNvPr>
          <p:cNvPicPr>
            <a:picLocks noChangeAspect="1"/>
          </p:cNvPicPr>
          <p:nvPr/>
        </p:nvPicPr>
        <p:blipFill>
          <a:blip r:embed="rId4">
            <a:duotone>
              <a:schemeClr val="accent2">
                <a:shade val="45000"/>
                <a:satMod val="135000"/>
              </a:schemeClr>
              <a:prstClr val="white"/>
            </a:duotone>
          </a:blip>
          <a:stretch>
            <a:fillRect/>
          </a:stretch>
        </p:blipFill>
        <p:spPr>
          <a:xfrm>
            <a:off x="1026380" y="274754"/>
            <a:ext cx="474408" cy="474408"/>
          </a:xfrm>
          <a:prstGeom prst="rect">
            <a:avLst/>
          </a:prstGeom>
          <a:solidFill>
            <a:schemeClr val="bg1"/>
          </a:solidFill>
        </p:spPr>
      </p:pic>
      <p:pic>
        <p:nvPicPr>
          <p:cNvPr id="9" name="Imagen 8">
            <a:extLst>
              <a:ext uri="{FF2B5EF4-FFF2-40B4-BE49-F238E27FC236}">
                <a16:creationId xmlns:a16="http://schemas.microsoft.com/office/drawing/2014/main" id="{8D25DF04-0504-49E3-AEB5-8866E77B4D67}"/>
              </a:ext>
            </a:extLst>
          </p:cNvPr>
          <p:cNvPicPr>
            <a:picLocks noChangeAspect="1"/>
          </p:cNvPicPr>
          <p:nvPr/>
        </p:nvPicPr>
        <p:blipFill>
          <a:blip r:embed="rId4"/>
          <a:stretch>
            <a:fillRect/>
          </a:stretch>
        </p:blipFill>
        <p:spPr>
          <a:xfrm>
            <a:off x="1558147" y="274754"/>
            <a:ext cx="476087" cy="474408"/>
          </a:xfrm>
          <a:prstGeom prst="rect">
            <a:avLst/>
          </a:prstGeom>
          <a:solidFill>
            <a:schemeClr val="bg1"/>
          </a:solidFill>
        </p:spPr>
      </p:pic>
      <p:pic>
        <p:nvPicPr>
          <p:cNvPr id="10" name="Imagen 9">
            <a:extLst>
              <a:ext uri="{FF2B5EF4-FFF2-40B4-BE49-F238E27FC236}">
                <a16:creationId xmlns:a16="http://schemas.microsoft.com/office/drawing/2014/main" id="{8D25DF04-0504-49E3-AEB5-8866E77B4D67}"/>
              </a:ext>
            </a:extLst>
          </p:cNvPr>
          <p:cNvPicPr>
            <a:picLocks noChangeAspect="1"/>
          </p:cNvPicPr>
          <p:nvPr/>
        </p:nvPicPr>
        <p:blipFill>
          <a:blip r:embed="rId4">
            <a:duotone>
              <a:prstClr val="black"/>
              <a:schemeClr val="accent6">
                <a:tint val="45000"/>
                <a:satMod val="400000"/>
              </a:schemeClr>
            </a:duotone>
          </a:blip>
          <a:stretch>
            <a:fillRect/>
          </a:stretch>
        </p:blipFill>
        <p:spPr>
          <a:xfrm>
            <a:off x="2113363" y="294956"/>
            <a:ext cx="450582" cy="450582"/>
          </a:xfrm>
          <a:prstGeom prst="rect">
            <a:avLst/>
          </a:prstGeom>
          <a:solidFill>
            <a:schemeClr val="bg1"/>
          </a:solidFill>
        </p:spPr>
      </p:pic>
      <p:sp>
        <p:nvSpPr>
          <p:cNvPr id="2" name="Explosión 2 1"/>
          <p:cNvSpPr/>
          <p:nvPr/>
        </p:nvSpPr>
        <p:spPr>
          <a:xfrm>
            <a:off x="7100464" y="65626"/>
            <a:ext cx="2530232" cy="1877818"/>
          </a:xfrm>
          <a:prstGeom prst="irregularSeal2">
            <a:avLst/>
          </a:prstGeom>
          <a:gradFill>
            <a:gsLst>
              <a:gs pos="37000">
                <a:srgbClr val="A8D874"/>
              </a:gs>
              <a:gs pos="75000">
                <a:schemeClr val="accent3">
                  <a:lumMod val="20000"/>
                  <a:lumOff val="80000"/>
                </a:schemeClr>
              </a:gs>
              <a:gs pos="0">
                <a:schemeClr val="tx1"/>
              </a:gs>
              <a:gs pos="85000">
                <a:schemeClr val="tx1"/>
              </a:gs>
            </a:gsLst>
            <a:lin ang="16200000" scaled="0"/>
          </a:gra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p:cNvSpPr/>
          <p:nvPr/>
        </p:nvSpPr>
        <p:spPr>
          <a:xfrm>
            <a:off x="7595523" y="717978"/>
            <a:ext cx="1458220" cy="738664"/>
          </a:xfrm>
          <a:prstGeom prst="rect">
            <a:avLst/>
          </a:prstGeom>
        </p:spPr>
        <p:txBody>
          <a:bodyPr wrap="square">
            <a:spAutoFit/>
          </a:bodyPr>
          <a:lstStyle/>
          <a:p>
            <a:pPr marL="285750" indent="-285750">
              <a:buFont typeface="Wingdings" panose="05000000000000000000" pitchFamily="2" charset="2"/>
              <a:buChar char="ü"/>
            </a:pPr>
            <a:r>
              <a:rPr lang="es-ES" sz="1400" b="1" dirty="0"/>
              <a:t>NADA quita la borrachera de </a:t>
            </a:r>
            <a:r>
              <a:rPr lang="es-ES" sz="1400" b="1" dirty="0" smtClean="0"/>
              <a:t>golpe.</a:t>
            </a:r>
            <a:endParaRPr lang="es-ES" sz="1400" b="1" dirty="0"/>
          </a:p>
        </p:txBody>
      </p:sp>
    </p:spTree>
    <p:extLst>
      <p:ext uri="{BB962C8B-B14F-4D97-AF65-F5344CB8AC3E}">
        <p14:creationId xmlns:p14="http://schemas.microsoft.com/office/powerpoint/2010/main" val="6281040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80">
                                          <p:stCondLst>
                                            <p:cond delay="0"/>
                                          </p:stCondLst>
                                        </p:cTn>
                                        <p:tgtEl>
                                          <p:spTgt spid="10"/>
                                        </p:tgtEl>
                                      </p:cBhvr>
                                    </p:animEffect>
                                    <p:anim calcmode="lin" valueType="num">
                                      <p:cBhvr>
                                        <p:cTn id="7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7" dur="26">
                                          <p:stCondLst>
                                            <p:cond delay="650"/>
                                          </p:stCondLst>
                                        </p:cTn>
                                        <p:tgtEl>
                                          <p:spTgt spid="10"/>
                                        </p:tgtEl>
                                      </p:cBhvr>
                                      <p:to x="100000" y="60000"/>
                                    </p:animScale>
                                    <p:animScale>
                                      <p:cBhvr>
                                        <p:cTn id="78" dur="166" decel="50000">
                                          <p:stCondLst>
                                            <p:cond delay="676"/>
                                          </p:stCondLst>
                                        </p:cTn>
                                        <p:tgtEl>
                                          <p:spTgt spid="10"/>
                                        </p:tgtEl>
                                      </p:cBhvr>
                                      <p:to x="100000" y="100000"/>
                                    </p:animScale>
                                    <p:animScale>
                                      <p:cBhvr>
                                        <p:cTn id="79" dur="26">
                                          <p:stCondLst>
                                            <p:cond delay="1312"/>
                                          </p:stCondLst>
                                        </p:cTn>
                                        <p:tgtEl>
                                          <p:spTgt spid="10"/>
                                        </p:tgtEl>
                                      </p:cBhvr>
                                      <p:to x="100000" y="80000"/>
                                    </p:animScale>
                                    <p:animScale>
                                      <p:cBhvr>
                                        <p:cTn id="80" dur="166" decel="50000">
                                          <p:stCondLst>
                                            <p:cond delay="1338"/>
                                          </p:stCondLst>
                                        </p:cTn>
                                        <p:tgtEl>
                                          <p:spTgt spid="10"/>
                                        </p:tgtEl>
                                      </p:cBhvr>
                                      <p:to x="100000" y="100000"/>
                                    </p:animScale>
                                    <p:animScale>
                                      <p:cBhvr>
                                        <p:cTn id="81" dur="26">
                                          <p:stCondLst>
                                            <p:cond delay="1642"/>
                                          </p:stCondLst>
                                        </p:cTn>
                                        <p:tgtEl>
                                          <p:spTgt spid="10"/>
                                        </p:tgtEl>
                                      </p:cBhvr>
                                      <p:to x="100000" y="90000"/>
                                    </p:animScale>
                                    <p:animScale>
                                      <p:cBhvr>
                                        <p:cTn id="82" dur="166" decel="50000">
                                          <p:stCondLst>
                                            <p:cond delay="1668"/>
                                          </p:stCondLst>
                                        </p:cTn>
                                        <p:tgtEl>
                                          <p:spTgt spid="10"/>
                                        </p:tgtEl>
                                      </p:cBhvr>
                                      <p:to x="100000" y="100000"/>
                                    </p:animScale>
                                    <p:animScale>
                                      <p:cBhvr>
                                        <p:cTn id="83" dur="26">
                                          <p:stCondLst>
                                            <p:cond delay="1808"/>
                                          </p:stCondLst>
                                        </p:cTn>
                                        <p:tgtEl>
                                          <p:spTgt spid="10"/>
                                        </p:tgtEl>
                                      </p:cBhvr>
                                      <p:to x="100000" y="95000"/>
                                    </p:animScale>
                                    <p:animScale>
                                      <p:cBhvr>
                                        <p:cTn id="84" dur="166" decel="50000">
                                          <p:stCondLst>
                                            <p:cond delay="1834"/>
                                          </p:stCondLst>
                                        </p:cTn>
                                        <p:tgtEl>
                                          <p:spTgt spid="10"/>
                                        </p:tgtEl>
                                      </p:cBhvr>
                                      <p:to x="100000" y="100000"/>
                                    </p:animScale>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3">
                                            <p:txEl>
                                              <p:pRg st="0" end="0"/>
                                            </p:txEl>
                                          </p:spTgt>
                                        </p:tgtEl>
                                        <p:attrNameLst>
                                          <p:attrName>style.visibility</p:attrName>
                                        </p:attrNameLst>
                                      </p:cBhvr>
                                      <p:to>
                                        <p:strVal val="visible"/>
                                      </p:to>
                                    </p:set>
                                    <p:animEffect transition="in" filter="fade">
                                      <p:cBhvr>
                                        <p:cTn id="88" dur="1000"/>
                                        <p:tgtEl>
                                          <p:spTgt spid="3">
                                            <p:txEl>
                                              <p:pRg st="0" end="0"/>
                                            </p:txEl>
                                          </p:spTgt>
                                        </p:tgtEl>
                                      </p:cBhvr>
                                    </p:animEffect>
                                    <p:anim calcmode="lin" valueType="num">
                                      <p:cBhvr>
                                        <p:cTn id="8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91" fill="hold">
                            <p:stCondLst>
                              <p:cond delay="3000"/>
                            </p:stCondLst>
                            <p:childTnLst>
                              <p:par>
                                <p:cTn id="92" presetID="42" presetClass="entr" presetSubtype="0" fill="hold" grpId="0" nodeType="afterEffect">
                                  <p:stCondLst>
                                    <p:cond delay="0"/>
                                  </p:stCondLst>
                                  <p:childTnLst>
                                    <p:set>
                                      <p:cBhvr>
                                        <p:cTn id="93" dur="1" fill="hold">
                                          <p:stCondLst>
                                            <p:cond delay="0"/>
                                          </p:stCondLst>
                                        </p:cTn>
                                        <p:tgtEl>
                                          <p:spTgt spid="3">
                                            <p:txEl>
                                              <p:pRg st="2" end="2"/>
                                            </p:txEl>
                                          </p:spTgt>
                                        </p:tgtEl>
                                        <p:attrNameLst>
                                          <p:attrName>style.visibility</p:attrName>
                                        </p:attrNameLst>
                                      </p:cBhvr>
                                      <p:to>
                                        <p:strVal val="visible"/>
                                      </p:to>
                                    </p:set>
                                    <p:animEffect transition="in" filter="fade">
                                      <p:cBhvr>
                                        <p:cTn id="94" dur="1000"/>
                                        <p:tgtEl>
                                          <p:spTgt spid="3">
                                            <p:txEl>
                                              <p:pRg st="2" end="2"/>
                                            </p:txEl>
                                          </p:spTgt>
                                        </p:tgtEl>
                                      </p:cBhvr>
                                    </p:animEffect>
                                    <p:anim calcmode="lin" valueType="num">
                                      <p:cBhvr>
                                        <p:cTn id="9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97" fill="hold">
                            <p:stCondLst>
                              <p:cond delay="4000"/>
                            </p:stCondLst>
                            <p:childTnLst>
                              <p:par>
                                <p:cTn id="98" presetID="42" presetClass="entr" presetSubtype="0" fill="hold" grpId="0" nodeType="afterEffect">
                                  <p:stCondLst>
                                    <p:cond delay="0"/>
                                  </p:stCondLst>
                                  <p:childTnLst>
                                    <p:set>
                                      <p:cBhvr>
                                        <p:cTn id="99" dur="1" fill="hold">
                                          <p:stCondLst>
                                            <p:cond delay="0"/>
                                          </p:stCondLst>
                                        </p:cTn>
                                        <p:tgtEl>
                                          <p:spTgt spid="3">
                                            <p:txEl>
                                              <p:pRg st="4" end="4"/>
                                            </p:txEl>
                                          </p:spTgt>
                                        </p:tgtEl>
                                        <p:attrNameLst>
                                          <p:attrName>style.visibility</p:attrName>
                                        </p:attrNameLst>
                                      </p:cBhvr>
                                      <p:to>
                                        <p:strVal val="visible"/>
                                      </p:to>
                                    </p:set>
                                    <p:animEffect transition="in" filter="fade">
                                      <p:cBhvr>
                                        <p:cTn id="100" dur="1000"/>
                                        <p:tgtEl>
                                          <p:spTgt spid="3">
                                            <p:txEl>
                                              <p:pRg st="4" end="4"/>
                                            </p:txEl>
                                          </p:spTgt>
                                        </p:tgtEl>
                                      </p:cBhvr>
                                    </p:animEffect>
                                    <p:anim calcmode="lin" valueType="num">
                                      <p:cBhvr>
                                        <p:cTn id="10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03" fill="hold">
                            <p:stCondLst>
                              <p:cond delay="5000"/>
                            </p:stCondLst>
                            <p:childTnLst>
                              <p:par>
                                <p:cTn id="104" presetID="42" presetClass="entr" presetSubtype="0" fill="hold" grpId="0" nodeType="afterEffect">
                                  <p:stCondLst>
                                    <p:cond delay="0"/>
                                  </p:stCondLst>
                                  <p:childTnLst>
                                    <p:set>
                                      <p:cBhvr>
                                        <p:cTn id="105" dur="1" fill="hold">
                                          <p:stCondLst>
                                            <p:cond delay="0"/>
                                          </p:stCondLst>
                                        </p:cTn>
                                        <p:tgtEl>
                                          <p:spTgt spid="3">
                                            <p:txEl>
                                              <p:pRg st="6" end="6"/>
                                            </p:txEl>
                                          </p:spTgt>
                                        </p:tgtEl>
                                        <p:attrNameLst>
                                          <p:attrName>style.visibility</p:attrName>
                                        </p:attrNameLst>
                                      </p:cBhvr>
                                      <p:to>
                                        <p:strVal val="visible"/>
                                      </p:to>
                                    </p:set>
                                    <p:animEffect transition="in" filter="fade">
                                      <p:cBhvr>
                                        <p:cTn id="106" dur="1000"/>
                                        <p:tgtEl>
                                          <p:spTgt spid="3">
                                            <p:txEl>
                                              <p:pRg st="6" end="6"/>
                                            </p:txEl>
                                          </p:spTgt>
                                        </p:tgtEl>
                                      </p:cBhvr>
                                    </p:animEffect>
                                    <p:anim calcmode="lin" valueType="num">
                                      <p:cBhvr>
                                        <p:cTn id="10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0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09" fill="hold">
                            <p:stCondLst>
                              <p:cond delay="6000"/>
                            </p:stCondLst>
                            <p:childTnLst>
                              <p:par>
                                <p:cTn id="110" presetID="42" presetClass="entr" presetSubtype="0" fill="hold" grpId="0" nodeType="afterEffect">
                                  <p:stCondLst>
                                    <p:cond delay="0"/>
                                  </p:stCondLst>
                                  <p:childTnLst>
                                    <p:set>
                                      <p:cBhvr>
                                        <p:cTn id="111" dur="1" fill="hold">
                                          <p:stCondLst>
                                            <p:cond delay="0"/>
                                          </p:stCondLst>
                                        </p:cTn>
                                        <p:tgtEl>
                                          <p:spTgt spid="3">
                                            <p:txEl>
                                              <p:pRg st="8" end="8"/>
                                            </p:txEl>
                                          </p:spTgt>
                                        </p:tgtEl>
                                        <p:attrNameLst>
                                          <p:attrName>style.visibility</p:attrName>
                                        </p:attrNameLst>
                                      </p:cBhvr>
                                      <p:to>
                                        <p:strVal val="visible"/>
                                      </p:to>
                                    </p:set>
                                    <p:animEffect transition="in" filter="fade">
                                      <p:cBhvr>
                                        <p:cTn id="112" dur="1000"/>
                                        <p:tgtEl>
                                          <p:spTgt spid="3">
                                            <p:txEl>
                                              <p:pRg st="8" end="8"/>
                                            </p:txEl>
                                          </p:spTgt>
                                        </p:tgtEl>
                                      </p:cBhvr>
                                    </p:animEffect>
                                    <p:anim calcmode="lin" valueType="num">
                                      <p:cBhvr>
                                        <p:cTn id="1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115" fill="hold">
                            <p:stCondLst>
                              <p:cond delay="7000"/>
                            </p:stCondLst>
                            <p:childTnLst>
                              <p:par>
                                <p:cTn id="116" presetID="42" presetClass="entr" presetSubtype="0" fill="hold" grpId="0" nodeType="afterEffect">
                                  <p:stCondLst>
                                    <p:cond delay="0"/>
                                  </p:stCondLst>
                                  <p:childTnLst>
                                    <p:set>
                                      <p:cBhvr>
                                        <p:cTn id="117" dur="1" fill="hold">
                                          <p:stCondLst>
                                            <p:cond delay="0"/>
                                          </p:stCondLst>
                                        </p:cTn>
                                        <p:tgtEl>
                                          <p:spTgt spid="3">
                                            <p:txEl>
                                              <p:pRg st="10" end="10"/>
                                            </p:txEl>
                                          </p:spTgt>
                                        </p:tgtEl>
                                        <p:attrNameLst>
                                          <p:attrName>style.visibility</p:attrName>
                                        </p:attrNameLst>
                                      </p:cBhvr>
                                      <p:to>
                                        <p:strVal val="visible"/>
                                      </p:to>
                                    </p:set>
                                    <p:animEffect transition="in" filter="fade">
                                      <p:cBhvr>
                                        <p:cTn id="118" dur="1000"/>
                                        <p:tgtEl>
                                          <p:spTgt spid="3">
                                            <p:txEl>
                                              <p:pRg st="10" end="10"/>
                                            </p:txEl>
                                          </p:spTgt>
                                        </p:tgtEl>
                                      </p:cBhvr>
                                    </p:animEffect>
                                    <p:anim calcmode="lin" valueType="num">
                                      <p:cBhvr>
                                        <p:cTn id="11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2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121" fill="hold">
                            <p:stCondLst>
                              <p:cond delay="8000"/>
                            </p:stCondLst>
                            <p:childTnLst>
                              <p:par>
                                <p:cTn id="122" presetID="42" presetClass="entr" presetSubtype="0" fill="hold" grpId="0" nodeType="afterEffect">
                                  <p:stCondLst>
                                    <p:cond delay="0"/>
                                  </p:stCondLst>
                                  <p:childTnLst>
                                    <p:set>
                                      <p:cBhvr>
                                        <p:cTn id="123" dur="1" fill="hold">
                                          <p:stCondLst>
                                            <p:cond delay="0"/>
                                          </p:stCondLst>
                                        </p:cTn>
                                        <p:tgtEl>
                                          <p:spTgt spid="3">
                                            <p:txEl>
                                              <p:pRg st="12" end="12"/>
                                            </p:txEl>
                                          </p:spTgt>
                                        </p:tgtEl>
                                        <p:attrNameLst>
                                          <p:attrName>style.visibility</p:attrName>
                                        </p:attrNameLst>
                                      </p:cBhvr>
                                      <p:to>
                                        <p:strVal val="visible"/>
                                      </p:to>
                                    </p:set>
                                    <p:animEffect transition="in" filter="fade">
                                      <p:cBhvr>
                                        <p:cTn id="124" dur="1000"/>
                                        <p:tgtEl>
                                          <p:spTgt spid="3">
                                            <p:txEl>
                                              <p:pRg st="12" end="12"/>
                                            </p:txEl>
                                          </p:spTgt>
                                        </p:tgtEl>
                                      </p:cBhvr>
                                    </p:animEffect>
                                    <p:anim calcmode="lin" valueType="num">
                                      <p:cBhvr>
                                        <p:cTn id="12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2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par>
                          <p:cTn id="127" fill="hold">
                            <p:stCondLst>
                              <p:cond delay="9000"/>
                            </p:stCondLst>
                            <p:childTnLst>
                              <p:par>
                                <p:cTn id="128" presetID="42" presetClass="entr" presetSubtype="0" fill="hold" grpId="0" nodeType="afterEffect">
                                  <p:stCondLst>
                                    <p:cond delay="0"/>
                                  </p:stCondLst>
                                  <p:childTnLst>
                                    <p:set>
                                      <p:cBhvr>
                                        <p:cTn id="129" dur="1" fill="hold">
                                          <p:stCondLst>
                                            <p:cond delay="0"/>
                                          </p:stCondLst>
                                        </p:cTn>
                                        <p:tgtEl>
                                          <p:spTgt spid="3">
                                            <p:txEl>
                                              <p:pRg st="14" end="14"/>
                                            </p:txEl>
                                          </p:spTgt>
                                        </p:tgtEl>
                                        <p:attrNameLst>
                                          <p:attrName>style.visibility</p:attrName>
                                        </p:attrNameLst>
                                      </p:cBhvr>
                                      <p:to>
                                        <p:strVal val="visible"/>
                                      </p:to>
                                    </p:set>
                                    <p:animEffect transition="in" filter="fade">
                                      <p:cBhvr>
                                        <p:cTn id="130" dur="1000"/>
                                        <p:tgtEl>
                                          <p:spTgt spid="3">
                                            <p:txEl>
                                              <p:pRg st="14" end="14"/>
                                            </p:txEl>
                                          </p:spTgt>
                                        </p:tgtEl>
                                      </p:cBhvr>
                                    </p:animEffect>
                                    <p:anim calcmode="lin" valueType="num">
                                      <p:cBhvr>
                                        <p:cTn id="13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32"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par>
                          <p:cTn id="133" fill="hold">
                            <p:stCondLst>
                              <p:cond delay="10000"/>
                            </p:stCondLst>
                            <p:childTnLst>
                              <p:par>
                                <p:cTn id="134" presetID="42" presetClass="entr" presetSubtype="0" fill="hold" grpId="0" nodeType="afterEffect">
                                  <p:stCondLst>
                                    <p:cond delay="0"/>
                                  </p:stCondLst>
                                  <p:childTnLst>
                                    <p:set>
                                      <p:cBhvr>
                                        <p:cTn id="135" dur="1" fill="hold">
                                          <p:stCondLst>
                                            <p:cond delay="0"/>
                                          </p:stCondLst>
                                        </p:cTn>
                                        <p:tgtEl>
                                          <p:spTgt spid="3">
                                            <p:txEl>
                                              <p:pRg st="16" end="16"/>
                                            </p:txEl>
                                          </p:spTgt>
                                        </p:tgtEl>
                                        <p:attrNameLst>
                                          <p:attrName>style.visibility</p:attrName>
                                        </p:attrNameLst>
                                      </p:cBhvr>
                                      <p:to>
                                        <p:strVal val="visible"/>
                                      </p:to>
                                    </p:set>
                                    <p:animEffect transition="in" filter="fade">
                                      <p:cBhvr>
                                        <p:cTn id="136" dur="1000"/>
                                        <p:tgtEl>
                                          <p:spTgt spid="3">
                                            <p:txEl>
                                              <p:pRg st="16" end="16"/>
                                            </p:txEl>
                                          </p:spTgt>
                                        </p:tgtEl>
                                      </p:cBhvr>
                                    </p:animEffect>
                                    <p:anim calcmode="lin" valueType="num">
                                      <p:cBhvr>
                                        <p:cTn id="13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3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par>
                          <p:cTn id="139" fill="hold">
                            <p:stCondLst>
                              <p:cond delay="11000"/>
                            </p:stCondLst>
                            <p:childTnLst>
                              <p:par>
                                <p:cTn id="140" presetID="42" presetClass="entr" presetSubtype="0" fill="hold" grpId="0" nodeType="afterEffect">
                                  <p:stCondLst>
                                    <p:cond delay="0"/>
                                  </p:stCondLst>
                                  <p:childTnLst>
                                    <p:set>
                                      <p:cBhvr>
                                        <p:cTn id="141" dur="1" fill="hold">
                                          <p:stCondLst>
                                            <p:cond delay="0"/>
                                          </p:stCondLst>
                                        </p:cTn>
                                        <p:tgtEl>
                                          <p:spTgt spid="3">
                                            <p:txEl>
                                              <p:pRg st="18" end="18"/>
                                            </p:txEl>
                                          </p:spTgt>
                                        </p:tgtEl>
                                        <p:attrNameLst>
                                          <p:attrName>style.visibility</p:attrName>
                                        </p:attrNameLst>
                                      </p:cBhvr>
                                      <p:to>
                                        <p:strVal val="visible"/>
                                      </p:to>
                                    </p:set>
                                    <p:animEffect transition="in" filter="fade">
                                      <p:cBhvr>
                                        <p:cTn id="142" dur="1000"/>
                                        <p:tgtEl>
                                          <p:spTgt spid="3">
                                            <p:txEl>
                                              <p:pRg st="18" end="18"/>
                                            </p:txEl>
                                          </p:spTgt>
                                        </p:tgtEl>
                                      </p:cBhvr>
                                    </p:animEffect>
                                    <p:anim calcmode="lin" valueType="num">
                                      <p:cBhvr>
                                        <p:cTn id="143"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44"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par>
                          <p:cTn id="145" fill="hold">
                            <p:stCondLst>
                              <p:cond delay="12000"/>
                            </p:stCondLst>
                            <p:childTnLst>
                              <p:par>
                                <p:cTn id="146" presetID="42" presetClass="entr" presetSubtype="0" fill="hold" grpId="0" nodeType="afterEffect">
                                  <p:stCondLst>
                                    <p:cond delay="0"/>
                                  </p:stCondLst>
                                  <p:childTnLst>
                                    <p:set>
                                      <p:cBhvr>
                                        <p:cTn id="147" dur="1" fill="hold">
                                          <p:stCondLst>
                                            <p:cond delay="0"/>
                                          </p:stCondLst>
                                        </p:cTn>
                                        <p:tgtEl>
                                          <p:spTgt spid="3">
                                            <p:txEl>
                                              <p:pRg st="20" end="20"/>
                                            </p:txEl>
                                          </p:spTgt>
                                        </p:tgtEl>
                                        <p:attrNameLst>
                                          <p:attrName>style.visibility</p:attrName>
                                        </p:attrNameLst>
                                      </p:cBhvr>
                                      <p:to>
                                        <p:strVal val="visible"/>
                                      </p:to>
                                    </p:set>
                                    <p:animEffect transition="in" filter="fade">
                                      <p:cBhvr>
                                        <p:cTn id="148" dur="1000"/>
                                        <p:tgtEl>
                                          <p:spTgt spid="3">
                                            <p:txEl>
                                              <p:pRg st="20" end="20"/>
                                            </p:txEl>
                                          </p:spTgt>
                                        </p:tgtEl>
                                      </p:cBhvr>
                                    </p:animEffect>
                                    <p:anim calcmode="lin" valueType="num">
                                      <p:cBhvr>
                                        <p:cTn id="149"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50" dur="1000" fill="hold"/>
                                        <p:tgtEl>
                                          <p:spTgt spid="3">
                                            <p:txEl>
                                              <p:pRg st="20" end="20"/>
                                            </p:txEl>
                                          </p:spTgt>
                                        </p:tgtEl>
                                        <p:attrNameLst>
                                          <p:attrName>ppt_y</p:attrName>
                                        </p:attrNameLst>
                                      </p:cBhvr>
                                      <p:tavLst>
                                        <p:tav tm="0">
                                          <p:val>
                                            <p:strVal val="#ppt_y+.1"/>
                                          </p:val>
                                        </p:tav>
                                        <p:tav tm="100000">
                                          <p:val>
                                            <p:strVal val="#ppt_y"/>
                                          </p:val>
                                        </p:tav>
                                      </p:tavLst>
                                    </p:anim>
                                  </p:childTnLst>
                                </p:cTn>
                              </p:par>
                            </p:childTnLst>
                          </p:cTn>
                        </p:par>
                        <p:par>
                          <p:cTn id="151" fill="hold">
                            <p:stCondLst>
                              <p:cond delay="13000"/>
                            </p:stCondLst>
                            <p:childTnLst>
                              <p:par>
                                <p:cTn id="152" presetID="6" presetClass="entr" presetSubtype="16" fill="hold" grpId="0" nodeType="afterEffect">
                                  <p:stCondLst>
                                    <p:cond delay="2800"/>
                                  </p:stCondLst>
                                  <p:childTnLst>
                                    <p:set>
                                      <p:cBhvr>
                                        <p:cTn id="153" dur="1" fill="hold">
                                          <p:stCondLst>
                                            <p:cond delay="0"/>
                                          </p:stCondLst>
                                        </p:cTn>
                                        <p:tgtEl>
                                          <p:spTgt spid="2"/>
                                        </p:tgtEl>
                                        <p:attrNameLst>
                                          <p:attrName>style.visibility</p:attrName>
                                        </p:attrNameLst>
                                      </p:cBhvr>
                                      <p:to>
                                        <p:strVal val="visible"/>
                                      </p:to>
                                    </p:set>
                                    <p:animEffect transition="in" filter="circle(in)">
                                      <p:cBhvr>
                                        <p:cTn id="154" dur="1200"/>
                                        <p:tgtEl>
                                          <p:spTgt spid="2"/>
                                        </p:tgtEl>
                                      </p:cBhvr>
                                    </p:animEffect>
                                  </p:childTnLst>
                                </p:cTn>
                              </p:par>
                            </p:childTnLst>
                          </p:cTn>
                        </p:par>
                        <p:par>
                          <p:cTn id="155" fill="hold">
                            <p:stCondLst>
                              <p:cond delay="17000"/>
                            </p:stCondLst>
                            <p:childTnLst>
                              <p:par>
                                <p:cTn id="156" presetID="6" presetClass="entr" presetSubtype="16" fill="hold" grpId="0" nodeType="afterEffect">
                                  <p:stCondLst>
                                    <p:cond delay="0"/>
                                  </p:stCondLst>
                                  <p:childTnLst>
                                    <p:set>
                                      <p:cBhvr>
                                        <p:cTn id="157" dur="1" fill="hold">
                                          <p:stCondLst>
                                            <p:cond delay="0"/>
                                          </p:stCondLst>
                                        </p:cTn>
                                        <p:tgtEl>
                                          <p:spTgt spid="12"/>
                                        </p:tgtEl>
                                        <p:attrNameLst>
                                          <p:attrName>style.visibility</p:attrName>
                                        </p:attrNameLst>
                                      </p:cBhvr>
                                      <p:to>
                                        <p:strVal val="visible"/>
                                      </p:to>
                                    </p:set>
                                    <p:animEffect transition="in" filter="circle(in)">
                                      <p:cBhvr>
                                        <p:cTn id="158" dur="1000"/>
                                        <p:tgtEl>
                                          <p:spTgt spid="12"/>
                                        </p:tgtEl>
                                      </p:cBhvr>
                                    </p:animEffect>
                                  </p:childTnLst>
                                </p:cTn>
                              </p:par>
                              <p:par>
                                <p:cTn id="159" presetID="26" presetClass="entr" presetSubtype="0" fill="hold" nodeType="withEffect">
                                  <p:stCondLst>
                                    <p:cond delay="0"/>
                                  </p:stCondLst>
                                  <p:childTnLst>
                                    <p:set>
                                      <p:cBhvr>
                                        <p:cTn id="160" dur="1" fill="hold">
                                          <p:stCondLst>
                                            <p:cond delay="0"/>
                                          </p:stCondLst>
                                        </p:cTn>
                                        <p:tgtEl>
                                          <p:spTgt spid="13"/>
                                        </p:tgtEl>
                                        <p:attrNameLst>
                                          <p:attrName>style.visibility</p:attrName>
                                        </p:attrNameLst>
                                      </p:cBhvr>
                                      <p:to>
                                        <p:strVal val="visible"/>
                                      </p:to>
                                    </p:set>
                                    <p:animEffect transition="in" filter="wipe(down)">
                                      <p:cBhvr>
                                        <p:cTn id="161" dur="580">
                                          <p:stCondLst>
                                            <p:cond delay="0"/>
                                          </p:stCondLst>
                                        </p:cTn>
                                        <p:tgtEl>
                                          <p:spTgt spid="13"/>
                                        </p:tgtEl>
                                      </p:cBhvr>
                                    </p:animEffect>
                                    <p:anim calcmode="lin" valueType="num">
                                      <p:cBhvr>
                                        <p:cTn id="1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67" dur="26">
                                          <p:stCondLst>
                                            <p:cond delay="650"/>
                                          </p:stCondLst>
                                        </p:cTn>
                                        <p:tgtEl>
                                          <p:spTgt spid="13"/>
                                        </p:tgtEl>
                                      </p:cBhvr>
                                      <p:to x="100000" y="60000"/>
                                    </p:animScale>
                                    <p:animScale>
                                      <p:cBhvr>
                                        <p:cTn id="168" dur="166" decel="50000">
                                          <p:stCondLst>
                                            <p:cond delay="676"/>
                                          </p:stCondLst>
                                        </p:cTn>
                                        <p:tgtEl>
                                          <p:spTgt spid="13"/>
                                        </p:tgtEl>
                                      </p:cBhvr>
                                      <p:to x="100000" y="100000"/>
                                    </p:animScale>
                                    <p:animScale>
                                      <p:cBhvr>
                                        <p:cTn id="169" dur="26">
                                          <p:stCondLst>
                                            <p:cond delay="1312"/>
                                          </p:stCondLst>
                                        </p:cTn>
                                        <p:tgtEl>
                                          <p:spTgt spid="13"/>
                                        </p:tgtEl>
                                      </p:cBhvr>
                                      <p:to x="100000" y="80000"/>
                                    </p:animScale>
                                    <p:animScale>
                                      <p:cBhvr>
                                        <p:cTn id="170" dur="166" decel="50000">
                                          <p:stCondLst>
                                            <p:cond delay="1338"/>
                                          </p:stCondLst>
                                        </p:cTn>
                                        <p:tgtEl>
                                          <p:spTgt spid="13"/>
                                        </p:tgtEl>
                                      </p:cBhvr>
                                      <p:to x="100000" y="100000"/>
                                    </p:animScale>
                                    <p:animScale>
                                      <p:cBhvr>
                                        <p:cTn id="171" dur="26">
                                          <p:stCondLst>
                                            <p:cond delay="1642"/>
                                          </p:stCondLst>
                                        </p:cTn>
                                        <p:tgtEl>
                                          <p:spTgt spid="13"/>
                                        </p:tgtEl>
                                      </p:cBhvr>
                                      <p:to x="100000" y="90000"/>
                                    </p:animScale>
                                    <p:animScale>
                                      <p:cBhvr>
                                        <p:cTn id="172" dur="166" decel="50000">
                                          <p:stCondLst>
                                            <p:cond delay="1668"/>
                                          </p:stCondLst>
                                        </p:cTn>
                                        <p:tgtEl>
                                          <p:spTgt spid="13"/>
                                        </p:tgtEl>
                                      </p:cBhvr>
                                      <p:to x="100000" y="100000"/>
                                    </p:animScale>
                                    <p:animScale>
                                      <p:cBhvr>
                                        <p:cTn id="173" dur="26">
                                          <p:stCondLst>
                                            <p:cond delay="1808"/>
                                          </p:stCondLst>
                                        </p:cTn>
                                        <p:tgtEl>
                                          <p:spTgt spid="13"/>
                                        </p:tgtEl>
                                      </p:cBhvr>
                                      <p:to x="100000" y="95000"/>
                                    </p:animScale>
                                    <p:animScale>
                                      <p:cBhvr>
                                        <p:cTn id="174" dur="166" decel="50000">
                                          <p:stCondLst>
                                            <p:cond delay="1834"/>
                                          </p:stCondLst>
                                        </p:cTn>
                                        <p:tgtEl>
                                          <p:spTgt spid="13"/>
                                        </p:tgtEl>
                                      </p:cBhvr>
                                      <p:to x="100000" y="100000"/>
                                    </p:animScale>
                                  </p:childTnLst>
                                </p:cTn>
                              </p:par>
                              <p:par>
                                <p:cTn id="175" presetID="31" presetClass="entr" presetSubtype="0" fill="hold" nodeType="withEffect">
                                  <p:stCondLst>
                                    <p:cond delay="0"/>
                                  </p:stCondLst>
                                  <p:childTnLst>
                                    <p:set>
                                      <p:cBhvr>
                                        <p:cTn id="176" dur="1" fill="hold">
                                          <p:stCondLst>
                                            <p:cond delay="0"/>
                                          </p:stCondLst>
                                        </p:cTn>
                                        <p:tgtEl>
                                          <p:spTgt spid="4"/>
                                        </p:tgtEl>
                                        <p:attrNameLst>
                                          <p:attrName>style.visibility</p:attrName>
                                        </p:attrNameLst>
                                      </p:cBhvr>
                                      <p:to>
                                        <p:strVal val="visible"/>
                                      </p:to>
                                    </p:set>
                                    <p:anim calcmode="lin" valueType="num">
                                      <p:cBhvr>
                                        <p:cTn id="177" dur="1000" fill="hold"/>
                                        <p:tgtEl>
                                          <p:spTgt spid="4"/>
                                        </p:tgtEl>
                                        <p:attrNameLst>
                                          <p:attrName>ppt_w</p:attrName>
                                        </p:attrNameLst>
                                      </p:cBhvr>
                                      <p:tavLst>
                                        <p:tav tm="0">
                                          <p:val>
                                            <p:fltVal val="0"/>
                                          </p:val>
                                        </p:tav>
                                        <p:tav tm="100000">
                                          <p:val>
                                            <p:strVal val="#ppt_w"/>
                                          </p:val>
                                        </p:tav>
                                      </p:tavLst>
                                    </p:anim>
                                    <p:anim calcmode="lin" valueType="num">
                                      <p:cBhvr>
                                        <p:cTn id="178" dur="1000" fill="hold"/>
                                        <p:tgtEl>
                                          <p:spTgt spid="4"/>
                                        </p:tgtEl>
                                        <p:attrNameLst>
                                          <p:attrName>ppt_h</p:attrName>
                                        </p:attrNameLst>
                                      </p:cBhvr>
                                      <p:tavLst>
                                        <p:tav tm="0">
                                          <p:val>
                                            <p:fltVal val="0"/>
                                          </p:val>
                                        </p:tav>
                                        <p:tav tm="100000">
                                          <p:val>
                                            <p:strVal val="#ppt_h"/>
                                          </p:val>
                                        </p:tav>
                                      </p:tavLst>
                                    </p:anim>
                                    <p:anim calcmode="lin" valueType="num">
                                      <p:cBhvr>
                                        <p:cTn id="179" dur="1000" fill="hold"/>
                                        <p:tgtEl>
                                          <p:spTgt spid="4"/>
                                        </p:tgtEl>
                                        <p:attrNameLst>
                                          <p:attrName>style.rotation</p:attrName>
                                        </p:attrNameLst>
                                      </p:cBhvr>
                                      <p:tavLst>
                                        <p:tav tm="0">
                                          <p:val>
                                            <p:fltVal val="90"/>
                                          </p:val>
                                        </p:tav>
                                        <p:tav tm="100000">
                                          <p:val>
                                            <p:fltVal val="0"/>
                                          </p:val>
                                        </p:tav>
                                      </p:tavLst>
                                    </p:anim>
                                    <p:animEffect transition="in" filter="fade">
                                      <p:cBhvr>
                                        <p:cTn id="18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3"/>
          <a:srcRect l="19374" t="57351" r="19289" b="19718"/>
          <a:stretch/>
        </p:blipFill>
        <p:spPr>
          <a:xfrm>
            <a:off x="-90457" y="0"/>
            <a:ext cx="9234457" cy="2761861"/>
          </a:xfrm>
          <a:prstGeom prst="rect">
            <a:avLst/>
          </a:prstGeom>
        </p:spPr>
      </p:pic>
      <p:sp>
        <p:nvSpPr>
          <p:cNvPr id="8" name="Título 1">
            <a:extLst>
              <a:ext uri="{FF2B5EF4-FFF2-40B4-BE49-F238E27FC236}">
                <a16:creationId xmlns:a16="http://schemas.microsoft.com/office/drawing/2014/main" id="{49A3FC1B-1E5E-4FEA-9D6B-F0E20099243D}"/>
              </a:ext>
            </a:extLst>
          </p:cNvPr>
          <p:cNvSpPr txBox="1">
            <a:spLocks/>
          </p:cNvSpPr>
          <p:nvPr/>
        </p:nvSpPr>
        <p:spPr>
          <a:xfrm>
            <a:off x="0" y="2761861"/>
            <a:ext cx="9143999" cy="2381639"/>
          </a:xfrm>
          <a:prstGeom prst="rect">
            <a:avLst/>
          </a:prstGeom>
          <a:solidFill>
            <a:srgbClr val="00FF0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s-ES" sz="2700" b="1" i="1" dirty="0" smtClean="0">
                <a:solidFill>
                  <a:srgbClr val="FFFF99"/>
                </a:solidFill>
              </a:rPr>
              <a:t/>
            </a:r>
            <a:br>
              <a:rPr lang="es-ES" sz="2700" b="1" i="1" dirty="0" smtClean="0">
                <a:solidFill>
                  <a:srgbClr val="FFFF99"/>
                </a:solidFill>
              </a:rPr>
            </a:br>
            <a:r>
              <a:rPr lang="es-ES" sz="14400" b="1" i="1" dirty="0" smtClean="0">
                <a:solidFill>
                  <a:schemeClr val="bg1"/>
                </a:solidFill>
              </a:rPr>
              <a:t>Real News: </a:t>
            </a:r>
          </a:p>
          <a:p>
            <a:r>
              <a:rPr lang="es-ES" sz="14400" b="1" dirty="0" smtClean="0"/>
              <a:t>NINGÚN PROFESIONAL SANITARIO </a:t>
            </a:r>
            <a:r>
              <a:rPr lang="es-ES" sz="11200" b="1" dirty="0" smtClean="0"/>
              <a:t>recomienda beber alcohol para estar bien, porque</a:t>
            </a:r>
            <a:r>
              <a:rPr lang="es-ES" sz="14400" b="1" dirty="0" smtClean="0"/>
              <a:t> ninguna cantidad de alcohol es segura ni saludable.</a:t>
            </a:r>
            <a:r>
              <a:rPr lang="es-ES" sz="14400" b="1" dirty="0" smtClean="0">
                <a:solidFill>
                  <a:srgbClr val="000000"/>
                </a:solidFill>
              </a:rPr>
              <a:t/>
            </a:r>
            <a:br>
              <a:rPr lang="es-ES" sz="14400" b="1" dirty="0" smtClean="0">
                <a:solidFill>
                  <a:srgbClr val="000000"/>
                </a:solidFill>
              </a:rPr>
            </a:br>
            <a:r>
              <a:rPr lang="es-ES" dirty="0" smtClean="0"/>
              <a:t/>
            </a:r>
            <a:br>
              <a:rPr lang="es-ES" dirty="0" smtClean="0"/>
            </a:br>
            <a:endParaRPr lang="es-ES" dirty="0"/>
          </a:p>
        </p:txBody>
      </p:sp>
    </p:spTree>
    <p:extLst>
      <p:ext uri="{BB962C8B-B14F-4D97-AF65-F5344CB8AC3E}">
        <p14:creationId xmlns:p14="http://schemas.microsoft.com/office/powerpoint/2010/main" val="32148301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2620B-4A62-4A69-B6E8-CAC6132923E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E932557-69A3-4987-80B0-AA2A9A78F49E}"/>
              </a:ext>
            </a:extLst>
          </p:cNvPr>
          <p:cNvSpPr>
            <a:spLocks noGrp="1"/>
          </p:cNvSpPr>
          <p:nvPr>
            <p:ph idx="1"/>
          </p:nvPr>
        </p:nvSpPr>
        <p:spPr/>
        <p:txBody>
          <a:bodyPr/>
          <a:lstStyle/>
          <a:p>
            <a:endParaRPr lang="es-ES"/>
          </a:p>
        </p:txBody>
      </p:sp>
      <p:pic>
        <p:nvPicPr>
          <p:cNvPr id="4" name="Marcador de contenido 5">
            <a:extLst>
              <a:ext uri="{FF2B5EF4-FFF2-40B4-BE49-F238E27FC236}">
                <a16:creationId xmlns:a16="http://schemas.microsoft.com/office/drawing/2014/main" id="{395C6BC0-A33F-46C3-9B13-E02E2CC3C96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Lst>
          </a:blip>
          <a:srcRect l="6624" t="14144" r="5547" b="12105"/>
          <a:stretch/>
        </p:blipFill>
        <p:spPr>
          <a:xfrm>
            <a:off x="0" y="0"/>
            <a:ext cx="9144000" cy="5143500"/>
          </a:xfrm>
          <a:prstGeom prst="rect">
            <a:avLst/>
          </a:prstGeom>
        </p:spPr>
      </p:pic>
      <p:sp>
        <p:nvSpPr>
          <p:cNvPr id="5" name="CuadroTexto 4">
            <a:extLst>
              <a:ext uri="{FF2B5EF4-FFF2-40B4-BE49-F238E27FC236}">
                <a16:creationId xmlns:a16="http://schemas.microsoft.com/office/drawing/2014/main" id="{DBE7152C-0CBF-4B5B-A34E-AF1C91789CD2}"/>
              </a:ext>
            </a:extLst>
          </p:cNvPr>
          <p:cNvSpPr txBox="1"/>
          <p:nvPr/>
        </p:nvSpPr>
        <p:spPr>
          <a:xfrm>
            <a:off x="41490" y="585347"/>
            <a:ext cx="4995912" cy="1384995"/>
          </a:xfrm>
          <a:prstGeom prst="rect">
            <a:avLst/>
          </a:prstGeom>
          <a:noFill/>
        </p:spPr>
        <p:txBody>
          <a:bodyPr wrap="square" rtlCol="0">
            <a:spAutoFit/>
          </a:bodyPr>
          <a:lstStyle/>
          <a:p>
            <a:pPr algn="ctr"/>
            <a:r>
              <a:rPr lang="es-ES" sz="2800" b="1" spc="-100" dirty="0">
                <a:solidFill>
                  <a:schemeClr val="bg1"/>
                </a:solidFill>
                <a:latin typeface="Arial Black" panose="020B0A04020102020204" pitchFamily="34" charset="0"/>
                <a:cs typeface="Arial"/>
              </a:rPr>
              <a:t>¿Tenéis alguna pregunta, algo que comentar                   antes de terminar?</a:t>
            </a:r>
          </a:p>
        </p:txBody>
      </p:sp>
      <p:sp>
        <p:nvSpPr>
          <p:cNvPr id="6" name="CuadroTexto 5">
            <a:extLst>
              <a:ext uri="{FF2B5EF4-FFF2-40B4-BE49-F238E27FC236}">
                <a16:creationId xmlns:a16="http://schemas.microsoft.com/office/drawing/2014/main" id="{3DC2C5DB-4A76-4363-9F04-846766B95C3B}"/>
              </a:ext>
            </a:extLst>
          </p:cNvPr>
          <p:cNvSpPr txBox="1"/>
          <p:nvPr/>
        </p:nvSpPr>
        <p:spPr>
          <a:xfrm>
            <a:off x="4942981" y="1112455"/>
            <a:ext cx="3992297" cy="1631216"/>
          </a:xfrm>
          <a:prstGeom prst="rect">
            <a:avLst/>
          </a:prstGeom>
          <a:noFill/>
        </p:spPr>
        <p:txBody>
          <a:bodyPr wrap="square" rtlCol="0">
            <a:spAutoFit/>
          </a:bodyPr>
          <a:lstStyle/>
          <a:p>
            <a:pPr algn="ctr"/>
            <a:r>
              <a:rPr lang="es-ES" altLang="es-ES" sz="2500" b="1" spc="-100" dirty="0">
                <a:solidFill>
                  <a:srgbClr val="4BACC6">
                    <a:lumMod val="60000"/>
                    <a:lumOff val="40000"/>
                  </a:srgbClr>
                </a:solidFill>
                <a:latin typeface="Bahnschrift" panose="020B0502040204020203" pitchFamily="34" charset="0"/>
                <a:cs typeface="Arial"/>
              </a:rPr>
              <a:t>Ahora tenéis más información sobre el alcohol para distinguir lo que                       es verdad de lo falso.</a:t>
            </a:r>
          </a:p>
        </p:txBody>
      </p:sp>
      <p:sp>
        <p:nvSpPr>
          <p:cNvPr id="7" name="CuadroTexto 6">
            <a:extLst>
              <a:ext uri="{FF2B5EF4-FFF2-40B4-BE49-F238E27FC236}">
                <a16:creationId xmlns:a16="http://schemas.microsoft.com/office/drawing/2014/main" id="{277CB813-5A73-4355-BB36-0286941A9FB3}"/>
              </a:ext>
            </a:extLst>
          </p:cNvPr>
          <p:cNvSpPr txBox="1"/>
          <p:nvPr/>
        </p:nvSpPr>
        <p:spPr>
          <a:xfrm>
            <a:off x="0" y="2835176"/>
            <a:ext cx="9144000" cy="1938992"/>
          </a:xfrm>
          <a:prstGeom prst="rect">
            <a:avLst/>
          </a:prstGeom>
          <a:solidFill>
            <a:schemeClr val="bg1"/>
          </a:solidFill>
        </p:spPr>
        <p:txBody>
          <a:bodyPr wrap="square" rtlCol="0">
            <a:spAutoFit/>
          </a:bodyPr>
          <a:lstStyle/>
          <a:p>
            <a:pPr algn="ctr"/>
            <a:r>
              <a:rPr lang="es-ES" altLang="es-ES" sz="2400" b="1" spc="-100" dirty="0">
                <a:solidFill>
                  <a:schemeClr val="tx2">
                    <a:lumMod val="75000"/>
                  </a:schemeClr>
                </a:solidFill>
                <a:latin typeface="Corbel" panose="020B0503020204020204" pitchFamily="34" charset="0"/>
                <a:cs typeface="Arial"/>
              </a:rPr>
              <a:t>LA DECISIÓN DE BEBER O NO, SIEMPRE ES </a:t>
            </a:r>
          </a:p>
          <a:p>
            <a:pPr algn="ctr"/>
            <a:r>
              <a:rPr lang="es-ES" altLang="es-ES" sz="9600" b="1" spc="-100" dirty="0">
                <a:solidFill>
                  <a:schemeClr val="tx2">
                    <a:lumMod val="75000"/>
                  </a:schemeClr>
                </a:solidFill>
                <a:latin typeface="Corbel" panose="020B0503020204020204" pitchFamily="34" charset="0"/>
                <a:cs typeface="Arial"/>
              </a:rPr>
              <a:t>TUYA</a:t>
            </a:r>
            <a:endParaRPr lang="es-ES" sz="9600" b="1" spc="-100" dirty="0">
              <a:solidFill>
                <a:schemeClr val="tx2">
                  <a:lumMod val="75000"/>
                </a:schemeClr>
              </a:solidFill>
              <a:latin typeface="Corbel" panose="020B0503020204020204" pitchFamily="34" charset="0"/>
              <a:cs typeface="Arial"/>
            </a:endParaRPr>
          </a:p>
        </p:txBody>
      </p:sp>
      <p:pic>
        <p:nvPicPr>
          <p:cNvPr id="8" name="Imagen 7">
            <a:extLst>
              <a:ext uri="{FF2B5EF4-FFF2-40B4-BE49-F238E27FC236}">
                <a16:creationId xmlns:a16="http://schemas.microsoft.com/office/drawing/2014/main" id="{45FD6454-C7AD-4CCE-B738-B49E8C4F9082}"/>
              </a:ext>
            </a:extLst>
          </p:cNvPr>
          <p:cNvPicPr>
            <a:picLocks noChangeAspect="1"/>
          </p:cNvPicPr>
          <p:nvPr/>
        </p:nvPicPr>
        <p:blipFill>
          <a:blip r:embed="rId5"/>
          <a:stretch>
            <a:fillRect/>
          </a:stretch>
        </p:blipFill>
        <p:spPr>
          <a:xfrm flipH="1">
            <a:off x="6083949" y="3264406"/>
            <a:ext cx="1330641" cy="1330217"/>
          </a:xfrm>
          <a:prstGeom prst="rect">
            <a:avLst/>
          </a:prstGeom>
        </p:spPr>
      </p:pic>
    </p:spTree>
    <p:extLst>
      <p:ext uri="{BB962C8B-B14F-4D97-AF65-F5344CB8AC3E}">
        <p14:creationId xmlns:p14="http://schemas.microsoft.com/office/powerpoint/2010/main" val="42071380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ppt_y</p:attrName>
                                        </p:attrNameLst>
                                      </p:cBhvr>
                                      <p:tavLst>
                                        <p:tav tm="0">
                                          <p:val>
                                            <p:strVal val="#ppt_y+#ppt_h*1.125000"/>
                                          </p:val>
                                        </p:tav>
                                        <p:tav tm="100000">
                                          <p:val>
                                            <p:strVal val="#ppt_y"/>
                                          </p:val>
                                        </p:tav>
                                      </p:tavLst>
                                    </p:anim>
                                    <p:animEffect transition="in" filter="wipe(up)">
                                      <p:cBhvr>
                                        <p:cTn id="14" dur="1000"/>
                                        <p:tgtEl>
                                          <p:spTgt spid="6"/>
                                        </p:tgtEl>
                                      </p:cBhvr>
                                    </p:animEffect>
                                  </p:childTnLst>
                                </p:cTn>
                              </p:par>
                            </p:childTnLst>
                          </p:cTn>
                        </p:par>
                        <p:par>
                          <p:cTn id="15" fill="hold">
                            <p:stCondLst>
                              <p:cond delay="1000"/>
                            </p:stCondLst>
                            <p:childTnLst>
                              <p:par>
                                <p:cTn id="16" presetID="42" presetClass="entr" presetSubtype="0" fill="hold" grpId="0"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ppt_x</p:attrName>
                                        </p:attrNameLst>
                                      </p:cBhvr>
                                      <p:tavLst>
                                        <p:tav tm="0">
                                          <p:val>
                                            <p:strVal val="#ppt_x"/>
                                          </p:val>
                                        </p:tav>
                                        <p:tav tm="100000">
                                          <p:val>
                                            <p:strVal val="#ppt_x"/>
                                          </p:val>
                                        </p:tav>
                                      </p:tavLst>
                                    </p:anim>
                                    <p:anim calcmode="lin" valueType="num">
                                      <p:cBhvr>
                                        <p:cTn id="20" dur="2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3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80500">
              <a:srgbClr val="D8E3F0"/>
            </a:gs>
            <a:gs pos="82000">
              <a:srgbClr val="ECF1F8"/>
            </a:gs>
            <a:gs pos="51000">
              <a:schemeClr val="bg1"/>
            </a:gs>
            <a:gs pos="88000">
              <a:schemeClr val="accent1">
                <a:lumMod val="45000"/>
                <a:lumOff val="55000"/>
              </a:schemeClr>
            </a:gs>
            <a:gs pos="100000">
              <a:schemeClr val="accent1">
                <a:lumMod val="45000"/>
                <a:lumOff val="55000"/>
              </a:schemeClr>
            </a:gs>
            <a:gs pos="33000">
              <a:schemeClr val="tx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 y="474919"/>
            <a:ext cx="9144001" cy="1551103"/>
          </a:xfrm>
          <a:solidFill>
            <a:schemeClr val="tx2">
              <a:lumMod val="60000"/>
              <a:lumOff val="40000"/>
            </a:schemeClr>
          </a:solidFill>
        </p:spPr>
        <p:txBody>
          <a:bodyPr>
            <a:normAutofit/>
          </a:bodyPr>
          <a:lstStyle/>
          <a:p>
            <a:pPr algn="l"/>
            <a:r>
              <a:rPr lang="es-ES" b="1" dirty="0" smtClean="0">
                <a:solidFill>
                  <a:schemeClr val="bg1"/>
                </a:solidFill>
              </a:rPr>
              <a:t>EL GRUPO GANADOR</a:t>
            </a:r>
            <a:br>
              <a:rPr lang="es-ES" b="1" dirty="0" smtClean="0">
                <a:solidFill>
                  <a:schemeClr val="bg1"/>
                </a:solidFill>
              </a:rPr>
            </a:br>
            <a:r>
              <a:rPr lang="es-ES" b="1" dirty="0" smtClean="0">
                <a:solidFill>
                  <a:schemeClr val="bg1"/>
                </a:solidFill>
              </a:rPr>
              <a:t>          DEL CONCURSO                    ES…</a:t>
            </a:r>
            <a:endParaRPr lang="es-ES" b="1" dirty="0">
              <a:solidFill>
                <a:schemeClr val="bg1"/>
              </a:solidFill>
            </a:endParaRPr>
          </a:p>
        </p:txBody>
      </p:sp>
      <p:pic>
        <p:nvPicPr>
          <p:cNvPr id="4" name="Marcador de contenido 3" descr="https://images.emojiterra.com/mozilla/512px/1f44f.png"/>
          <p:cNvPicPr>
            <a:picLocks noGrp="1"/>
          </p:cNvPicPr>
          <p:nvPr>
            <p:ph idx="1"/>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1988" y="2893465"/>
            <a:ext cx="1032060" cy="1185396"/>
          </a:xfrm>
          <a:prstGeom prst="rect">
            <a:avLst/>
          </a:prstGeom>
          <a:noFill/>
          <a:ln>
            <a:noFill/>
          </a:ln>
        </p:spPr>
      </p:pic>
      <p:pic>
        <p:nvPicPr>
          <p:cNvPr id="5" name="Imagen 4" descr="https://images.emojiterra.com/twitter/v13.1/512px/1f44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755" y="3165114"/>
            <a:ext cx="960868" cy="752100"/>
          </a:xfrm>
          <a:prstGeom prst="rect">
            <a:avLst/>
          </a:prstGeom>
          <a:noFill/>
          <a:ln>
            <a:noFill/>
          </a:ln>
        </p:spPr>
      </p:pic>
      <p:pic>
        <p:nvPicPr>
          <p:cNvPr id="6" name="Imagen 5" descr="https://images.emojiterra.com/mozilla/512px/1f44f.png"/>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03198" y="2639614"/>
            <a:ext cx="1097635" cy="901550"/>
          </a:xfrm>
          <a:prstGeom prst="rect">
            <a:avLst/>
          </a:prstGeom>
          <a:noFill/>
          <a:ln>
            <a:noFill/>
          </a:ln>
        </p:spPr>
      </p:pic>
      <p:pic>
        <p:nvPicPr>
          <p:cNvPr id="7" name="Imagen 6" descr="https://images.emojiterra.com/mozilla/512px/1f44f.png"/>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293690" y="3248481"/>
            <a:ext cx="604647" cy="777705"/>
          </a:xfrm>
          <a:prstGeom prst="rect">
            <a:avLst/>
          </a:prstGeom>
          <a:noFill/>
          <a:ln>
            <a:noFill/>
          </a:ln>
        </p:spPr>
      </p:pic>
      <p:pic>
        <p:nvPicPr>
          <p:cNvPr id="8" name="Imagen 7" descr="https://images.emojiterra.com/twitter/v13.1/512px/1f44f.png"/>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412178" y="2893465"/>
            <a:ext cx="573294" cy="647699"/>
          </a:xfrm>
          <a:prstGeom prst="rect">
            <a:avLst/>
          </a:prstGeom>
          <a:noFill/>
          <a:ln>
            <a:noFill/>
          </a:ln>
        </p:spPr>
      </p:pic>
      <p:pic>
        <p:nvPicPr>
          <p:cNvPr id="9" name="Imagen 8" descr="https://images.emojiterra.com/mozilla/512px/1f44f.png"/>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flipH="1">
            <a:off x="7247487" y="3266208"/>
            <a:ext cx="990617" cy="842495"/>
          </a:xfrm>
          <a:prstGeom prst="rect">
            <a:avLst/>
          </a:prstGeom>
          <a:noFill/>
          <a:ln>
            <a:noFill/>
          </a:ln>
        </p:spPr>
      </p:pic>
      <p:pic>
        <p:nvPicPr>
          <p:cNvPr id="10" name="Imagen 9" descr="https://images.emojiterra.com/mozilla/512px/1f44f.png"/>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781449" y="2453323"/>
            <a:ext cx="990617" cy="842495"/>
          </a:xfrm>
          <a:prstGeom prst="rect">
            <a:avLst/>
          </a:prstGeom>
          <a:noFill/>
          <a:ln>
            <a:noFill/>
          </a:ln>
        </p:spPr>
      </p:pic>
      <p:pic>
        <p:nvPicPr>
          <p:cNvPr id="11" name="Marcador de contenido 3"/>
          <p:cNvPicPr>
            <a:picLocks noChangeAspect="1"/>
          </p:cNvPicPr>
          <p:nvPr/>
        </p:nvPicPr>
        <p:blipFill rotWithShape="1">
          <a:blip r:embed="rId7"/>
          <a:srcRect l="11173" t="25610" r="38208" b="18719"/>
          <a:stretch/>
        </p:blipFill>
        <p:spPr>
          <a:xfrm>
            <a:off x="5120816" y="-759"/>
            <a:ext cx="2303565" cy="2044047"/>
          </a:xfrm>
          <a:prstGeom prst="rect">
            <a:avLst/>
          </a:prstGeom>
          <a:effectLst>
            <a:innerShdw blurRad="114300">
              <a:schemeClr val="accent1"/>
            </a:innerShdw>
            <a:softEdge rad="12700"/>
          </a:effectLst>
        </p:spPr>
      </p:pic>
    </p:spTree>
    <p:extLst>
      <p:ext uri="{BB962C8B-B14F-4D97-AF65-F5344CB8AC3E}">
        <p14:creationId xmlns:p14="http://schemas.microsoft.com/office/powerpoint/2010/main" val="7277011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700"/>
                            </p:stCondLst>
                            <p:childTnLst>
                              <p:par>
                                <p:cTn id="12" presetID="32" presetClass="emph" presetSubtype="0" repeatCount="10000" fill="hold" nodeType="afterEffect">
                                  <p:stCondLst>
                                    <p:cond delay="0"/>
                                  </p:stCondLst>
                                  <p:childTnLst>
                                    <p:animRot by="120000">
                                      <p:cBhvr>
                                        <p:cTn id="13" dur="50" fill="hold">
                                          <p:stCondLst>
                                            <p:cond delay="0"/>
                                          </p:stCondLst>
                                        </p:cTn>
                                        <p:tgtEl>
                                          <p:spTgt spid="10"/>
                                        </p:tgtEl>
                                        <p:attrNameLst>
                                          <p:attrName>r</p:attrName>
                                        </p:attrNameLst>
                                      </p:cBhvr>
                                    </p:animRot>
                                    <p:animRot by="-240000">
                                      <p:cBhvr>
                                        <p:cTn id="14" dur="100" fill="hold">
                                          <p:stCondLst>
                                            <p:cond delay="100"/>
                                          </p:stCondLst>
                                        </p:cTn>
                                        <p:tgtEl>
                                          <p:spTgt spid="10"/>
                                        </p:tgtEl>
                                        <p:attrNameLst>
                                          <p:attrName>r</p:attrName>
                                        </p:attrNameLst>
                                      </p:cBhvr>
                                    </p:animRot>
                                    <p:animRot by="240000">
                                      <p:cBhvr>
                                        <p:cTn id="15" dur="100" fill="hold">
                                          <p:stCondLst>
                                            <p:cond delay="200"/>
                                          </p:stCondLst>
                                        </p:cTn>
                                        <p:tgtEl>
                                          <p:spTgt spid="10"/>
                                        </p:tgtEl>
                                        <p:attrNameLst>
                                          <p:attrName>r</p:attrName>
                                        </p:attrNameLst>
                                      </p:cBhvr>
                                    </p:animRot>
                                    <p:animRot by="-240000">
                                      <p:cBhvr>
                                        <p:cTn id="16" dur="100" fill="hold">
                                          <p:stCondLst>
                                            <p:cond delay="300"/>
                                          </p:stCondLst>
                                        </p:cTn>
                                        <p:tgtEl>
                                          <p:spTgt spid="10"/>
                                        </p:tgtEl>
                                        <p:attrNameLst>
                                          <p:attrName>r</p:attrName>
                                        </p:attrNameLst>
                                      </p:cBhvr>
                                    </p:animRot>
                                    <p:animRot by="120000">
                                      <p:cBhvr>
                                        <p:cTn id="17" dur="100" fill="hold">
                                          <p:stCondLst>
                                            <p:cond delay="400"/>
                                          </p:stCondLst>
                                        </p:cTn>
                                        <p:tgtEl>
                                          <p:spTgt spid="10"/>
                                        </p:tgtEl>
                                        <p:attrNameLst>
                                          <p:attrName>r</p:attrName>
                                        </p:attrNameLst>
                                      </p:cBhvr>
                                    </p:animRot>
                                  </p:childTnLst>
                                </p:cTn>
                              </p:par>
                              <p:par>
                                <p:cTn id="18" presetID="32" presetClass="emph" presetSubtype="0" repeatCount="10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par>
                                <p:cTn id="36" presetID="32" presetClass="emph" presetSubtype="0" repeatCount="1000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10000"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10000" fill="hold" nodeType="with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16" y="1066288"/>
            <a:ext cx="9144000" cy="40839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CuadroTexto 4"/>
          <p:cNvSpPr txBox="1"/>
          <p:nvPr/>
        </p:nvSpPr>
        <p:spPr>
          <a:xfrm>
            <a:off x="170951" y="2060524"/>
            <a:ext cx="8910254" cy="1569660"/>
          </a:xfrm>
          <a:prstGeom prst="rect">
            <a:avLst/>
          </a:prstGeom>
          <a:noFill/>
        </p:spPr>
        <p:txBody>
          <a:bodyPr wrap="square" rtlCol="0">
            <a:spAutoFit/>
          </a:bodyPr>
          <a:lstStyle/>
          <a:p>
            <a:pPr algn="ctr">
              <a:defRPr/>
            </a:pPr>
            <a:r>
              <a:rPr lang="es-ES" altLang="es-ES" sz="4800" b="1" spc="-100" dirty="0" smtClean="0">
                <a:solidFill>
                  <a:srgbClr val="FFFFFF"/>
                </a:solidFill>
                <a:latin typeface="Arial"/>
                <a:cs typeface="Arial"/>
              </a:rPr>
              <a:t>¿CÓMO RECHAZARÍAS UNA INVITACIÓN A BEBER?</a:t>
            </a:r>
            <a:endParaRPr lang="es-ES" altLang="es-ES" sz="4800" b="1" spc="-100" dirty="0">
              <a:solidFill>
                <a:srgbClr val="FFFFFF"/>
              </a:solidFill>
              <a:latin typeface="Arial"/>
              <a:cs typeface="Arial"/>
            </a:endParaRPr>
          </a:p>
        </p:txBody>
      </p:sp>
      <p:pic>
        <p:nvPicPr>
          <p:cNvPr id="6" name="Picture 2" descr="https://images.emojiterra.com/google/android-11/512px/1f914.png">
            <a:extLst>
              <a:ext uri="{FF2B5EF4-FFF2-40B4-BE49-F238E27FC236}">
                <a16:creationId xmlns:a16="http://schemas.microsoft.com/office/drawing/2014/main" id="{D9A421AB-C787-47ED-B60D-BADF7D40C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82379" y="4020756"/>
            <a:ext cx="915970" cy="89164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Imagen 6" descr="dislike_emoticon_emoticons_emoji_emote-512.png">
            <a:extLst>
              <a:ext uri="{FF2B5EF4-FFF2-40B4-BE49-F238E27FC236}">
                <a16:creationId xmlns:a16="http://schemas.microsoft.com/office/drawing/2014/main" id="{0F1F47B1-71D9-46E1-B637-4C187EC1E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413" y="3998518"/>
            <a:ext cx="936123" cy="936123"/>
          </a:xfrm>
          <a:prstGeom prst="rect">
            <a:avLst/>
          </a:prstGeom>
        </p:spPr>
      </p:pic>
      <p:pic>
        <p:nvPicPr>
          <p:cNvPr id="12" name="Picture 2" descr="https://images.emojiterra.com/google/android-11/512px/1f914.png">
            <a:extLst>
              <a:ext uri="{FF2B5EF4-FFF2-40B4-BE49-F238E27FC236}">
                <a16:creationId xmlns:a16="http://schemas.microsoft.com/office/drawing/2014/main" id="{D9A421AB-C787-47ED-B60D-BADF7D40CA09}"/>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0081" y="3973755"/>
            <a:ext cx="915970" cy="89164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Imagen 12" descr="dislike_emoticon_emoticons_emoji_emote-512.png">
            <a:extLst>
              <a:ext uri="{FF2B5EF4-FFF2-40B4-BE49-F238E27FC236}">
                <a16:creationId xmlns:a16="http://schemas.microsoft.com/office/drawing/2014/main" id="{0F1F47B1-71D9-46E1-B637-4C187EC1E819}"/>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289361" y="4020756"/>
            <a:ext cx="936123" cy="936123"/>
          </a:xfrm>
          <a:prstGeom prst="rect">
            <a:avLst/>
          </a:prstGeom>
        </p:spPr>
      </p:pic>
      <p:pic>
        <p:nvPicPr>
          <p:cNvPr id="10" name="Imagen 9">
            <a:extLst>
              <a:ext uri="{FF2B5EF4-FFF2-40B4-BE49-F238E27FC236}">
                <a16:creationId xmlns:a16="http://schemas.microsoft.com/office/drawing/2014/main" id="{93EEC24E-DDA7-4863-A159-718827B9D3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0459" t="62304" r="31651" b="28726"/>
          <a:stretch/>
        </p:blipFill>
        <p:spPr>
          <a:xfrm>
            <a:off x="90548" y="305904"/>
            <a:ext cx="5521627" cy="687143"/>
          </a:xfrm>
          <a:prstGeom prst="rect">
            <a:avLst/>
          </a:prstGeom>
        </p:spPr>
      </p:pic>
      <p:pic>
        <p:nvPicPr>
          <p:cNvPr id="11" name="Marcador de contenido 3"/>
          <p:cNvPicPr/>
          <p:nvPr/>
        </p:nvPicPr>
        <p:blipFill rotWithShape="1">
          <a:blip r:embed="rId7" cstate="print">
            <a:extLst>
              <a:ext uri="{28A0092B-C50C-407E-A947-70E740481C1C}">
                <a14:useLocalDpi xmlns:a14="http://schemas.microsoft.com/office/drawing/2010/main" val="0"/>
              </a:ext>
            </a:extLst>
          </a:blip>
          <a:srcRect l="33793" t="24405" r="43379" b="48608"/>
          <a:stretch/>
        </p:blipFill>
        <p:spPr>
          <a:xfrm>
            <a:off x="8328170" y="288011"/>
            <a:ext cx="753035" cy="705036"/>
          </a:xfrm>
          <a:prstGeom prst="rect">
            <a:avLst/>
          </a:prstGeom>
        </p:spPr>
      </p:pic>
      <p:pic>
        <p:nvPicPr>
          <p:cNvPr id="16" name="Marcador de contenido 3"/>
          <p:cNvPicPr>
            <a:picLocks noChangeAspect="1"/>
          </p:cNvPicPr>
          <p:nvPr/>
        </p:nvPicPr>
        <p:blipFill rotWithShape="1">
          <a:blip r:embed="rId8"/>
          <a:srcRect l="11173" t="25610" r="38208" b="18719"/>
          <a:stretch/>
        </p:blipFill>
        <p:spPr>
          <a:xfrm>
            <a:off x="5870385" y="0"/>
            <a:ext cx="1951427" cy="1716953"/>
          </a:xfrm>
          <a:prstGeom prst="rect">
            <a:avLst/>
          </a:prstGeom>
          <a:effectLst>
            <a:innerShdw blurRad="114300">
              <a:schemeClr val="accent1"/>
            </a:innerShdw>
            <a:softEdge rad="12700"/>
          </a:effectLst>
        </p:spPr>
      </p:pic>
    </p:spTree>
    <p:extLst>
      <p:ext uri="{BB962C8B-B14F-4D97-AF65-F5344CB8AC3E}">
        <p14:creationId xmlns:p14="http://schemas.microsoft.com/office/powerpoint/2010/main" val="9353795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3000" fill="hold"/>
                                        <p:tgtEl>
                                          <p:spTgt spid="6"/>
                                        </p:tgtEl>
                                        <p:attrNameLst>
                                          <p:attrName>ppt_w</p:attrName>
                                        </p:attrNameLst>
                                      </p:cBhvr>
                                      <p:tavLst>
                                        <p:tav tm="0">
                                          <p:val>
                                            <p:fltVal val="0"/>
                                          </p:val>
                                        </p:tav>
                                        <p:tav tm="100000">
                                          <p:val>
                                            <p:strVal val="#ppt_w"/>
                                          </p:val>
                                        </p:tav>
                                      </p:tavLst>
                                    </p:anim>
                                    <p:anim calcmode="lin" valueType="num">
                                      <p:cBhvr>
                                        <p:cTn id="19" dur="3000" fill="hold"/>
                                        <p:tgtEl>
                                          <p:spTgt spid="6"/>
                                        </p:tgtEl>
                                        <p:attrNameLst>
                                          <p:attrName>ppt_h</p:attrName>
                                        </p:attrNameLst>
                                      </p:cBhvr>
                                      <p:tavLst>
                                        <p:tav tm="0">
                                          <p:val>
                                            <p:fltVal val="0"/>
                                          </p:val>
                                        </p:tav>
                                        <p:tav tm="100000">
                                          <p:val>
                                            <p:strVal val="#ppt_h"/>
                                          </p:val>
                                        </p:tav>
                                      </p:tavLst>
                                    </p:anim>
                                    <p:anim calcmode="lin" valueType="num">
                                      <p:cBhvr>
                                        <p:cTn id="20" dur="3000" fill="hold"/>
                                        <p:tgtEl>
                                          <p:spTgt spid="6"/>
                                        </p:tgtEl>
                                        <p:attrNameLst>
                                          <p:attrName>style.rotation</p:attrName>
                                        </p:attrNameLst>
                                      </p:cBhvr>
                                      <p:tavLst>
                                        <p:tav tm="0">
                                          <p:val>
                                            <p:fltVal val="90"/>
                                          </p:val>
                                        </p:tav>
                                        <p:tav tm="100000">
                                          <p:val>
                                            <p:fltVal val="0"/>
                                          </p:val>
                                        </p:tav>
                                      </p:tavLst>
                                    </p:anim>
                                    <p:animEffect transition="in" filter="fade">
                                      <p:cBhvr>
                                        <p:cTn id="21" dur="30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3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3000" fill="hold"/>
                                        <p:tgtEl>
                                          <p:spTgt spid="12"/>
                                        </p:tgtEl>
                                        <p:attrNameLst>
                                          <p:attrName>ppt_w</p:attrName>
                                        </p:attrNameLst>
                                      </p:cBhvr>
                                      <p:tavLst>
                                        <p:tav tm="0">
                                          <p:val>
                                            <p:fltVal val="0"/>
                                          </p:val>
                                        </p:tav>
                                        <p:tav tm="100000">
                                          <p:val>
                                            <p:strVal val="#ppt_w"/>
                                          </p:val>
                                        </p:tav>
                                      </p:tavLst>
                                    </p:anim>
                                    <p:anim calcmode="lin" valueType="num">
                                      <p:cBhvr>
                                        <p:cTn id="30" dur="3000" fill="hold"/>
                                        <p:tgtEl>
                                          <p:spTgt spid="12"/>
                                        </p:tgtEl>
                                        <p:attrNameLst>
                                          <p:attrName>ppt_h</p:attrName>
                                        </p:attrNameLst>
                                      </p:cBhvr>
                                      <p:tavLst>
                                        <p:tav tm="0">
                                          <p:val>
                                            <p:fltVal val="0"/>
                                          </p:val>
                                        </p:tav>
                                        <p:tav tm="100000">
                                          <p:val>
                                            <p:strVal val="#ppt_h"/>
                                          </p:val>
                                        </p:tav>
                                      </p:tavLst>
                                    </p:anim>
                                    <p:anim calcmode="lin" valueType="num">
                                      <p:cBhvr>
                                        <p:cTn id="31" dur="3000" fill="hold"/>
                                        <p:tgtEl>
                                          <p:spTgt spid="12"/>
                                        </p:tgtEl>
                                        <p:attrNameLst>
                                          <p:attrName>style.rotation</p:attrName>
                                        </p:attrNameLst>
                                      </p:cBhvr>
                                      <p:tavLst>
                                        <p:tav tm="0">
                                          <p:val>
                                            <p:fltVal val="90"/>
                                          </p:val>
                                        </p:tav>
                                        <p:tav tm="100000">
                                          <p:val>
                                            <p:fltVal val="0"/>
                                          </p:val>
                                        </p:tav>
                                      </p:tavLst>
                                    </p:anim>
                                    <p:animEffect transition="in" filter="fade">
                                      <p:cBhvr>
                                        <p:cTn id="32" dur="30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64000">
              <a:schemeClr val="bg1"/>
            </a:gs>
            <a:gs pos="48000">
              <a:schemeClr val="bg1"/>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BF8C4C59-A362-4EF2-9C4D-29D4A6219633}"/>
              </a:ext>
            </a:extLst>
          </p:cNvPr>
          <p:cNvSpPr txBox="1">
            <a:spLocks/>
          </p:cNvSpPr>
          <p:nvPr/>
        </p:nvSpPr>
        <p:spPr>
          <a:xfrm>
            <a:off x="313508" y="145297"/>
            <a:ext cx="7576457" cy="5293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800" b="1" dirty="0">
                <a:solidFill>
                  <a:prstClr val="black"/>
                </a:solidFill>
              </a:rPr>
              <a:t>¿Sabéis lo que es ir </a:t>
            </a:r>
            <a:r>
              <a:rPr lang="es-ES" sz="2800" b="1" dirty="0" smtClean="0">
                <a:solidFill>
                  <a:prstClr val="black"/>
                </a:solidFill>
              </a:rPr>
              <a:t>a un </a:t>
            </a:r>
            <a:r>
              <a:rPr lang="es-ES" sz="2800" b="1" i="1" dirty="0" smtClean="0">
                <a:solidFill>
                  <a:prstClr val="black"/>
                </a:solidFill>
              </a:rPr>
              <a:t>botellón</a:t>
            </a:r>
            <a:r>
              <a:rPr lang="es-ES" sz="2800" b="1" dirty="0">
                <a:solidFill>
                  <a:prstClr val="black"/>
                </a:solidFill>
              </a:rPr>
              <a:t>?</a:t>
            </a:r>
          </a:p>
        </p:txBody>
      </p:sp>
      <p:sp>
        <p:nvSpPr>
          <p:cNvPr id="5" name="Título 1">
            <a:extLst>
              <a:ext uri="{FF2B5EF4-FFF2-40B4-BE49-F238E27FC236}">
                <a16:creationId xmlns:a16="http://schemas.microsoft.com/office/drawing/2014/main" id="{81971DA9-6601-4626-B6B9-9EA2A653714B}"/>
              </a:ext>
            </a:extLst>
          </p:cNvPr>
          <p:cNvSpPr>
            <a:spLocks noGrp="1"/>
          </p:cNvSpPr>
          <p:nvPr>
            <p:ph type="title"/>
          </p:nvPr>
        </p:nvSpPr>
        <p:spPr>
          <a:xfrm>
            <a:off x="313508" y="4067723"/>
            <a:ext cx="8229600" cy="857250"/>
          </a:xfrm>
        </p:spPr>
        <p:txBody>
          <a:bodyPr>
            <a:noAutofit/>
          </a:bodyPr>
          <a:lstStyle/>
          <a:p>
            <a:r>
              <a:rPr lang="es-ES" sz="2800" dirty="0" smtClean="0">
                <a:latin typeface="Candara" panose="020E0502030303020204" pitchFamily="34" charset="0"/>
              </a:rPr>
              <a:t>¿Os han </a:t>
            </a:r>
            <a:r>
              <a:rPr lang="es-ES" sz="2800" dirty="0">
                <a:latin typeface="Candara" panose="020E0502030303020204" pitchFamily="34" charset="0"/>
              </a:rPr>
              <a:t>animado a beber </a:t>
            </a:r>
            <a:r>
              <a:rPr lang="es-ES" sz="2800" dirty="0" smtClean="0">
                <a:latin typeface="Candara" panose="020E0502030303020204" pitchFamily="34" charset="0"/>
              </a:rPr>
              <a:t>los amigos </a:t>
            </a:r>
            <a:r>
              <a:rPr lang="es-ES" sz="2800" dirty="0">
                <a:latin typeface="Candara" panose="020E0502030303020204" pitchFamily="34" charset="0"/>
              </a:rPr>
              <a:t>o </a:t>
            </a:r>
            <a:r>
              <a:rPr lang="es-ES" sz="2800" dirty="0" smtClean="0">
                <a:latin typeface="Candara" panose="020E0502030303020204" pitchFamily="34" charset="0"/>
              </a:rPr>
              <a:t>las amigas</a:t>
            </a:r>
            <a:r>
              <a:rPr lang="es-ES" sz="2800" dirty="0">
                <a:latin typeface="Candara" panose="020E0502030303020204" pitchFamily="34" charset="0"/>
              </a:rPr>
              <a:t>?</a:t>
            </a:r>
          </a:p>
        </p:txBody>
      </p:sp>
      <p:sp>
        <p:nvSpPr>
          <p:cNvPr id="7" name="Marcador de contenido 2">
            <a:extLst>
              <a:ext uri="{FF2B5EF4-FFF2-40B4-BE49-F238E27FC236}">
                <a16:creationId xmlns:a16="http://schemas.microsoft.com/office/drawing/2014/main" id="{4CF3AC98-87E6-4436-A943-5DF2538766AB}"/>
              </a:ext>
            </a:extLst>
          </p:cNvPr>
          <p:cNvSpPr>
            <a:spLocks noGrp="1"/>
          </p:cNvSpPr>
          <p:nvPr>
            <p:ph idx="1"/>
          </p:nvPr>
        </p:nvSpPr>
        <p:spPr>
          <a:xfrm>
            <a:off x="313509" y="816428"/>
            <a:ext cx="2329649" cy="1188083"/>
          </a:xfrm>
        </p:spPr>
        <p:txBody>
          <a:bodyPr>
            <a:normAutofit/>
          </a:bodyPr>
          <a:lstStyle/>
          <a:p>
            <a:pPr marL="0" indent="0">
              <a:buNone/>
            </a:pPr>
            <a:r>
              <a:rPr lang="es-ES" sz="2400" dirty="0"/>
              <a:t>¿Qué de positivo                </a:t>
            </a:r>
            <a:r>
              <a:rPr lang="es-ES" sz="2400" dirty="0" smtClean="0"/>
              <a:t>puede tener?</a:t>
            </a:r>
            <a:endParaRPr lang="es-ES" sz="2400" dirty="0"/>
          </a:p>
          <a:p>
            <a:endParaRPr lang="es-ES" dirty="0"/>
          </a:p>
        </p:txBody>
      </p:sp>
      <p:sp>
        <p:nvSpPr>
          <p:cNvPr id="8" name="Marcador de contenido 2">
            <a:extLst>
              <a:ext uri="{FF2B5EF4-FFF2-40B4-BE49-F238E27FC236}">
                <a16:creationId xmlns:a16="http://schemas.microsoft.com/office/drawing/2014/main" id="{1D658466-FE39-48BA-A962-BF2CB974B6FC}"/>
              </a:ext>
            </a:extLst>
          </p:cNvPr>
          <p:cNvSpPr txBox="1">
            <a:spLocks/>
          </p:cNvSpPr>
          <p:nvPr/>
        </p:nvSpPr>
        <p:spPr>
          <a:xfrm>
            <a:off x="2597518" y="733892"/>
            <a:ext cx="6082831" cy="1208139"/>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 indent="-85725">
              <a:buFont typeface="Arial" panose="020B0604020202020204" pitchFamily="34" charset="0"/>
              <a:buChar char="•"/>
              <a:defRPr/>
            </a:pPr>
            <a:r>
              <a:rPr lang="es-ES" sz="1200" dirty="0">
                <a:solidFill>
                  <a:prstClr val="black"/>
                </a:solidFill>
              </a:rPr>
              <a:t>Conocer gente nueva</a:t>
            </a:r>
          </a:p>
          <a:p>
            <a:pPr marL="85725" indent="-85725">
              <a:buFont typeface="Arial" panose="020B0604020202020204" pitchFamily="34" charset="0"/>
              <a:buChar char="•"/>
              <a:defRPr/>
            </a:pPr>
            <a:r>
              <a:rPr lang="es-ES" sz="1200" dirty="0">
                <a:solidFill>
                  <a:prstClr val="black"/>
                </a:solidFill>
              </a:rPr>
              <a:t>Estar al aire libre y no dentro de discotecas o bar con la música ensordecedora</a:t>
            </a:r>
          </a:p>
          <a:p>
            <a:pPr marL="85725" indent="-85725">
              <a:buFont typeface="Arial" panose="020B0604020202020204" pitchFamily="34" charset="0"/>
              <a:buChar char="•"/>
              <a:defRPr/>
            </a:pPr>
            <a:r>
              <a:rPr lang="es-ES" sz="1200" dirty="0">
                <a:solidFill>
                  <a:prstClr val="black"/>
                </a:solidFill>
              </a:rPr>
              <a:t>Divertirse charlando</a:t>
            </a:r>
          </a:p>
          <a:p>
            <a:pPr marL="85725" indent="-85725">
              <a:buFont typeface="Arial" panose="020B0604020202020204" pitchFamily="34" charset="0"/>
              <a:buChar char="•"/>
              <a:defRPr/>
            </a:pPr>
            <a:r>
              <a:rPr lang="es-ES" sz="1200" dirty="0">
                <a:solidFill>
                  <a:prstClr val="black"/>
                </a:solidFill>
              </a:rPr>
              <a:t>Ligar</a:t>
            </a:r>
          </a:p>
          <a:p>
            <a:pPr marL="85725" indent="-85725">
              <a:buFont typeface="Arial" panose="020B0604020202020204" pitchFamily="34" charset="0"/>
              <a:buChar char="•"/>
              <a:defRPr/>
            </a:pPr>
            <a:r>
              <a:rPr lang="es-ES" sz="1200" dirty="0">
                <a:solidFill>
                  <a:prstClr val="black"/>
                </a:solidFill>
              </a:rPr>
              <a:t>Que no hay adultos…</a:t>
            </a:r>
          </a:p>
        </p:txBody>
      </p:sp>
      <p:sp>
        <p:nvSpPr>
          <p:cNvPr id="10" name="Marcador de contenido 2">
            <a:extLst>
              <a:ext uri="{FF2B5EF4-FFF2-40B4-BE49-F238E27FC236}">
                <a16:creationId xmlns:a16="http://schemas.microsoft.com/office/drawing/2014/main" id="{93245C34-E5CE-48AE-A468-967FA4BF964C}"/>
              </a:ext>
            </a:extLst>
          </p:cNvPr>
          <p:cNvSpPr txBox="1">
            <a:spLocks/>
          </p:cNvSpPr>
          <p:nvPr/>
        </p:nvSpPr>
        <p:spPr>
          <a:xfrm>
            <a:off x="230282" y="2526578"/>
            <a:ext cx="2329649" cy="4970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ES" sz="2400" dirty="0">
                <a:solidFill>
                  <a:prstClr val="black"/>
                </a:solidFill>
              </a:rPr>
              <a:t>¿Y de negativo?</a:t>
            </a:r>
          </a:p>
        </p:txBody>
      </p:sp>
      <p:sp>
        <p:nvSpPr>
          <p:cNvPr id="11" name="Rectángulo 10">
            <a:extLst>
              <a:ext uri="{FF2B5EF4-FFF2-40B4-BE49-F238E27FC236}">
                <a16:creationId xmlns:a16="http://schemas.microsoft.com/office/drawing/2014/main" id="{37D8A535-7782-4BF7-9751-FC545D884597}"/>
              </a:ext>
            </a:extLst>
          </p:cNvPr>
          <p:cNvSpPr/>
          <p:nvPr/>
        </p:nvSpPr>
        <p:spPr>
          <a:xfrm>
            <a:off x="2597518" y="2038704"/>
            <a:ext cx="6082831" cy="1754326"/>
          </a:xfrm>
          <a:prstGeom prst="rect">
            <a:avLst/>
          </a:prstGeom>
        </p:spPr>
        <p:txBody>
          <a:bodyPr wrap="square">
            <a:spAutoFit/>
          </a:bodyPr>
          <a:lstStyle/>
          <a:p>
            <a:pPr>
              <a:buFont typeface="Wingdings" panose="05000000000000000000" pitchFamily="2" charset="2"/>
              <a:buChar char="§"/>
              <a:defRPr/>
            </a:pPr>
            <a:r>
              <a:rPr lang="es-ES" sz="1200" dirty="0" smtClean="0">
                <a:solidFill>
                  <a:prstClr val="black"/>
                </a:solidFill>
              </a:rPr>
              <a:t> Me </a:t>
            </a:r>
            <a:r>
              <a:rPr lang="es-ES" sz="1200" dirty="0">
                <a:solidFill>
                  <a:prstClr val="black"/>
                </a:solidFill>
              </a:rPr>
              <a:t>invitan o insisten para que consuma alcohol</a:t>
            </a:r>
          </a:p>
          <a:p>
            <a:pPr>
              <a:buFont typeface="Wingdings" panose="05000000000000000000" pitchFamily="2" charset="2"/>
              <a:buChar char="§"/>
            </a:pPr>
            <a:r>
              <a:rPr lang="es-ES" sz="1200" spc="-20" dirty="0" smtClean="0">
                <a:solidFill>
                  <a:prstClr val="black"/>
                </a:solidFill>
                <a:cs typeface="Arial"/>
              </a:rPr>
              <a:t> El </a:t>
            </a:r>
            <a:r>
              <a:rPr lang="es-ES" sz="1200" spc="-20" dirty="0">
                <a:solidFill>
                  <a:prstClr val="black"/>
                </a:solidFill>
                <a:cs typeface="Arial"/>
              </a:rPr>
              <a:t>sabor del alcohol es </a:t>
            </a:r>
            <a:r>
              <a:rPr lang="es-ES" sz="1200" spc="-20" dirty="0" smtClean="0">
                <a:solidFill>
                  <a:prstClr val="black"/>
                </a:solidFill>
                <a:cs typeface="Arial"/>
              </a:rPr>
              <a:t>desagradable</a:t>
            </a:r>
          </a:p>
          <a:p>
            <a:pPr>
              <a:buFont typeface="Wingdings" panose="05000000000000000000" pitchFamily="2" charset="2"/>
              <a:buChar char="§"/>
            </a:pPr>
            <a:r>
              <a:rPr lang="es-ES" sz="1200" spc="-20" dirty="0">
                <a:solidFill>
                  <a:prstClr val="black"/>
                </a:solidFill>
                <a:cs typeface="Arial"/>
              </a:rPr>
              <a:t> </a:t>
            </a:r>
            <a:r>
              <a:rPr lang="es-ES" sz="1200" spc="-20" dirty="0" smtClean="0">
                <a:solidFill>
                  <a:prstClr val="black"/>
                </a:solidFill>
                <a:cs typeface="Arial"/>
              </a:rPr>
              <a:t>Consumir </a:t>
            </a:r>
            <a:r>
              <a:rPr lang="es-ES" sz="1200" spc="-20" dirty="0">
                <a:solidFill>
                  <a:prstClr val="black"/>
                </a:solidFill>
                <a:cs typeface="Arial"/>
              </a:rPr>
              <a:t>más alcohol y a menor </a:t>
            </a:r>
            <a:r>
              <a:rPr lang="es-ES" sz="1200" spc="-20" dirty="0" smtClean="0">
                <a:solidFill>
                  <a:prstClr val="black"/>
                </a:solidFill>
                <a:cs typeface="Arial"/>
              </a:rPr>
              <a:t>precio</a:t>
            </a:r>
            <a:endParaRPr lang="es-ES" sz="1200" spc="-20" dirty="0">
              <a:solidFill>
                <a:prstClr val="black"/>
              </a:solidFill>
              <a:cs typeface="Arial"/>
            </a:endParaRPr>
          </a:p>
          <a:p>
            <a:pPr>
              <a:buFont typeface="Wingdings" panose="05000000000000000000" pitchFamily="2" charset="2"/>
              <a:buChar char="§"/>
            </a:pPr>
            <a:r>
              <a:rPr lang="es-ES" sz="1200" dirty="0" smtClean="0">
                <a:solidFill>
                  <a:prstClr val="black"/>
                </a:solidFill>
              </a:rPr>
              <a:t> Emborracharse</a:t>
            </a:r>
            <a:r>
              <a:rPr lang="es-ES" sz="1200" dirty="0">
                <a:solidFill>
                  <a:prstClr val="black"/>
                </a:solidFill>
              </a:rPr>
              <a:t>: m</a:t>
            </a:r>
            <a:r>
              <a:rPr lang="es-ES" sz="1200" spc="-20" dirty="0">
                <a:solidFill>
                  <a:prstClr val="black"/>
                </a:solidFill>
                <a:cs typeface="Arial"/>
              </a:rPr>
              <a:t>areos, vómitos, mal aliento…</a:t>
            </a:r>
          </a:p>
          <a:p>
            <a:pPr>
              <a:buFont typeface="Wingdings" panose="05000000000000000000" pitchFamily="2" charset="2"/>
              <a:buChar char="§"/>
            </a:pPr>
            <a:r>
              <a:rPr lang="es-ES" sz="1200" spc="-20" dirty="0" smtClean="0">
                <a:solidFill>
                  <a:prstClr val="black"/>
                </a:solidFill>
                <a:cs typeface="Arial"/>
              </a:rPr>
              <a:t> Cambios </a:t>
            </a:r>
            <a:r>
              <a:rPr lang="es-ES" sz="1200" spc="-20" dirty="0">
                <a:solidFill>
                  <a:prstClr val="black"/>
                </a:solidFill>
                <a:cs typeface="Arial"/>
              </a:rPr>
              <a:t>de humor, agresividad, peleas y vandalismo </a:t>
            </a:r>
          </a:p>
          <a:p>
            <a:pPr>
              <a:buFont typeface="Wingdings" panose="05000000000000000000" pitchFamily="2" charset="2"/>
              <a:buChar char="§"/>
            </a:pPr>
            <a:r>
              <a:rPr lang="es-ES" sz="1200" spc="-20" dirty="0" smtClean="0">
                <a:solidFill>
                  <a:prstClr val="black"/>
                </a:solidFill>
                <a:cs typeface="Arial"/>
              </a:rPr>
              <a:t> Accidentes </a:t>
            </a:r>
            <a:r>
              <a:rPr lang="es-ES" sz="1200" spc="-20" dirty="0">
                <a:solidFill>
                  <a:prstClr val="black"/>
                </a:solidFill>
                <a:cs typeface="Arial"/>
              </a:rPr>
              <a:t>de tráfico </a:t>
            </a:r>
          </a:p>
          <a:p>
            <a:pPr>
              <a:buFont typeface="Wingdings" panose="05000000000000000000" pitchFamily="2" charset="2"/>
              <a:buChar char="§"/>
            </a:pPr>
            <a:r>
              <a:rPr lang="es-ES" sz="1200" spc="-20" dirty="0" smtClean="0">
                <a:solidFill>
                  <a:prstClr val="black"/>
                </a:solidFill>
                <a:cs typeface="Arial"/>
              </a:rPr>
              <a:t> Relaciones </a:t>
            </a:r>
            <a:r>
              <a:rPr lang="es-ES" sz="1200" spc="-20" dirty="0">
                <a:solidFill>
                  <a:prstClr val="black"/>
                </a:solidFill>
                <a:cs typeface="Arial"/>
              </a:rPr>
              <a:t>sexuales sin </a:t>
            </a:r>
            <a:r>
              <a:rPr lang="es-ES" sz="1200" spc="-20" dirty="0" smtClean="0">
                <a:solidFill>
                  <a:prstClr val="black"/>
                </a:solidFill>
                <a:cs typeface="Arial"/>
              </a:rPr>
              <a:t>preservativo y con </a:t>
            </a:r>
            <a:r>
              <a:rPr lang="es-ES" sz="1200" spc="-20" dirty="0">
                <a:solidFill>
                  <a:prstClr val="black"/>
                </a:solidFill>
                <a:cs typeface="Arial"/>
              </a:rPr>
              <a:t>los riesgos que conlleva</a:t>
            </a:r>
          </a:p>
          <a:p>
            <a:pPr>
              <a:buFont typeface="Wingdings" panose="05000000000000000000" pitchFamily="2" charset="2"/>
              <a:buChar char="§"/>
            </a:pPr>
            <a:r>
              <a:rPr lang="es-ES" sz="1200" spc="-20" dirty="0" smtClean="0">
                <a:solidFill>
                  <a:prstClr val="black"/>
                </a:solidFill>
                <a:cs typeface="Arial"/>
              </a:rPr>
              <a:t> Tener </a:t>
            </a:r>
            <a:r>
              <a:rPr lang="es-ES" sz="1200" spc="-20" dirty="0">
                <a:solidFill>
                  <a:prstClr val="black"/>
                </a:solidFill>
                <a:cs typeface="Arial"/>
              </a:rPr>
              <a:t>que </a:t>
            </a:r>
            <a:r>
              <a:rPr lang="es-ES" sz="1200" spc="-20" dirty="0" smtClean="0">
                <a:solidFill>
                  <a:prstClr val="black"/>
                </a:solidFill>
                <a:cs typeface="Arial"/>
              </a:rPr>
              <a:t>demostrar: </a:t>
            </a:r>
            <a:r>
              <a:rPr lang="es-ES" sz="1200" spc="-20" dirty="0">
                <a:solidFill>
                  <a:prstClr val="black"/>
                </a:solidFill>
                <a:cs typeface="Arial"/>
              </a:rPr>
              <a:t>las chicas </a:t>
            </a:r>
            <a:r>
              <a:rPr lang="es-ES" sz="1200" spc="-20" dirty="0" smtClean="0">
                <a:solidFill>
                  <a:prstClr val="black"/>
                </a:solidFill>
                <a:cs typeface="Arial"/>
              </a:rPr>
              <a:t>que </a:t>
            </a:r>
            <a:r>
              <a:rPr lang="es-ES" sz="1200" spc="-20" dirty="0">
                <a:solidFill>
                  <a:prstClr val="black"/>
                </a:solidFill>
                <a:cs typeface="Arial"/>
              </a:rPr>
              <a:t>pueden hacer lo mismo que los </a:t>
            </a:r>
            <a:r>
              <a:rPr lang="es-ES" sz="1200" spc="-20" dirty="0" smtClean="0">
                <a:solidFill>
                  <a:prstClr val="black"/>
                </a:solidFill>
                <a:cs typeface="Arial"/>
              </a:rPr>
              <a:t>chicos  </a:t>
            </a:r>
          </a:p>
          <a:p>
            <a:r>
              <a:rPr lang="es-ES" sz="1200" spc="-20" dirty="0" smtClean="0">
                <a:solidFill>
                  <a:prstClr val="black"/>
                </a:solidFill>
                <a:cs typeface="Arial"/>
              </a:rPr>
              <a:t>                                            los </a:t>
            </a:r>
            <a:r>
              <a:rPr lang="es-ES" sz="1200" spc="-20" dirty="0">
                <a:solidFill>
                  <a:prstClr val="black"/>
                </a:solidFill>
                <a:cs typeface="Arial"/>
              </a:rPr>
              <a:t>chicos para sentirse más </a:t>
            </a:r>
            <a:r>
              <a:rPr lang="es-ES" sz="1200" spc="-20" dirty="0" smtClean="0">
                <a:solidFill>
                  <a:prstClr val="black"/>
                </a:solidFill>
                <a:cs typeface="Arial"/>
              </a:rPr>
              <a:t>viriles</a:t>
            </a:r>
            <a:endParaRPr lang="es-ES" sz="1200" spc="-20" dirty="0">
              <a:solidFill>
                <a:prstClr val="black"/>
              </a:solidFill>
              <a:cs typeface="Arial"/>
            </a:endParaRPr>
          </a:p>
        </p:txBody>
      </p:sp>
    </p:spTree>
    <p:extLst>
      <p:ext uri="{BB962C8B-B14F-4D97-AF65-F5344CB8AC3E}">
        <p14:creationId xmlns:p14="http://schemas.microsoft.com/office/powerpoint/2010/main" val="15793341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20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ppt_x</p:attrName>
                                        </p:attrNameLst>
                                      </p:cBhvr>
                                      <p:tavLst>
                                        <p:tav tm="0">
                                          <p:val>
                                            <p:strVal val="#ppt_x"/>
                                          </p:val>
                                        </p:tav>
                                        <p:tav tm="100000">
                                          <p:val>
                                            <p:strVal val="#ppt_x"/>
                                          </p:val>
                                        </p:tav>
                                      </p:tavLst>
                                    </p:anim>
                                    <p:anim calcmode="lin" valueType="num">
                                      <p:cBhvr>
                                        <p:cTn id="20" dur="2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6" presetClass="entr" presetSubtype="21"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uild="p"/>
      <p:bldP spid="8"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46" y="249061"/>
            <a:ext cx="9130553" cy="857250"/>
          </a:xfrm>
          <a:pattFill prst="ltDnDiag">
            <a:fgClr>
              <a:schemeClr val="accent1">
                <a:lumMod val="20000"/>
                <a:lumOff val="80000"/>
              </a:schemeClr>
            </a:fgClr>
            <a:bgClr>
              <a:schemeClr val="bg1"/>
            </a:bgClr>
          </a:pattFill>
        </p:spPr>
        <p:txBody>
          <a:bodyPr>
            <a:noAutofit/>
          </a:bodyPr>
          <a:lstStyle/>
          <a:p>
            <a:r>
              <a:rPr lang="es-ES" sz="2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CUANDO RECHAZO UNA INVITACIÓN A BEBER </a:t>
            </a:r>
            <a:r>
              <a:rPr lang="es-ES" sz="2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PUEDO CREER… </a:t>
            </a:r>
            <a:endParaRPr lang="es-ES" sz="2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Marcador de contenido 4"/>
          <p:cNvSpPr>
            <a:spLocks noGrp="1"/>
          </p:cNvSpPr>
          <p:nvPr>
            <p:ph idx="1"/>
          </p:nvPr>
        </p:nvSpPr>
        <p:spPr>
          <a:xfrm>
            <a:off x="470646" y="1106311"/>
            <a:ext cx="8471647" cy="1844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fontAlgn="auto">
              <a:buFont typeface="Courier New" panose="02070309020205020404" pitchFamily="49" charset="0"/>
              <a:buChar char="o"/>
            </a:pPr>
            <a:r>
              <a:rPr lang="es-ES" sz="2000" dirty="0" smtClean="0">
                <a:solidFill>
                  <a:schemeClr val="tx1"/>
                </a:solidFill>
              </a:rPr>
              <a:t>Que </a:t>
            </a:r>
            <a:r>
              <a:rPr lang="es-ES" sz="2000" b="1" dirty="0" smtClean="0">
                <a:solidFill>
                  <a:schemeClr val="accent1"/>
                </a:solidFill>
              </a:rPr>
              <a:t>soy una persona maleducada </a:t>
            </a:r>
            <a:r>
              <a:rPr lang="es-ES" sz="2000" dirty="0" smtClean="0">
                <a:solidFill>
                  <a:schemeClr val="tx1"/>
                </a:solidFill>
              </a:rPr>
              <a:t>para quien me invita </a:t>
            </a:r>
            <a:r>
              <a:rPr lang="es-ES" sz="2000" dirty="0">
                <a:solidFill>
                  <a:schemeClr val="tx1"/>
                </a:solidFill>
              </a:rPr>
              <a:t>o </a:t>
            </a:r>
            <a:r>
              <a:rPr lang="es-ES" sz="2000" dirty="0" smtClean="0">
                <a:solidFill>
                  <a:schemeClr val="tx1"/>
                </a:solidFill>
              </a:rPr>
              <a:t>hacia el </a:t>
            </a:r>
            <a:r>
              <a:rPr lang="es-ES" sz="2000" dirty="0">
                <a:solidFill>
                  <a:schemeClr val="tx1"/>
                </a:solidFill>
              </a:rPr>
              <a:t>grupo que está bebiendo.</a:t>
            </a:r>
          </a:p>
          <a:p>
            <a:pPr fontAlgn="auto">
              <a:buFont typeface="Courier New" panose="02070309020205020404" pitchFamily="49" charset="0"/>
              <a:buChar char="o"/>
            </a:pPr>
            <a:endParaRPr lang="es-ES" sz="500" dirty="0">
              <a:solidFill>
                <a:schemeClr val="tx1"/>
              </a:solidFill>
            </a:endParaRPr>
          </a:p>
          <a:p>
            <a:pPr fontAlgn="auto">
              <a:buFont typeface="Courier New" panose="02070309020205020404" pitchFamily="49" charset="0"/>
              <a:buChar char="o"/>
            </a:pPr>
            <a:r>
              <a:rPr lang="es-ES" sz="2000" dirty="0" smtClean="0">
                <a:solidFill>
                  <a:schemeClr val="tx1"/>
                </a:solidFill>
              </a:rPr>
              <a:t>Con un </a:t>
            </a:r>
            <a:r>
              <a:rPr lang="es-ES" sz="2000" dirty="0">
                <a:solidFill>
                  <a:schemeClr val="tx1"/>
                </a:solidFill>
              </a:rPr>
              <a:t>grupo que está </a:t>
            </a:r>
            <a:r>
              <a:rPr lang="es-ES" sz="2000" dirty="0" smtClean="0">
                <a:solidFill>
                  <a:schemeClr val="tx1"/>
                </a:solidFill>
              </a:rPr>
              <a:t>bebiendo puede </a:t>
            </a:r>
            <a:r>
              <a:rPr lang="es-ES" sz="2000" dirty="0">
                <a:solidFill>
                  <a:schemeClr val="tx1"/>
                </a:solidFill>
              </a:rPr>
              <a:t>ser </a:t>
            </a:r>
            <a:r>
              <a:rPr lang="es-ES" sz="2000" dirty="0" smtClean="0">
                <a:solidFill>
                  <a:schemeClr val="tx1"/>
                </a:solidFill>
              </a:rPr>
              <a:t>difícil negarse, </a:t>
            </a:r>
            <a:r>
              <a:rPr lang="es-ES" sz="2000" dirty="0">
                <a:solidFill>
                  <a:schemeClr val="tx1"/>
                </a:solidFill>
              </a:rPr>
              <a:t>así que </a:t>
            </a:r>
            <a:r>
              <a:rPr lang="es-ES" sz="2000" b="1" dirty="0">
                <a:solidFill>
                  <a:schemeClr val="accent1"/>
                </a:solidFill>
              </a:rPr>
              <a:t>lo mejor es dejarse </a:t>
            </a:r>
            <a:r>
              <a:rPr lang="es-ES" sz="2000" b="1" dirty="0" smtClean="0">
                <a:solidFill>
                  <a:schemeClr val="accent1"/>
                </a:solidFill>
              </a:rPr>
              <a:t>llevar y hacer lo que los demás</a:t>
            </a:r>
            <a:r>
              <a:rPr lang="es-ES" sz="2000" dirty="0" smtClean="0">
                <a:solidFill>
                  <a:schemeClr val="accent1"/>
                </a:solidFill>
              </a:rPr>
              <a:t>.</a:t>
            </a:r>
            <a:endParaRPr lang="es-ES" sz="2000" dirty="0">
              <a:solidFill>
                <a:schemeClr val="accent1"/>
              </a:solidFill>
            </a:endParaRPr>
          </a:p>
        </p:txBody>
      </p:sp>
      <p:sp>
        <p:nvSpPr>
          <p:cNvPr id="6" name="Rectángulo 5"/>
          <p:cNvSpPr/>
          <p:nvPr/>
        </p:nvSpPr>
        <p:spPr>
          <a:xfrm>
            <a:off x="13447" y="3204508"/>
            <a:ext cx="9144000" cy="1938992"/>
          </a:xfrm>
          <a:prstGeom prst="rect">
            <a:avLst/>
          </a:prstGeom>
          <a:solidFill>
            <a:schemeClr val="accent1">
              <a:lumMod val="20000"/>
              <a:lumOff val="80000"/>
            </a:schemeClr>
          </a:solidFill>
        </p:spPr>
        <p:txBody>
          <a:bodyPr wrap="square">
            <a:spAutoFit/>
          </a:bodyPr>
          <a:lstStyle/>
          <a:p>
            <a:pPr algn="ctr">
              <a:defRPr/>
            </a:pPr>
            <a:r>
              <a:rPr lang="es-ES" sz="2400" dirty="0" smtClean="0">
                <a:solidFill>
                  <a:srgbClr val="00B0F0"/>
                </a:solidFill>
                <a:latin typeface="Arial Black" panose="020B0A04020102020204" pitchFamily="34" charset="0"/>
              </a:rPr>
              <a:t>Si alguien </a:t>
            </a:r>
            <a:r>
              <a:rPr lang="es-ES" sz="2400" dirty="0">
                <a:solidFill>
                  <a:srgbClr val="00B0F0"/>
                </a:solidFill>
                <a:latin typeface="Arial Black" panose="020B0A04020102020204" pitchFamily="34" charset="0"/>
              </a:rPr>
              <a:t>se empeña</a:t>
            </a:r>
            <a:r>
              <a:rPr lang="es-ES" sz="2400" dirty="0">
                <a:solidFill>
                  <a:srgbClr val="F79646">
                    <a:lumMod val="50000"/>
                  </a:srgbClr>
                </a:solidFill>
                <a:latin typeface="Arial Black" panose="020B0A04020102020204" pitchFamily="34" charset="0"/>
              </a:rPr>
              <a:t> </a:t>
            </a:r>
            <a:r>
              <a:rPr lang="es-ES" sz="2400" dirty="0" smtClean="0">
                <a:solidFill>
                  <a:srgbClr val="F79646">
                    <a:lumMod val="50000"/>
                  </a:srgbClr>
                </a:solidFill>
                <a:latin typeface="Arial Black" panose="020B0A04020102020204" pitchFamily="34" charset="0"/>
              </a:rPr>
              <a:t>                                                        </a:t>
            </a:r>
            <a:r>
              <a:rPr lang="es-ES" sz="2400" dirty="0">
                <a:solidFill>
                  <a:srgbClr val="0070C0"/>
                </a:solidFill>
                <a:latin typeface="Arial Black" panose="020B0A04020102020204" pitchFamily="34" charset="0"/>
              </a:rPr>
              <a:t>en que aceptes tomar una bebida con alcohol, </a:t>
            </a:r>
            <a:r>
              <a:rPr lang="es-ES" sz="2400" dirty="0">
                <a:solidFill>
                  <a:schemeClr val="accent5"/>
                </a:solidFill>
                <a:latin typeface="Arial Black" panose="020B0A04020102020204" pitchFamily="34" charset="0"/>
              </a:rPr>
              <a:t>cuando ya has mostrado que no quieres,</a:t>
            </a:r>
            <a:r>
              <a:rPr lang="es-ES" sz="2400" dirty="0">
                <a:solidFill>
                  <a:srgbClr val="0070C0"/>
                </a:solidFill>
                <a:latin typeface="Arial Black" panose="020B0A04020102020204" pitchFamily="34" charset="0"/>
              </a:rPr>
              <a:t>                            </a:t>
            </a:r>
            <a:r>
              <a:rPr lang="es-ES" sz="2400" dirty="0" smtClean="0">
                <a:latin typeface="Arial Black" panose="020B0A04020102020204" pitchFamily="34" charset="0"/>
              </a:rPr>
              <a:t>esa persona es </a:t>
            </a:r>
            <a:r>
              <a:rPr lang="es-ES" sz="2400" dirty="0">
                <a:latin typeface="Arial Black" panose="020B0A04020102020204" pitchFamily="34" charset="0"/>
              </a:rPr>
              <a:t>la que </a:t>
            </a:r>
            <a:r>
              <a:rPr lang="es-ES" sz="2400" dirty="0" smtClean="0">
                <a:latin typeface="Arial Black" panose="020B0A04020102020204" pitchFamily="34" charset="0"/>
              </a:rPr>
              <a:t>te muestra                                        falta </a:t>
            </a:r>
            <a:r>
              <a:rPr lang="es-ES" sz="2400" dirty="0">
                <a:latin typeface="Arial Black" panose="020B0A04020102020204" pitchFamily="34" charset="0"/>
              </a:rPr>
              <a:t>de respeto. </a:t>
            </a:r>
          </a:p>
        </p:txBody>
      </p:sp>
    </p:spTree>
    <p:extLst>
      <p:ext uri="{BB962C8B-B14F-4D97-AF65-F5344CB8AC3E}">
        <p14:creationId xmlns:p14="http://schemas.microsoft.com/office/powerpoint/2010/main" val="5544087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down)">
                                      <p:cBhvr>
                                        <p:cTn id="13" dur="500"/>
                                        <p:tgtEl>
                                          <p:spTgt spid="5">
                                            <p:bg/>
                                          </p:spTgt>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
            <a:ext cx="9144000" cy="2080010"/>
          </a:xfrm>
          <a:solidFill>
            <a:schemeClr val="tx2"/>
          </a:solidFill>
        </p:spPr>
        <p:txBody>
          <a:bodyPr>
            <a:normAutofit/>
          </a:bodyPr>
          <a:lstStyle/>
          <a:p>
            <a:pPr marL="0" indent="0" algn="ctr">
              <a:buNone/>
            </a:pPr>
            <a:r>
              <a:rPr lang="es-ES" sz="3600" b="1" dirty="0" smtClean="0">
                <a:solidFill>
                  <a:schemeClr val="bg1"/>
                </a:solidFill>
              </a:rPr>
              <a:t>TAREA: </a:t>
            </a:r>
          </a:p>
          <a:p>
            <a:pPr marL="0" indent="0" algn="ctr">
              <a:buNone/>
            </a:pPr>
            <a:r>
              <a:rPr lang="es-ES" sz="2800" i="1" dirty="0" smtClean="0">
                <a:solidFill>
                  <a:schemeClr val="bg1"/>
                </a:solidFill>
              </a:rPr>
              <a:t>Collage </a:t>
            </a:r>
            <a:r>
              <a:rPr lang="es-ES" sz="2800" i="1" dirty="0">
                <a:solidFill>
                  <a:schemeClr val="bg1"/>
                </a:solidFill>
              </a:rPr>
              <a:t>¿Cómo lo hago?</a:t>
            </a:r>
            <a:endParaRPr lang="es-ES" sz="2800" i="1" dirty="0" smtClean="0">
              <a:solidFill>
                <a:schemeClr val="bg1"/>
              </a:solidFill>
            </a:endParaRPr>
          </a:p>
          <a:p>
            <a:pPr marL="0" indent="0" algn="ctr">
              <a:buNone/>
            </a:pPr>
            <a:r>
              <a:rPr lang="es-ES" sz="2800" dirty="0" smtClean="0">
                <a:solidFill>
                  <a:schemeClr val="bg1"/>
                </a:solidFill>
                <a:latin typeface="Arial Black" panose="020B0A04020102020204" pitchFamily="34" charset="0"/>
              </a:rPr>
              <a:t>¿</a:t>
            </a:r>
            <a:r>
              <a:rPr lang="es-ES" sz="2800" dirty="0">
                <a:solidFill>
                  <a:schemeClr val="bg1"/>
                </a:solidFill>
                <a:latin typeface="Arial Black" panose="020B0A04020102020204" pitchFamily="34" charset="0"/>
              </a:rPr>
              <a:t>Cómo rechazarías una invitación a beber?</a:t>
            </a:r>
          </a:p>
        </p:txBody>
      </p:sp>
      <p:sp>
        <p:nvSpPr>
          <p:cNvPr id="4" name="Rectángulo 3">
            <a:extLst>
              <a:ext uri="{FF2B5EF4-FFF2-40B4-BE49-F238E27FC236}">
                <a16:creationId xmlns:a16="http://schemas.microsoft.com/office/drawing/2014/main" id="{A8383B75-3DB3-4CBA-B27E-BFF93DD01C55}"/>
              </a:ext>
            </a:extLst>
          </p:cNvPr>
          <p:cNvSpPr/>
          <p:nvPr/>
        </p:nvSpPr>
        <p:spPr>
          <a:xfrm>
            <a:off x="0" y="1869440"/>
            <a:ext cx="9144000" cy="3354765"/>
          </a:xfrm>
          <a:prstGeom prst="rect">
            <a:avLst/>
          </a:prstGeom>
          <a:pattFill prst="wdDnDiag">
            <a:fgClr>
              <a:schemeClr val="accent5">
                <a:lumMod val="20000"/>
                <a:lumOff val="80000"/>
              </a:schemeClr>
            </a:fgClr>
            <a:bgClr>
              <a:schemeClr val="bg1"/>
            </a:bgClr>
          </a:pattFill>
        </p:spPr>
        <p:txBody>
          <a:bodyPr wrap="square">
            <a:spAutoFit/>
          </a:bodyPr>
          <a:lstStyle/>
          <a:p>
            <a:pPr algn="ctr"/>
            <a:endParaRPr lang="es-ES" sz="3600" b="1" dirty="0" smtClean="0">
              <a:solidFill>
                <a:prstClr val="black"/>
              </a:solidFill>
            </a:endParaRPr>
          </a:p>
          <a:p>
            <a:pPr algn="ctr"/>
            <a:r>
              <a:rPr lang="es-ES" sz="4400" b="1" dirty="0" smtClean="0">
                <a:solidFill>
                  <a:srgbClr val="00B0F0"/>
                </a:solidFill>
              </a:rPr>
              <a:t>Sin </a:t>
            </a:r>
            <a:r>
              <a:rPr lang="es-ES" sz="4400" b="1" dirty="0">
                <a:solidFill>
                  <a:srgbClr val="00B0F0"/>
                </a:solidFill>
              </a:rPr>
              <a:t>perder </a:t>
            </a:r>
            <a:r>
              <a:rPr lang="es-ES" sz="4400" b="1" dirty="0" smtClean="0">
                <a:solidFill>
                  <a:srgbClr val="00B0F0"/>
                </a:solidFill>
              </a:rPr>
              <a:t>amistades</a:t>
            </a:r>
          </a:p>
          <a:p>
            <a:pPr algn="ctr"/>
            <a:endParaRPr lang="es-ES" sz="1600" b="1" dirty="0" smtClean="0">
              <a:solidFill>
                <a:srgbClr val="00B0F0"/>
              </a:solidFill>
            </a:endParaRPr>
          </a:p>
          <a:p>
            <a:pPr algn="ctr"/>
            <a:r>
              <a:rPr lang="es-ES" sz="4400" b="1" dirty="0" smtClean="0">
                <a:solidFill>
                  <a:srgbClr val="00B0F0"/>
                </a:solidFill>
              </a:rPr>
              <a:t>Sin </a:t>
            </a:r>
            <a:r>
              <a:rPr lang="es-ES" sz="4400" b="1" dirty="0">
                <a:solidFill>
                  <a:srgbClr val="00B0F0"/>
                </a:solidFill>
              </a:rPr>
              <a:t>dar </a:t>
            </a:r>
            <a:r>
              <a:rPr lang="es-ES" sz="4400" b="1" dirty="0" smtClean="0">
                <a:solidFill>
                  <a:srgbClr val="00B0F0"/>
                </a:solidFill>
              </a:rPr>
              <a:t>explicaciones</a:t>
            </a:r>
          </a:p>
          <a:p>
            <a:pPr algn="ctr"/>
            <a:endParaRPr lang="es-ES" sz="7200" b="1" dirty="0">
              <a:solidFill>
                <a:prstClr val="black"/>
              </a:solidFill>
            </a:endParaRPr>
          </a:p>
        </p:txBody>
      </p:sp>
    </p:spTree>
    <p:extLst>
      <p:ext uri="{BB962C8B-B14F-4D97-AF65-F5344CB8AC3E}">
        <p14:creationId xmlns:p14="http://schemas.microsoft.com/office/powerpoint/2010/main" val="36964824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0" y="86498"/>
            <a:ext cx="8921578" cy="1112108"/>
          </a:xfrm>
        </p:spPr>
        <p:txBody>
          <a:bodyPr>
            <a:noAutofit/>
          </a:bodyPr>
          <a:lstStyle/>
          <a:p>
            <a:pPr algn="l"/>
            <a:r>
              <a:rPr lang="es-ES" sz="4000" dirty="0">
                <a:latin typeface="+mn-lt"/>
                <a:ea typeface="+mn-ea"/>
                <a:cs typeface="+mn-cs"/>
              </a:rPr>
              <a:t>1</a:t>
            </a:r>
            <a:r>
              <a:rPr lang="es-ES" sz="3000" dirty="0">
                <a:latin typeface="+mn-lt"/>
                <a:ea typeface="+mn-ea"/>
                <a:cs typeface="+mn-cs"/>
              </a:rPr>
              <a:t>. </a:t>
            </a:r>
            <a:r>
              <a:rPr lang="es-ES" sz="1800" dirty="0">
                <a:latin typeface="Arial" panose="020B0604020202020204" pitchFamily="34" charset="0"/>
                <a:cs typeface="Arial" panose="020B0604020202020204" pitchFamily="34" charset="0"/>
              </a:rPr>
              <a:t>¿Es verdad que el consumo de alcohol tiene pocos riesgos para la salud e incluso es saludable (evita enfermedades del corazón y es buen alimento), por eso su venta es legal para los mayores de 18 años?</a:t>
            </a:r>
            <a:br>
              <a:rPr lang="es-ES" sz="1800" dirty="0">
                <a:latin typeface="Arial" panose="020B0604020202020204" pitchFamily="34" charset="0"/>
                <a:cs typeface="Arial" panose="020B0604020202020204" pitchFamily="34" charset="0"/>
              </a:rPr>
            </a:br>
            <a:endParaRPr lang="es-ES"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 y="1988820"/>
            <a:ext cx="9143999" cy="3154679"/>
          </a:xfrm>
          <a:solidFill>
            <a:schemeClr val="bg2">
              <a:lumMod val="25000"/>
            </a:schemeClr>
          </a:solidFill>
        </p:spPr>
        <p:txBody>
          <a:bodyPr>
            <a:normAutofit/>
          </a:bodyPr>
          <a:lstStyle/>
          <a:p>
            <a:pPr marL="400050" lvl="1" indent="0" algn="ctr">
              <a:buNone/>
            </a:pPr>
            <a:r>
              <a:rPr lang="es-ES" b="1" dirty="0">
                <a:solidFill>
                  <a:srgbClr val="FFC000"/>
                </a:solidFill>
              </a:rPr>
              <a:t>!</a:t>
            </a:r>
            <a:r>
              <a:rPr lang="es-ES" b="1" i="1" dirty="0">
                <a:solidFill>
                  <a:srgbClr val="FFC000"/>
                </a:solidFill>
              </a:rPr>
              <a:t>REAL NEWS</a:t>
            </a:r>
            <a:r>
              <a:rPr lang="es-ES" b="1" dirty="0">
                <a:solidFill>
                  <a:srgbClr val="FFC000"/>
                </a:solidFill>
              </a:rPr>
              <a:t>!</a:t>
            </a:r>
          </a:p>
          <a:p>
            <a:pPr marL="400050" lvl="1" indent="0">
              <a:buNone/>
            </a:pPr>
            <a:r>
              <a:rPr lang="es-ES" b="1" dirty="0">
                <a:solidFill>
                  <a:srgbClr val="FFC000"/>
                </a:solidFill>
              </a:rPr>
              <a:t>C) Es falso, porque legal no es sinónimo de saludable </a:t>
            </a:r>
            <a:r>
              <a:rPr lang="es-ES" sz="2400" dirty="0">
                <a:solidFill>
                  <a:srgbClr val="FFC000"/>
                </a:solidFill>
              </a:rPr>
              <a:t>(incongruencias de nuestra sociedad que permite su venta a los mayores de edad). </a:t>
            </a:r>
            <a:r>
              <a:rPr lang="es-ES" b="1" dirty="0">
                <a:solidFill>
                  <a:srgbClr val="FFC000"/>
                </a:solidFill>
              </a:rPr>
              <a:t>El consumo de alcohol </a:t>
            </a:r>
            <a:r>
              <a:rPr lang="es-ES" sz="2400" dirty="0">
                <a:solidFill>
                  <a:srgbClr val="FFC000"/>
                </a:solidFill>
              </a:rPr>
              <a:t>(etanol, OH, químico nocivo para ser ingerido),</a:t>
            </a:r>
            <a:r>
              <a:rPr lang="es-ES" dirty="0">
                <a:solidFill>
                  <a:srgbClr val="FFC000"/>
                </a:solidFill>
              </a:rPr>
              <a:t> </a:t>
            </a:r>
            <a:r>
              <a:rPr lang="es-ES" b="1" dirty="0">
                <a:solidFill>
                  <a:srgbClr val="FFC000"/>
                </a:solidFill>
              </a:rPr>
              <a:t>perjudica la salud porque es tóxico para los órganos por los que pasa </a:t>
            </a:r>
            <a:r>
              <a:rPr lang="es-ES" sz="2400" dirty="0">
                <a:solidFill>
                  <a:srgbClr val="FFC000"/>
                </a:solidFill>
              </a:rPr>
              <a:t>(cerebro, hígado, esófago, estómago, intestinos, etc.).</a:t>
            </a:r>
          </a:p>
          <a:p>
            <a:pPr marL="400050" lvl="1" indent="0">
              <a:buNone/>
            </a:pPr>
            <a:endParaRPr lang="es-ES" dirty="0">
              <a:solidFill>
                <a:srgbClr val="FFC000"/>
              </a:solidFill>
            </a:endParaRPr>
          </a:p>
          <a:p>
            <a:endParaRPr lang="es-ES" sz="2800" dirty="0"/>
          </a:p>
        </p:txBody>
      </p:sp>
      <p:sp>
        <p:nvSpPr>
          <p:cNvPr id="4" name="Título 1"/>
          <p:cNvSpPr txBox="1">
            <a:spLocks/>
          </p:cNvSpPr>
          <p:nvPr/>
        </p:nvSpPr>
        <p:spPr>
          <a:xfrm>
            <a:off x="6171117" y="1104798"/>
            <a:ext cx="2548890" cy="556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5400" b="1" dirty="0">
                <a:latin typeface="+mn-lt"/>
                <a:ea typeface="+mn-ea"/>
                <a:cs typeface="+mn-cs"/>
              </a:rPr>
              <a:t>la “C”</a:t>
            </a:r>
            <a:endParaRPr lang="es-ES" sz="54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843148" y="1132885"/>
            <a:ext cx="5564525" cy="648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a:latin typeface="+mn-lt"/>
                <a:ea typeface="+mn-ea"/>
                <a:cs typeface="+mn-cs"/>
              </a:rPr>
              <a:t>¡Y LA RESPUESTA CORRECTA ES…!</a:t>
            </a:r>
            <a:endParaRPr lang="es-E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9734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1000"/>
                                        <p:tgtEl>
                                          <p:spTgt spid="3">
                                            <p:bg/>
                                          </p:spTgt>
                                        </p:tgtEl>
                                      </p:cBhvr>
                                    </p:animEffect>
                                    <p:anim calcmode="lin" valueType="num">
                                      <p:cBhvr>
                                        <p:cTn id="20" dur="1000" fill="hold"/>
                                        <p:tgtEl>
                                          <p:spTgt spid="3">
                                            <p:bg/>
                                          </p:spTgt>
                                        </p:tgtEl>
                                        <p:attrNameLst>
                                          <p:attrName>ppt_x</p:attrName>
                                        </p:attrNameLst>
                                      </p:cBhvr>
                                      <p:tavLst>
                                        <p:tav tm="0">
                                          <p:val>
                                            <p:strVal val="#ppt_x"/>
                                          </p:val>
                                        </p:tav>
                                        <p:tav tm="100000">
                                          <p:val>
                                            <p:strVal val="#ppt_x"/>
                                          </p:val>
                                        </p:tav>
                                      </p:tavLst>
                                    </p:anim>
                                    <p:anim calcmode="lin" valueType="num">
                                      <p:cBhvr>
                                        <p:cTn id="21" dur="1000" fill="hold"/>
                                        <p:tgtEl>
                                          <p:spTgt spid="3">
                                            <p:bg/>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5143500"/>
          </a:xfrm>
          <a:prstGeom prst="rect">
            <a:avLst/>
          </a:prstGeom>
          <a:gradFill>
            <a:gsLst>
              <a:gs pos="0">
                <a:schemeClr val="accent5">
                  <a:lumMod val="40000"/>
                  <a:lumOff val="60000"/>
                </a:schemeClr>
              </a:gs>
              <a:gs pos="64000">
                <a:schemeClr val="bg1"/>
              </a:gs>
              <a:gs pos="48000">
                <a:schemeClr val="bg1"/>
              </a:gs>
              <a:gs pos="100000">
                <a:schemeClr val="accent5">
                  <a:lumMod val="60000"/>
                  <a:lumOff val="4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CuadroTexto 4"/>
          <p:cNvSpPr txBox="1"/>
          <p:nvPr/>
        </p:nvSpPr>
        <p:spPr>
          <a:xfrm>
            <a:off x="116873" y="791125"/>
            <a:ext cx="8910254" cy="2739211"/>
          </a:xfrm>
          <a:prstGeom prst="rect">
            <a:avLst/>
          </a:prstGeom>
          <a:noFill/>
        </p:spPr>
        <p:txBody>
          <a:bodyPr wrap="square" rtlCol="0">
            <a:spAutoFit/>
          </a:bodyPr>
          <a:lstStyle/>
          <a:p>
            <a:pPr algn="ctr">
              <a:defRPr/>
            </a:pPr>
            <a:r>
              <a:rPr lang="es-ES" altLang="es-ES" sz="4400" b="1" spc="-100" dirty="0" smtClean="0">
                <a:solidFill>
                  <a:srgbClr val="1F497D">
                    <a:lumMod val="60000"/>
                    <a:lumOff val="40000"/>
                  </a:srgbClr>
                </a:solidFill>
                <a:latin typeface="Arial"/>
                <a:cs typeface="Arial"/>
              </a:rPr>
              <a:t>Beber alcohol </a:t>
            </a:r>
          </a:p>
          <a:p>
            <a:pPr algn="ctr">
              <a:defRPr/>
            </a:pPr>
            <a:r>
              <a:rPr lang="es-ES" altLang="es-ES" sz="4000" b="1" spc="-100" dirty="0" smtClean="0">
                <a:solidFill>
                  <a:srgbClr val="1F497D">
                    <a:lumMod val="60000"/>
                    <a:lumOff val="40000"/>
                  </a:srgbClr>
                </a:solidFill>
                <a:latin typeface="Arial"/>
                <a:cs typeface="Arial"/>
              </a:rPr>
              <a:t>NO ES OBLIGATORIO</a:t>
            </a:r>
          </a:p>
          <a:p>
            <a:pPr algn="ctr">
              <a:defRPr/>
            </a:pPr>
            <a:endParaRPr lang="es-ES" altLang="es-ES" sz="4400" b="1" spc="-100" dirty="0" smtClean="0">
              <a:solidFill>
                <a:srgbClr val="1F497D">
                  <a:lumMod val="60000"/>
                  <a:lumOff val="40000"/>
                </a:srgbClr>
              </a:solidFill>
              <a:latin typeface="Arial"/>
              <a:cs typeface="Arial"/>
            </a:endParaRPr>
          </a:p>
          <a:p>
            <a:pPr algn="ctr">
              <a:defRPr/>
            </a:pPr>
            <a:r>
              <a:rPr lang="es-ES" altLang="es-ES" sz="4400" b="1" spc="-100" dirty="0" smtClean="0">
                <a:solidFill>
                  <a:srgbClr val="1F497D">
                    <a:lumMod val="60000"/>
                    <a:lumOff val="40000"/>
                  </a:srgbClr>
                </a:solidFill>
                <a:latin typeface="Arial"/>
                <a:cs typeface="Arial"/>
              </a:rPr>
              <a:t>RESPETA mi libertad</a:t>
            </a:r>
            <a:endParaRPr lang="es-ES" altLang="es-ES" sz="4400" b="1" spc="-100" dirty="0">
              <a:solidFill>
                <a:srgbClr val="1F497D">
                  <a:lumMod val="60000"/>
                  <a:lumOff val="40000"/>
                </a:srgbClr>
              </a:solidFill>
              <a:latin typeface="Arial"/>
              <a:cs typeface="Arial"/>
            </a:endParaRPr>
          </a:p>
        </p:txBody>
      </p:sp>
      <p:pic>
        <p:nvPicPr>
          <p:cNvPr id="4" name="Picture 2" descr="océano de alta resolución - fondo de pantalla de mar"/>
          <p:cNvPicPr>
            <a:picLocks noChangeAspect="1" noChangeArrowheads="1"/>
          </p:cNvPicPr>
          <p:nvPr/>
        </p:nvPicPr>
        <p:blipFill rotWithShape="1">
          <a:blip r:embed="rId3">
            <a:extLst>
              <a:ext uri="{28A0092B-C50C-407E-A947-70E740481C1C}">
                <a14:useLocalDpi xmlns:a14="http://schemas.microsoft.com/office/drawing/2010/main" val="0"/>
              </a:ext>
            </a:extLst>
          </a:blip>
          <a:srcRect t="29318" b="32502"/>
          <a:stretch/>
        </p:blipFill>
        <p:spPr bwMode="auto">
          <a:xfrm>
            <a:off x="0" y="3795345"/>
            <a:ext cx="9144000" cy="134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633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 calcmode="lin" valueType="num">
                                      <p:cBhvr>
                                        <p:cTn id="9" dur="3000" fill="hold"/>
                                        <p:tgtEl>
                                          <p:spTgt spid="5"/>
                                        </p:tgtEl>
                                        <p:attrNameLst>
                                          <p:attrName>style.rotation</p:attrName>
                                        </p:attrNameLst>
                                      </p:cBhvr>
                                      <p:tavLst>
                                        <p:tav tm="0">
                                          <p:val>
                                            <p:fltVal val="90"/>
                                          </p:val>
                                        </p:tav>
                                        <p:tav tm="100000">
                                          <p:val>
                                            <p:fltVal val="0"/>
                                          </p:val>
                                        </p:tav>
                                      </p:tavLst>
                                    </p:anim>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2872" y="901448"/>
            <a:ext cx="8818255" cy="2823689"/>
          </a:xfrm>
        </p:spPr>
        <p:txBody>
          <a:bodyPr>
            <a:normAutofit fontScale="32500" lnSpcReduction="20000"/>
          </a:bodyPr>
          <a:lstStyle/>
          <a:p>
            <a:pPr>
              <a:buFont typeface="Wingdings" panose="05000000000000000000" pitchFamily="2" charset="2"/>
              <a:buChar char="§"/>
            </a:pPr>
            <a:r>
              <a:rPr lang="es-ES" sz="7200" dirty="0">
                <a:cs typeface="Arial" panose="020B0604020202020204" pitchFamily="34" charset="0"/>
              </a:rPr>
              <a:t>Alcohol </a:t>
            </a:r>
            <a:r>
              <a:rPr lang="es-ES" sz="8000" b="1" dirty="0">
                <a:solidFill>
                  <a:srgbClr val="FFCC00"/>
                </a:solidFill>
                <a:cs typeface="Arial" panose="020B0604020202020204" pitchFamily="34" charset="0"/>
              </a:rPr>
              <a:t>= </a:t>
            </a:r>
            <a:r>
              <a:rPr lang="es-ES" sz="7200" dirty="0">
                <a:cs typeface="Arial" panose="020B0604020202020204" pitchFamily="34" charset="0"/>
              </a:rPr>
              <a:t>etanol </a:t>
            </a:r>
            <a:r>
              <a:rPr lang="es-ES" sz="8000" b="1" dirty="0">
                <a:solidFill>
                  <a:srgbClr val="FFCC00"/>
                </a:solidFill>
                <a:cs typeface="Arial" panose="020B0604020202020204" pitchFamily="34" charset="0"/>
              </a:rPr>
              <a:t>=</a:t>
            </a:r>
            <a:r>
              <a:rPr lang="es-ES" sz="7200" dirty="0">
                <a:solidFill>
                  <a:srgbClr val="FFCC00"/>
                </a:solidFill>
                <a:cs typeface="Arial" panose="020B0604020202020204" pitchFamily="34" charset="0"/>
              </a:rPr>
              <a:t> </a:t>
            </a:r>
            <a:r>
              <a:rPr lang="es-ES" sz="7200" b="1" dirty="0">
                <a:cs typeface="Arial" panose="020B0604020202020204" pitchFamily="34" charset="0"/>
              </a:rPr>
              <a:t>tóxico</a:t>
            </a:r>
            <a:r>
              <a:rPr lang="es-ES" sz="7200" dirty="0">
                <a:cs typeface="Arial" panose="020B0604020202020204" pitchFamily="34" charset="0"/>
              </a:rPr>
              <a:t>        </a:t>
            </a:r>
            <a:r>
              <a:rPr lang="es-ES" sz="7200" b="1" dirty="0">
                <a:cs typeface="Arial" panose="020B0604020202020204" pitchFamily="34" charset="0"/>
              </a:rPr>
              <a:t>bebida atrayente        perjudica</a:t>
            </a:r>
            <a:r>
              <a:rPr lang="es-ES" sz="7200" dirty="0">
                <a:cs typeface="Arial" panose="020B0604020202020204" pitchFamily="34" charset="0"/>
              </a:rPr>
              <a:t> la salud.</a:t>
            </a:r>
          </a:p>
          <a:p>
            <a:pPr marL="0" indent="0">
              <a:buNone/>
            </a:pPr>
            <a:endParaRPr lang="es-ES" sz="6200" dirty="0">
              <a:cs typeface="Arial" panose="020B0604020202020204" pitchFamily="34" charset="0"/>
            </a:endParaRPr>
          </a:p>
          <a:p>
            <a:pPr>
              <a:buFont typeface="Wingdings" panose="05000000000000000000" pitchFamily="2" charset="2"/>
              <a:buChar char="§"/>
            </a:pPr>
            <a:r>
              <a:rPr lang="es-ES" sz="7200" b="1" dirty="0">
                <a:cs typeface="Arial" panose="020B0604020202020204" pitchFamily="34" charset="0"/>
              </a:rPr>
              <a:t>Se vende</a:t>
            </a:r>
            <a:r>
              <a:rPr lang="es-ES" sz="7200" dirty="0">
                <a:cs typeface="Arial" panose="020B0604020202020204" pitchFamily="34" charset="0"/>
              </a:rPr>
              <a:t> para </a:t>
            </a:r>
            <a:r>
              <a:rPr lang="es-ES" sz="7200" b="1" dirty="0">
                <a:cs typeface="Arial" panose="020B0604020202020204" pitchFamily="34" charset="0"/>
              </a:rPr>
              <a:t>mayores de 18 años.</a:t>
            </a:r>
          </a:p>
          <a:p>
            <a:pPr>
              <a:buFont typeface="Wingdings" panose="05000000000000000000" pitchFamily="2" charset="2"/>
              <a:buChar char="§"/>
            </a:pPr>
            <a:endParaRPr lang="es-ES" sz="6200" b="1" dirty="0">
              <a:cs typeface="Arial" panose="020B0604020202020204" pitchFamily="34" charset="0"/>
            </a:endParaRPr>
          </a:p>
          <a:p>
            <a:pPr>
              <a:buFont typeface="Wingdings" panose="05000000000000000000" pitchFamily="2" charset="2"/>
              <a:buChar char="§"/>
            </a:pPr>
            <a:r>
              <a:rPr lang="es-ES" sz="7200" dirty="0">
                <a:cs typeface="Arial" panose="020B0604020202020204" pitchFamily="34" charset="0"/>
              </a:rPr>
              <a:t>Socialmente </a:t>
            </a:r>
            <a:r>
              <a:rPr lang="es-ES" sz="7200" b="1" dirty="0">
                <a:cs typeface="Arial" panose="020B0604020202020204" pitchFamily="34" charset="0"/>
              </a:rPr>
              <a:t>aceptado</a:t>
            </a:r>
            <a:r>
              <a:rPr lang="es-ES" sz="7200" dirty="0">
                <a:cs typeface="Arial" panose="020B0604020202020204" pitchFamily="34" charset="0"/>
              </a:rPr>
              <a:t>, es legal y tiene publicidad.</a:t>
            </a:r>
          </a:p>
          <a:p>
            <a:pPr>
              <a:buFont typeface="Wingdings" panose="05000000000000000000" pitchFamily="2" charset="2"/>
              <a:buChar char="§"/>
            </a:pPr>
            <a:endParaRPr lang="es-ES" sz="2800" dirty="0">
              <a:cs typeface="Arial" panose="020B0604020202020204" pitchFamily="34" charset="0"/>
            </a:endParaRPr>
          </a:p>
          <a:p>
            <a:pPr>
              <a:buFont typeface="Wingdings" panose="05000000000000000000" pitchFamily="2" charset="2"/>
              <a:buChar char="§"/>
            </a:pPr>
            <a:endParaRPr lang="es-ES" sz="6200" dirty="0">
              <a:cs typeface="Arial" panose="020B0604020202020204" pitchFamily="34" charset="0"/>
            </a:endParaRPr>
          </a:p>
          <a:p>
            <a:pPr>
              <a:buFont typeface="Wingdings" panose="05000000000000000000" pitchFamily="2" charset="2"/>
              <a:buChar char="§"/>
            </a:pPr>
            <a:r>
              <a:rPr lang="es-ES" sz="7200" dirty="0">
                <a:cs typeface="Arial" panose="020B0604020202020204" pitchFamily="34" charset="0"/>
              </a:rPr>
              <a:t>Incluso algunos afirman que es </a:t>
            </a:r>
            <a:r>
              <a:rPr lang="es-ES" sz="7200" b="1" dirty="0">
                <a:cs typeface="Arial" panose="020B0604020202020204" pitchFamily="34" charset="0"/>
              </a:rPr>
              <a:t>beneficioso</a:t>
            </a:r>
            <a:r>
              <a:rPr lang="es-ES" sz="7200" dirty="0">
                <a:cs typeface="Arial" panose="020B0604020202020204" pitchFamily="34" charset="0"/>
              </a:rPr>
              <a:t> para la salud.</a:t>
            </a:r>
          </a:p>
          <a:p>
            <a:pPr marL="0" indent="0">
              <a:buNone/>
            </a:pPr>
            <a:endParaRPr lang="es-ES" sz="4500" dirty="0">
              <a:cs typeface="Arial" panose="020B0604020202020204" pitchFamily="34" charset="0"/>
            </a:endParaRPr>
          </a:p>
          <a:p>
            <a:pPr marL="0" indent="0">
              <a:buNone/>
            </a:pPr>
            <a:endParaRPr lang="es-ES" sz="4500" dirty="0">
              <a:cs typeface="Arial" panose="020B0604020202020204" pitchFamily="34" charset="0"/>
            </a:endParaRPr>
          </a:p>
        </p:txBody>
      </p:sp>
      <p:sp>
        <p:nvSpPr>
          <p:cNvPr id="4" name="Título 1"/>
          <p:cNvSpPr txBox="1">
            <a:spLocks noGrp="1"/>
          </p:cNvSpPr>
          <p:nvPr>
            <p:ph type="title"/>
          </p:nvPr>
        </p:nvSpPr>
        <p:spPr>
          <a:xfrm>
            <a:off x="0" y="142242"/>
            <a:ext cx="9144000" cy="5600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a:latin typeface="+mn-lt"/>
                <a:ea typeface="+mn-ea"/>
                <a:cs typeface="+mn-cs"/>
              </a:rPr>
              <a:t>¿Por qué creéis que es esta la respuesta correcta?</a:t>
            </a:r>
            <a:endParaRPr lang="es-ES" sz="3200" b="1" dirty="0">
              <a:latin typeface="Arial" panose="020B0604020202020204" pitchFamily="34" charset="0"/>
              <a:cs typeface="Arial" panose="020B0604020202020204" pitchFamily="34" charset="0"/>
            </a:endParaRPr>
          </a:p>
        </p:txBody>
      </p:sp>
      <p:sp>
        <p:nvSpPr>
          <p:cNvPr id="2" name="Flecha derecha 1"/>
          <p:cNvSpPr/>
          <p:nvPr/>
        </p:nvSpPr>
        <p:spPr>
          <a:xfrm>
            <a:off x="6212677" y="885874"/>
            <a:ext cx="431189" cy="409437"/>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sp>
        <p:nvSpPr>
          <p:cNvPr id="10" name="Marcador de contenido 2"/>
          <p:cNvSpPr txBox="1">
            <a:spLocks/>
          </p:cNvSpPr>
          <p:nvPr/>
        </p:nvSpPr>
        <p:spPr>
          <a:xfrm>
            <a:off x="0" y="3628961"/>
            <a:ext cx="9144000" cy="1514539"/>
          </a:xfrm>
          <a:prstGeom prst="rect">
            <a:avLst/>
          </a:prstGeom>
          <a:solidFill>
            <a:schemeClr val="tx1">
              <a:lumMod val="75000"/>
              <a:lumOff val="2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ES" sz="3600" dirty="0">
                <a:solidFill>
                  <a:srgbClr val="FFC000"/>
                </a:solidFill>
                <a:cs typeface="Arial" panose="020B0604020202020204" pitchFamily="34" charset="0"/>
              </a:rPr>
              <a:t>¿Cuáles serían, según vuestra opinión, los beneficios para la salud de beber alcohol?</a:t>
            </a:r>
          </a:p>
        </p:txBody>
      </p:sp>
      <p:sp>
        <p:nvSpPr>
          <p:cNvPr id="7" name="Flecha derecha 6"/>
          <p:cNvSpPr/>
          <p:nvPr/>
        </p:nvSpPr>
        <p:spPr>
          <a:xfrm>
            <a:off x="3676835" y="928223"/>
            <a:ext cx="397162" cy="367088"/>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sp>
        <p:nvSpPr>
          <p:cNvPr id="5" name="Flecha izquierda, derecha y arriba 4"/>
          <p:cNvSpPr/>
          <p:nvPr/>
        </p:nvSpPr>
        <p:spPr>
          <a:xfrm rot="5400000">
            <a:off x="6168695" y="1739843"/>
            <a:ext cx="1243164" cy="679260"/>
          </a:xfrm>
          <a:prstGeom prst="leftRightUpArrow">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ángulo 5"/>
          <p:cNvSpPr/>
          <p:nvPr/>
        </p:nvSpPr>
        <p:spPr>
          <a:xfrm>
            <a:off x="7211920" y="1702766"/>
            <a:ext cx="1946988" cy="1015663"/>
          </a:xfrm>
          <a:prstGeom prst="rect">
            <a:avLst/>
          </a:prstGeom>
        </p:spPr>
        <p:txBody>
          <a:bodyPr wrap="square">
            <a:spAutoFit/>
          </a:bodyPr>
          <a:lstStyle/>
          <a:p>
            <a:r>
              <a:rPr lang="es-ES" sz="2000" b="1" dirty="0">
                <a:cs typeface="Arial" panose="020B0604020202020204" pitchFamily="34" charset="0"/>
              </a:rPr>
              <a:t>Da la impresión de que no es perjudicial.</a:t>
            </a:r>
          </a:p>
        </p:txBody>
      </p:sp>
      <p:sp>
        <p:nvSpPr>
          <p:cNvPr id="8" name="Circular 7"/>
          <p:cNvSpPr/>
          <p:nvPr/>
        </p:nvSpPr>
        <p:spPr>
          <a:xfrm>
            <a:off x="7047895" y="1455317"/>
            <a:ext cx="1652760" cy="1389483"/>
          </a:xfrm>
          <a:prstGeom prst="pie">
            <a:avLst>
              <a:gd name="adj1" fmla="val 3"/>
              <a:gd name="adj2" fmla="val 16200000"/>
            </a:avLst>
          </a:prstGeom>
          <a:solidFill>
            <a:srgbClr val="FFCC00">
              <a:alpha val="33000"/>
            </a:srgbClr>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309179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16" presetClass="entr" presetSubtype="21"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16" presetClass="entr" presetSubtype="21" fill="hold" grpId="0" nodeType="afterEffect">
                                  <p:stCondLst>
                                    <p:cond delay="100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2" grpId="0" animBg="1"/>
      <p:bldP spid="10" grpId="0" animBg="1"/>
      <p:bldP spid="7" grpId="0" animBg="1"/>
      <p:bldP spid="5" grpId="0" animBg="1"/>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0"/>
            <a:ext cx="9156355" cy="5143500"/>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5538" t="33896" r="23831" b="9689"/>
          <a:stretch/>
        </p:blipFill>
        <p:spPr>
          <a:xfrm>
            <a:off x="0" y="0"/>
            <a:ext cx="5412260" cy="5143500"/>
          </a:xfrm>
          <a:prstGeom prst="rect">
            <a:avLst/>
          </a:prstGeom>
        </p:spPr>
      </p:pic>
      <p:pic>
        <p:nvPicPr>
          <p:cNvPr id="9" name="Imagen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298" t="20148" r="36917" b="37660"/>
          <a:stretch/>
        </p:blipFill>
        <p:spPr>
          <a:xfrm>
            <a:off x="5498757" y="480215"/>
            <a:ext cx="3553524" cy="2040409"/>
          </a:xfrm>
          <a:prstGeom prst="rect">
            <a:avLst/>
          </a:prstGeom>
        </p:spPr>
      </p:pic>
      <p:pic>
        <p:nvPicPr>
          <p:cNvPr id="10" name="Imagen 9"/>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952" t="19219" r="36931" b="38018"/>
          <a:stretch/>
        </p:blipFill>
        <p:spPr>
          <a:xfrm>
            <a:off x="5498757" y="2783205"/>
            <a:ext cx="3571102" cy="2097714"/>
          </a:xfrm>
          <a:prstGeom prst="rect">
            <a:avLst/>
          </a:prstGeom>
        </p:spPr>
      </p:pic>
    </p:spTree>
    <p:extLst>
      <p:ext uri="{BB962C8B-B14F-4D97-AF65-F5344CB8AC3E}">
        <p14:creationId xmlns:p14="http://schemas.microsoft.com/office/powerpoint/2010/main" val="29424125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14" presetClass="entr" presetSubtype="10" fill="hold" nodeType="afterEffect">
                                  <p:stCondLst>
                                    <p:cond delay="300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3000"/>
                                        <p:tgtEl>
                                          <p:spTgt spid="9"/>
                                        </p:tgtEl>
                                      </p:cBhvr>
                                    </p:animEffect>
                                  </p:childTnLst>
                                </p:cTn>
                              </p:par>
                            </p:childTnLst>
                          </p:cTn>
                        </p:par>
                        <p:par>
                          <p:cTn id="15" fill="hold">
                            <p:stCondLst>
                              <p:cond delay="7000"/>
                            </p:stCondLst>
                            <p:childTnLst>
                              <p:par>
                                <p:cTn id="16" presetID="16" presetClass="entr" presetSubtype="21" fill="hold" nodeType="after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clipartbest.com/cliparts/ncX/Lex/ncXLexn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053" y="1961152"/>
            <a:ext cx="501307" cy="501307"/>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2"/>
          <p:cNvSpPr txBox="1">
            <a:spLocks/>
          </p:cNvSpPr>
          <p:nvPr/>
        </p:nvSpPr>
        <p:spPr>
          <a:xfrm>
            <a:off x="1" y="0"/>
            <a:ext cx="9143999" cy="502418"/>
          </a:xfrm>
          <a:prstGeom prst="rect">
            <a:avLst/>
          </a:prstGeom>
          <a:solidFill>
            <a:schemeClr val="tx1">
              <a:lumMod val="75000"/>
              <a:lumOff val="25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i="1" dirty="0" err="1">
                <a:solidFill>
                  <a:srgbClr val="FFC000"/>
                </a:solidFill>
                <a:cs typeface="Arial" panose="020B0604020202020204" pitchFamily="34" charset="0"/>
              </a:rPr>
              <a:t>Fake</a:t>
            </a:r>
            <a:r>
              <a:rPr lang="es-ES" b="1" i="1" dirty="0">
                <a:solidFill>
                  <a:srgbClr val="FFC000"/>
                </a:solidFill>
                <a:cs typeface="Arial" panose="020B0604020202020204" pitchFamily="34" charset="0"/>
              </a:rPr>
              <a:t> News </a:t>
            </a:r>
            <a:r>
              <a:rPr lang="es-ES" b="1" dirty="0">
                <a:solidFill>
                  <a:srgbClr val="FFC000"/>
                </a:solidFill>
                <a:cs typeface="Arial" panose="020B0604020202020204" pitchFamily="34" charset="0"/>
              </a:rPr>
              <a:t>sobre el alcohol</a:t>
            </a:r>
          </a:p>
        </p:txBody>
      </p:sp>
      <p:sp>
        <p:nvSpPr>
          <p:cNvPr id="5" name="Marcador de contenido 2"/>
          <p:cNvSpPr>
            <a:spLocks noGrp="1"/>
          </p:cNvSpPr>
          <p:nvPr>
            <p:ph idx="1"/>
          </p:nvPr>
        </p:nvSpPr>
        <p:spPr>
          <a:xfrm>
            <a:off x="320152" y="661012"/>
            <a:ext cx="8570459" cy="4486152"/>
          </a:xfrm>
        </p:spPr>
        <p:txBody>
          <a:bodyPr>
            <a:normAutofit fontScale="32500" lnSpcReduction="20000"/>
          </a:bodyPr>
          <a:lstStyle/>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a:t>
            </a:r>
            <a:r>
              <a:rPr lang="es-ES" sz="6200" i="1" dirty="0">
                <a:solidFill>
                  <a:schemeClr val="tx1">
                    <a:lumMod val="50000"/>
                    <a:lumOff val="50000"/>
                  </a:schemeClr>
                </a:solidFill>
              </a:rPr>
              <a:t> </a:t>
            </a:r>
            <a:r>
              <a:rPr lang="es-ES" sz="6200" b="1" i="1" dirty="0">
                <a:solidFill>
                  <a:schemeClr val="tx1">
                    <a:lumMod val="50000"/>
                    <a:lumOff val="50000"/>
                  </a:schemeClr>
                </a:solidFill>
              </a:rPr>
              <a:t>El alcohol es un alimento.</a:t>
            </a:r>
          </a:p>
          <a:p>
            <a:pPr marL="0" indent="0">
              <a:buNone/>
            </a:pPr>
            <a:endParaRPr lang="es-ES" sz="2500" b="1" i="1" dirty="0">
              <a:solidFill>
                <a:schemeClr val="tx1">
                  <a:lumMod val="50000"/>
                  <a:lumOff val="50000"/>
                </a:schemeClr>
              </a:solidFill>
            </a:endParaRPr>
          </a:p>
          <a:p>
            <a:pPr marL="0" indent="0">
              <a:buNone/>
            </a:pPr>
            <a:r>
              <a:rPr lang="es-ES" sz="6200" b="1" dirty="0">
                <a:highlight>
                  <a:srgbClr val="FFCC00"/>
                </a:highlight>
              </a:rPr>
              <a:t>Realidad:</a:t>
            </a:r>
            <a:r>
              <a:rPr lang="es-ES" sz="6200" dirty="0"/>
              <a:t> </a:t>
            </a:r>
            <a:r>
              <a:rPr lang="es-ES" sz="6200" u="sng" dirty="0"/>
              <a:t>engorda</a:t>
            </a:r>
            <a:r>
              <a:rPr lang="es-ES" sz="6200" dirty="0"/>
              <a:t>, no alimenta.                     Aumenta la producción de grasa (calorías vacías).</a:t>
            </a:r>
          </a:p>
          <a:p>
            <a:pPr marL="0" indent="0">
              <a:buNone/>
            </a:pPr>
            <a:endParaRPr lang="es-ES" sz="3700" dirty="0"/>
          </a:p>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a:t>
            </a:r>
            <a:r>
              <a:rPr lang="es-ES" sz="6200" i="1" dirty="0">
                <a:solidFill>
                  <a:schemeClr val="tx1">
                    <a:lumMod val="50000"/>
                    <a:lumOff val="50000"/>
                  </a:schemeClr>
                </a:solidFill>
              </a:rPr>
              <a:t> </a:t>
            </a:r>
            <a:r>
              <a:rPr lang="es-ES" sz="6200" b="1" i="1" dirty="0">
                <a:solidFill>
                  <a:schemeClr val="tx1">
                    <a:lumMod val="50000"/>
                    <a:lumOff val="50000"/>
                  </a:schemeClr>
                </a:solidFill>
              </a:rPr>
              <a:t>El consumo de alcohol hace entrar en calor y combate el frío.</a:t>
            </a:r>
          </a:p>
          <a:p>
            <a:pPr marL="0" indent="0">
              <a:buNone/>
            </a:pPr>
            <a:r>
              <a:rPr lang="es-ES" sz="6200" b="1" dirty="0">
                <a:highlight>
                  <a:srgbClr val="FFCC00"/>
                </a:highlight>
              </a:rPr>
              <a:t>Realidad:</a:t>
            </a:r>
            <a:r>
              <a:rPr lang="es-ES" sz="6200" dirty="0"/>
              <a:t>  sensación de calor          calienta la piel             pero                                    disminuye la temperatura interior y </a:t>
            </a:r>
            <a:r>
              <a:rPr lang="es-ES" sz="6200" u="sng" dirty="0"/>
              <a:t>enfría el cuerpo</a:t>
            </a:r>
            <a:r>
              <a:rPr lang="es-ES" sz="6200" dirty="0"/>
              <a:t>. </a:t>
            </a:r>
          </a:p>
          <a:p>
            <a:pPr marL="0" indent="0" algn="ctr">
              <a:buNone/>
            </a:pPr>
            <a:r>
              <a:rPr lang="es-ES" sz="6200" b="1" dirty="0">
                <a:solidFill>
                  <a:srgbClr val="F2C400"/>
                </a:solidFill>
                <a:effectLst>
                  <a:outerShdw blurRad="38100" dist="38100" dir="2700000" algn="tl">
                    <a:srgbClr val="000000">
                      <a:alpha val="43137"/>
                    </a:srgbClr>
                  </a:outerShdw>
                </a:effectLst>
              </a:rPr>
              <a:t>Con embriaguez abrigarle.                                                                                                  Nunca duchas frías. </a:t>
            </a:r>
          </a:p>
          <a:p>
            <a:pPr marL="0" indent="0">
              <a:buNone/>
            </a:pPr>
            <a:endParaRPr lang="es-ES" sz="3700" dirty="0"/>
          </a:p>
          <a:p>
            <a:pPr marL="0" indent="0">
              <a:buNone/>
            </a:pPr>
            <a:r>
              <a:rPr lang="es-ES" sz="6200" b="1" i="1" dirty="0" err="1">
                <a:solidFill>
                  <a:schemeClr val="tx1">
                    <a:lumMod val="50000"/>
                    <a:lumOff val="50000"/>
                  </a:schemeClr>
                </a:solidFill>
              </a:rPr>
              <a:t>Fake</a:t>
            </a:r>
            <a:r>
              <a:rPr lang="es-ES" sz="6200" b="1" i="1" dirty="0">
                <a:solidFill>
                  <a:schemeClr val="tx1">
                    <a:lumMod val="50000"/>
                    <a:lumOff val="50000"/>
                  </a:schemeClr>
                </a:solidFill>
              </a:rPr>
              <a:t> News: El alcohol es bueno para el corazón</a:t>
            </a:r>
            <a:r>
              <a:rPr lang="es-ES" sz="6200" b="1" dirty="0">
                <a:solidFill>
                  <a:schemeClr val="tx1">
                    <a:lumMod val="50000"/>
                    <a:lumOff val="50000"/>
                  </a:schemeClr>
                </a:solidFill>
              </a:rPr>
              <a:t>.</a:t>
            </a:r>
          </a:p>
          <a:p>
            <a:pPr marL="0" indent="0">
              <a:buNone/>
            </a:pPr>
            <a:r>
              <a:rPr lang="es-ES" sz="6200" b="1" dirty="0">
                <a:highlight>
                  <a:srgbClr val="FFCC00"/>
                </a:highlight>
              </a:rPr>
              <a:t>Realidad:</a:t>
            </a:r>
            <a:r>
              <a:rPr lang="es-ES" sz="6200" dirty="0">
                <a:highlight>
                  <a:srgbClr val="FFCC00"/>
                </a:highlight>
              </a:rPr>
              <a:t> </a:t>
            </a:r>
            <a:r>
              <a:rPr lang="es-ES" sz="6200" dirty="0"/>
              <a:t>en algunos adultos (no en todos) pequeñas                                                cantidades puede disminuir riesgo de enfermedades de corazón. </a:t>
            </a:r>
          </a:p>
          <a:p>
            <a:pPr marL="0" indent="0" algn="ctr">
              <a:buNone/>
            </a:pPr>
            <a:r>
              <a:rPr lang="es-ES" sz="6200" b="1" dirty="0">
                <a:solidFill>
                  <a:srgbClr val="F2C400"/>
                </a:solidFill>
                <a:effectLst>
                  <a:outerShdw blurRad="38100" dist="38100" dir="2700000" algn="tl">
                    <a:srgbClr val="000000">
                      <a:alpha val="43137"/>
                    </a:srgbClr>
                  </a:outerShdw>
                </a:effectLst>
              </a:rPr>
              <a:t>Para todos: </a:t>
            </a:r>
            <a:r>
              <a:rPr lang="es-ES" sz="6200" b="1" u="sng" dirty="0">
                <a:solidFill>
                  <a:srgbClr val="F2C400"/>
                </a:solidFill>
                <a:effectLst>
                  <a:outerShdw blurRad="38100" dist="38100" dir="2700000" algn="tl">
                    <a:srgbClr val="000000">
                      <a:alpha val="43137"/>
                    </a:srgbClr>
                  </a:outerShdw>
                </a:effectLst>
              </a:rPr>
              <a:t>grandes cantidades </a:t>
            </a:r>
            <a:r>
              <a:rPr lang="es-ES" sz="6200" b="1" dirty="0">
                <a:solidFill>
                  <a:srgbClr val="F2C400"/>
                </a:solidFill>
                <a:effectLst>
                  <a:outerShdw blurRad="38100" dist="38100" dir="2700000" algn="tl">
                    <a:srgbClr val="000000">
                      <a:alpha val="43137"/>
                    </a:srgbClr>
                  </a:outerShdw>
                </a:effectLst>
              </a:rPr>
              <a:t>o en una sola ocasión </a:t>
            </a:r>
            <a:r>
              <a:rPr lang="es-ES" sz="4900" b="1" dirty="0" smtClean="0">
                <a:solidFill>
                  <a:srgbClr val="F2C400"/>
                </a:solidFill>
                <a:effectLst>
                  <a:outerShdw blurRad="38100" dist="38100" dir="2700000" algn="tl">
                    <a:srgbClr val="000000">
                      <a:alpha val="43137"/>
                    </a:srgbClr>
                  </a:outerShdw>
                </a:effectLst>
              </a:rPr>
              <a:t>(</a:t>
            </a:r>
            <a:r>
              <a:rPr lang="es-ES" sz="4900" b="1" i="1" dirty="0" smtClean="0">
                <a:solidFill>
                  <a:srgbClr val="F2C400"/>
                </a:solidFill>
                <a:effectLst>
                  <a:outerShdw blurRad="38100" dist="38100" dir="2700000" algn="tl">
                    <a:srgbClr val="000000">
                      <a:alpha val="43137"/>
                    </a:srgbClr>
                  </a:outerShdw>
                </a:effectLst>
              </a:rPr>
              <a:t>borrachera / </a:t>
            </a:r>
            <a:r>
              <a:rPr lang="es-ES" sz="4900" b="1" i="1" dirty="0" err="1" smtClean="0">
                <a:solidFill>
                  <a:srgbClr val="F2C400"/>
                </a:solidFill>
                <a:effectLst>
                  <a:outerShdw blurRad="38100" dist="38100" dir="2700000" algn="tl">
                    <a:srgbClr val="000000">
                      <a:alpha val="43137"/>
                    </a:srgbClr>
                  </a:outerShdw>
                </a:effectLst>
              </a:rPr>
              <a:t>binge</a:t>
            </a:r>
            <a:r>
              <a:rPr lang="es-ES" sz="4900" b="1" i="1" dirty="0" smtClean="0">
                <a:solidFill>
                  <a:srgbClr val="F2C400"/>
                </a:solidFill>
                <a:effectLst>
                  <a:outerShdw blurRad="38100" dist="38100" dir="2700000" algn="tl">
                    <a:srgbClr val="000000">
                      <a:alpha val="43137"/>
                    </a:srgbClr>
                  </a:outerShdw>
                </a:effectLst>
              </a:rPr>
              <a:t> </a:t>
            </a:r>
            <a:r>
              <a:rPr lang="es-ES" sz="4900" b="1" i="1" dirty="0" err="1" smtClean="0">
                <a:solidFill>
                  <a:srgbClr val="F2C400"/>
                </a:solidFill>
                <a:effectLst>
                  <a:outerShdw blurRad="38100" dist="38100" dir="2700000" algn="tl">
                    <a:srgbClr val="000000">
                      <a:alpha val="43137"/>
                    </a:srgbClr>
                  </a:outerShdw>
                </a:effectLst>
              </a:rPr>
              <a:t>drinking</a:t>
            </a:r>
            <a:r>
              <a:rPr lang="es-ES" sz="4900" b="1" dirty="0" smtClean="0">
                <a:solidFill>
                  <a:srgbClr val="F2C400"/>
                </a:solidFill>
                <a:effectLst>
                  <a:outerShdw blurRad="38100" dist="38100" dir="2700000" algn="tl">
                    <a:srgbClr val="000000">
                      <a:alpha val="43137"/>
                    </a:srgbClr>
                  </a:outerShdw>
                </a:effectLst>
              </a:rPr>
              <a:t>) </a:t>
            </a:r>
            <a:r>
              <a:rPr lang="es-ES" sz="6200" b="1" dirty="0">
                <a:solidFill>
                  <a:srgbClr val="F2C400"/>
                </a:solidFill>
                <a:effectLst>
                  <a:outerShdw blurRad="38100" dist="38100" dir="2700000" algn="tl">
                    <a:srgbClr val="000000">
                      <a:alpha val="43137"/>
                    </a:srgbClr>
                  </a:outerShdw>
                </a:effectLst>
              </a:rPr>
              <a:t>aumenta el riesgo de muerte repentina por problemas coronarios.</a:t>
            </a:r>
          </a:p>
          <a:p>
            <a:pPr marL="0" indent="0">
              <a:buNone/>
            </a:pPr>
            <a:endParaRPr lang="es-ES" sz="4800" dirty="0"/>
          </a:p>
          <a:p>
            <a:endParaRPr lang="es-ES" sz="4300" dirty="0"/>
          </a:p>
        </p:txBody>
      </p:sp>
      <p:sp>
        <p:nvSpPr>
          <p:cNvPr id="6" name="Flecha derecha 5"/>
          <p:cNvSpPr/>
          <p:nvPr/>
        </p:nvSpPr>
        <p:spPr>
          <a:xfrm>
            <a:off x="3525901" y="2131708"/>
            <a:ext cx="397162" cy="250727"/>
          </a:xfrm>
          <a:prstGeom prst="right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C000"/>
              </a:solidFill>
            </a:endParaRPr>
          </a:p>
        </p:txBody>
      </p:sp>
      <p:pic>
        <p:nvPicPr>
          <p:cNvPr id="7" name="Marcador de contenido 3">
            <a:extLst>
              <a:ext uri="{FF2B5EF4-FFF2-40B4-BE49-F238E27FC236}">
                <a16:creationId xmlns:a16="http://schemas.microsoft.com/office/drawing/2014/main" id="{568FC401-91B0-4B41-91B4-AA7828C8FF0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73377" t="26294" r="11273" b="48449"/>
          <a:stretch/>
        </p:blipFill>
        <p:spPr>
          <a:xfrm flipH="1">
            <a:off x="3765233" y="908587"/>
            <a:ext cx="1095271" cy="850182"/>
          </a:xfrm>
          <a:prstGeom prst="rect">
            <a:avLst/>
          </a:prstGeom>
        </p:spPr>
      </p:pic>
      <p:pic>
        <p:nvPicPr>
          <p:cNvPr id="9" name="Marcador de contenido 3"/>
          <p:cNvPicPr>
            <a:picLocks noChangeAspect="1"/>
          </p:cNvPicPr>
          <p:nvPr/>
        </p:nvPicPr>
        <p:blipFill rotWithShape="1">
          <a:blip r:embed="rId6"/>
          <a:srcRect l="32862" t="30856" r="54674" b="52914"/>
          <a:stretch/>
        </p:blipFill>
        <p:spPr>
          <a:xfrm>
            <a:off x="6703653" y="2062045"/>
            <a:ext cx="850318" cy="885748"/>
          </a:xfrm>
          <a:prstGeom prst="rect">
            <a:avLst/>
          </a:prstGeom>
        </p:spPr>
      </p:pic>
      <p:pic>
        <p:nvPicPr>
          <p:cNvPr id="11" name="Picture 4" descr="https://www.douradofernandez.com/wp-content/uploads/corazon-tirita-pulso.jpg">
            <a:extLst>
              <a:ext uri="{FF2B5EF4-FFF2-40B4-BE49-F238E27FC236}">
                <a16:creationId xmlns:a16="http://schemas.microsoft.com/office/drawing/2014/main" id="{04E7E30B-5AB2-46EF-84B9-057C12E8D9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608" b="15133"/>
          <a:stretch/>
        </p:blipFill>
        <p:spPr bwMode="auto">
          <a:xfrm>
            <a:off x="6592140" y="3290210"/>
            <a:ext cx="1183867" cy="7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9212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2000"/>
                                        <p:tgtEl>
                                          <p:spTgt spid="5">
                                            <p:txEl>
                                              <p:pRg st="0" end="0"/>
                                            </p:txEl>
                                          </p:spTgt>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down)">
                                      <p:cBhvr>
                                        <p:cTn id="11" dur="2000"/>
                                        <p:tgtEl>
                                          <p:spTgt spid="5">
                                            <p:txEl>
                                              <p:pRg st="2" end="2"/>
                                            </p:txEl>
                                          </p:spTgt>
                                        </p:tgtEl>
                                      </p:cBhvr>
                                    </p:animEffect>
                                  </p:childTnLst>
                                </p:cTn>
                              </p:par>
                              <p:par>
                                <p:cTn id="12" presetID="42" presetClass="entr" presetSubtype="0" fill="hold"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22" presetClass="entr" presetSubtype="4"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wipe(down)">
                                      <p:cBhvr>
                                        <p:cTn id="20" dur="2000"/>
                                        <p:tgtEl>
                                          <p:spTgt spid="5">
                                            <p:txEl>
                                              <p:pRg st="4" end="4"/>
                                            </p:txEl>
                                          </p:spTgt>
                                        </p:tgtEl>
                                      </p:cBhvr>
                                    </p:animEffect>
                                  </p:childTnLst>
                                </p:cTn>
                              </p:par>
                            </p:childTnLst>
                          </p:cTn>
                        </p:par>
                        <p:par>
                          <p:cTn id="21" fill="hold">
                            <p:stCondLst>
                              <p:cond delay="7000"/>
                            </p:stCondLst>
                            <p:childTnLst>
                              <p:par>
                                <p:cTn id="22" presetID="22" presetClass="entr" presetSubtype="4" fill="hold" grpId="0" nodeType="after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2000"/>
                                        <p:tgtEl>
                                          <p:spTgt spid="5">
                                            <p:txEl>
                                              <p:pRg st="5" end="5"/>
                                            </p:txEl>
                                          </p:spTgt>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26"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childTnLst>
                          </p:cTn>
                        </p:par>
                        <p:par>
                          <p:cTn id="46" fill="hold">
                            <p:stCondLst>
                              <p:cond delay="90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3000"/>
                                        <p:tgtEl>
                                          <p:spTgt spid="9"/>
                                        </p:tgtEl>
                                      </p:cBhvr>
                                    </p:animEffect>
                                  </p:childTnLst>
                                </p:cTn>
                              </p:par>
                            </p:childTnLst>
                          </p:cTn>
                        </p:par>
                        <p:par>
                          <p:cTn id="50" fill="hold">
                            <p:stCondLst>
                              <p:cond delay="12000"/>
                            </p:stCondLst>
                            <p:childTnLst>
                              <p:par>
                                <p:cTn id="51" presetID="22" presetClass="entr" presetSubtype="4" fill="hold" grpId="0" nodeType="after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wipe(down)">
                                      <p:cBhvr>
                                        <p:cTn id="53" dur="2000"/>
                                        <p:tgtEl>
                                          <p:spTgt spid="5">
                                            <p:txEl>
                                              <p:pRg st="6" end="6"/>
                                            </p:txEl>
                                          </p:spTgt>
                                        </p:tgtEl>
                                      </p:cBhvr>
                                    </p:animEffect>
                                  </p:childTnLst>
                                </p:cTn>
                              </p:par>
                            </p:childTnLst>
                          </p:cTn>
                        </p:par>
                        <p:par>
                          <p:cTn id="54" fill="hold">
                            <p:stCondLst>
                              <p:cond delay="14000"/>
                            </p:stCondLst>
                            <p:childTnLst>
                              <p:par>
                                <p:cTn id="55" presetID="22" presetClass="entr" presetSubtype="4" fill="hold" grpId="0" nodeType="after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wipe(down)">
                                      <p:cBhvr>
                                        <p:cTn id="57" dur="2000"/>
                                        <p:tgtEl>
                                          <p:spTgt spid="5">
                                            <p:txEl>
                                              <p:pRg st="8" end="8"/>
                                            </p:txEl>
                                          </p:spTgt>
                                        </p:tgtEl>
                                      </p:cBhvr>
                                    </p:animEffect>
                                  </p:childTnLst>
                                </p:cTn>
                              </p:par>
                            </p:childTnLst>
                          </p:cTn>
                        </p:par>
                        <p:par>
                          <p:cTn id="58" fill="hold">
                            <p:stCondLst>
                              <p:cond delay="16000"/>
                            </p:stCondLst>
                            <p:childTnLst>
                              <p:par>
                                <p:cTn id="59" presetID="22" presetClass="entr" presetSubtype="4" fill="hold" grpId="0" nodeType="after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Effect transition="in" filter="wipe(down)">
                                      <p:cBhvr>
                                        <p:cTn id="61" dur="2000"/>
                                        <p:tgtEl>
                                          <p:spTgt spid="5">
                                            <p:txEl>
                                              <p:pRg st="9" end="9"/>
                                            </p:txEl>
                                          </p:spTgt>
                                        </p:tgtEl>
                                      </p:cBhvr>
                                    </p:animEffect>
                                  </p:childTnLst>
                                </p:cTn>
                              </p:par>
                            </p:childTnLst>
                          </p:cTn>
                        </p:par>
                        <p:par>
                          <p:cTn id="62" fill="hold">
                            <p:stCondLst>
                              <p:cond delay="18000"/>
                            </p:stCondLst>
                            <p:childTnLst>
                              <p:par>
                                <p:cTn id="63" presetID="22" presetClass="entr" presetSubtype="4" fill="hold" grpId="0" nodeType="afterEffect">
                                  <p:stCondLst>
                                    <p:cond delay="0"/>
                                  </p:stCondLst>
                                  <p:childTnLst>
                                    <p:set>
                                      <p:cBhvr>
                                        <p:cTn id="64" dur="1" fill="hold">
                                          <p:stCondLst>
                                            <p:cond delay="0"/>
                                          </p:stCondLst>
                                        </p:cTn>
                                        <p:tgtEl>
                                          <p:spTgt spid="5">
                                            <p:txEl>
                                              <p:pRg st="10" end="10"/>
                                            </p:txEl>
                                          </p:spTgt>
                                        </p:tgtEl>
                                        <p:attrNameLst>
                                          <p:attrName>style.visibility</p:attrName>
                                        </p:attrNameLst>
                                      </p:cBhvr>
                                      <p:to>
                                        <p:strVal val="visible"/>
                                      </p:to>
                                    </p:set>
                                    <p:animEffect transition="in" filter="wipe(down)">
                                      <p:cBhvr>
                                        <p:cTn id="65" dur="2000"/>
                                        <p:tgtEl>
                                          <p:spTgt spid="5">
                                            <p:txEl>
                                              <p:pRg st="10" end="10"/>
                                            </p:txEl>
                                          </p:spTgt>
                                        </p:tgtEl>
                                      </p:cBhvr>
                                    </p:animEffect>
                                  </p:childTnLst>
                                </p:cTn>
                              </p:par>
                              <p:par>
                                <p:cTn id="66" presetID="45"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2000"/>
                                        <p:tgtEl>
                                          <p:spTgt spid="11"/>
                                        </p:tgtEl>
                                      </p:cBhvr>
                                    </p:animEffect>
                                    <p:anim calcmode="lin" valueType="num">
                                      <p:cBhvr>
                                        <p:cTn id="69" dur="2000" fill="hold"/>
                                        <p:tgtEl>
                                          <p:spTgt spid="11"/>
                                        </p:tgtEl>
                                        <p:attrNameLst>
                                          <p:attrName>ppt_w</p:attrName>
                                        </p:attrNameLst>
                                      </p:cBhvr>
                                      <p:tavLst>
                                        <p:tav tm="0" fmla="#ppt_w*sin(2.5*pi*$)">
                                          <p:val>
                                            <p:fltVal val="0"/>
                                          </p:val>
                                        </p:tav>
                                        <p:tav tm="100000">
                                          <p:val>
                                            <p:fltVal val="1"/>
                                          </p:val>
                                        </p:tav>
                                      </p:tavLst>
                                    </p:anim>
                                    <p:anim calcmode="lin" valueType="num">
                                      <p:cBhvr>
                                        <p:cTn id="7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6">
            <a:extLst>
              <a:ext uri="{FF2B5EF4-FFF2-40B4-BE49-F238E27FC236}">
                <a16:creationId xmlns:a16="http://schemas.microsoft.com/office/drawing/2014/main" id="{55B990BF-7351-4CE4-A9CF-48A71D5C963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r="14891"/>
          <a:stretch/>
        </p:blipFill>
        <p:spPr>
          <a:xfrm>
            <a:off x="1181100" y="1956001"/>
            <a:ext cx="2336800" cy="778961"/>
          </a:xfrm>
          <a:prstGeom prst="rect">
            <a:avLst/>
          </a:prstGeom>
        </p:spPr>
      </p:pic>
      <p:sp>
        <p:nvSpPr>
          <p:cNvPr id="3" name="Marcador de contenido 2"/>
          <p:cNvSpPr>
            <a:spLocks noGrp="1"/>
          </p:cNvSpPr>
          <p:nvPr>
            <p:ph idx="1"/>
          </p:nvPr>
        </p:nvSpPr>
        <p:spPr>
          <a:xfrm>
            <a:off x="180157" y="1367710"/>
            <a:ext cx="4711239" cy="2789856"/>
          </a:xfrm>
        </p:spPr>
        <p:txBody>
          <a:bodyPr>
            <a:normAutofit fontScale="62500" lnSpcReduction="20000"/>
          </a:bodyPr>
          <a:lstStyle/>
          <a:p>
            <a:pPr marL="0" indent="0">
              <a:buNone/>
            </a:pPr>
            <a:r>
              <a:rPr lang="es-ES" b="1" dirty="0"/>
              <a:t>Realidad:</a:t>
            </a:r>
            <a:r>
              <a:rPr lang="es-ES" dirty="0"/>
              <a:t> </a:t>
            </a:r>
            <a:r>
              <a:rPr lang="es-ES" u="sng" dirty="0"/>
              <a:t>No, el alcohol es alcohol </a:t>
            </a:r>
            <a:r>
              <a:rPr lang="es-ES" dirty="0"/>
              <a:t>en cualquier bebida alcohólica.</a:t>
            </a:r>
          </a:p>
          <a:p>
            <a:pPr marL="0" indent="0">
              <a:buNone/>
            </a:pPr>
            <a:r>
              <a:rPr lang="es-ES" dirty="0"/>
              <a:t> </a:t>
            </a:r>
          </a:p>
          <a:p>
            <a:pPr marL="0" indent="0">
              <a:buNone/>
            </a:pPr>
            <a:endParaRPr lang="es-ES" u="sng" dirty="0"/>
          </a:p>
          <a:p>
            <a:pPr marL="0" indent="0" algn="ctr">
              <a:buNone/>
            </a:pPr>
            <a:r>
              <a:rPr lang="es-ES" dirty="0" smtClean="0"/>
              <a:t>                            </a:t>
            </a:r>
            <a:r>
              <a:rPr lang="es-ES" u="sng" dirty="0" smtClean="0"/>
              <a:t>Más </a:t>
            </a:r>
            <a:r>
              <a:rPr lang="es-ES" u="sng" dirty="0"/>
              <a:t>de 60 enfermedades </a:t>
            </a:r>
          </a:p>
          <a:p>
            <a:pPr marL="0" indent="0">
              <a:buNone/>
            </a:pPr>
            <a:endParaRPr lang="es-ES" sz="2200" dirty="0" smtClean="0"/>
          </a:p>
          <a:p>
            <a:pPr marL="0" indent="0" algn="ctr">
              <a:buNone/>
            </a:pPr>
            <a:r>
              <a:rPr lang="es-ES" sz="2900" b="1" dirty="0" smtClean="0">
                <a:solidFill>
                  <a:srgbClr val="FFC000"/>
                </a:solidFill>
                <a:effectLst>
                  <a:outerShdw blurRad="38100" dist="38100" dir="2700000" algn="tl">
                    <a:srgbClr val="000000">
                      <a:alpha val="43137"/>
                    </a:srgbClr>
                  </a:outerShdw>
                </a:effectLst>
              </a:rPr>
              <a:t>Si </a:t>
            </a:r>
            <a:r>
              <a:rPr lang="es-ES" sz="2900" b="1" dirty="0">
                <a:solidFill>
                  <a:srgbClr val="FFC000"/>
                </a:solidFill>
                <a:effectLst>
                  <a:outerShdw blurRad="38100" dist="38100" dir="2700000" algn="tl">
                    <a:srgbClr val="000000">
                      <a:alpha val="43137"/>
                    </a:srgbClr>
                  </a:outerShdw>
                </a:effectLst>
              </a:rPr>
              <a:t>mezclo alguna bebida sin alcohol con la bebida con alcohol</a:t>
            </a:r>
            <a:r>
              <a:rPr lang="es-ES" sz="2900" b="1" dirty="0" smtClean="0">
                <a:solidFill>
                  <a:srgbClr val="FFC000"/>
                </a:solidFill>
                <a:effectLst>
                  <a:outerShdw blurRad="38100" dist="38100" dir="2700000" algn="tl">
                    <a:srgbClr val="000000">
                      <a:alpha val="43137"/>
                    </a:srgbClr>
                  </a:outerShdw>
                </a:effectLst>
              </a:rPr>
              <a:t>,</a:t>
            </a:r>
            <a:r>
              <a:rPr lang="es-ES" sz="2900" b="1" dirty="0">
                <a:solidFill>
                  <a:srgbClr val="FFC000"/>
                </a:solidFill>
                <a:effectLst>
                  <a:outerShdw blurRad="38100" dist="38100" dir="2700000" algn="tl">
                    <a:srgbClr val="000000">
                      <a:alpha val="43137"/>
                    </a:srgbClr>
                  </a:outerShdw>
                </a:effectLst>
              </a:rPr>
              <a:t> el </a:t>
            </a:r>
            <a:r>
              <a:rPr lang="es-ES" sz="2900" b="1" dirty="0" smtClean="0">
                <a:solidFill>
                  <a:srgbClr val="FFC000"/>
                </a:solidFill>
                <a:effectLst>
                  <a:outerShdw blurRad="38100" dist="38100" dir="2700000" algn="tl">
                    <a:srgbClr val="000000">
                      <a:alpha val="43137"/>
                    </a:srgbClr>
                  </a:outerShdw>
                </a:effectLst>
              </a:rPr>
              <a:t>alcohol </a:t>
            </a:r>
            <a:r>
              <a:rPr lang="es-ES" sz="2900" b="1" dirty="0">
                <a:solidFill>
                  <a:srgbClr val="FFC000"/>
                </a:solidFill>
                <a:effectLst>
                  <a:outerShdw blurRad="38100" dist="38100" dir="2700000" algn="tl">
                    <a:srgbClr val="000000">
                      <a:alpha val="43137"/>
                    </a:srgbClr>
                  </a:outerShdw>
                </a:effectLst>
              </a:rPr>
              <a:t>no </a:t>
            </a:r>
            <a:r>
              <a:rPr lang="es-ES" sz="2900" b="1" dirty="0" smtClean="0">
                <a:solidFill>
                  <a:srgbClr val="FFC000"/>
                </a:solidFill>
                <a:effectLst>
                  <a:outerShdw blurRad="38100" dist="38100" dir="2700000" algn="tl">
                    <a:srgbClr val="000000">
                      <a:alpha val="43137"/>
                    </a:srgbClr>
                  </a:outerShdw>
                </a:effectLst>
              </a:rPr>
              <a:t>disminuye, sigue estando la misma cantidad</a:t>
            </a:r>
            <a:endParaRPr lang="es-ES" sz="2900" b="1" dirty="0">
              <a:solidFill>
                <a:srgbClr val="FFC000"/>
              </a:solidFill>
              <a:effectLst>
                <a:outerShdw blurRad="38100" dist="38100" dir="2700000" algn="tl">
                  <a:srgbClr val="000000">
                    <a:alpha val="43137"/>
                  </a:srgbClr>
                </a:outerShdw>
              </a:effectLst>
            </a:endParaRPr>
          </a:p>
        </p:txBody>
      </p:sp>
      <p:sp>
        <p:nvSpPr>
          <p:cNvPr id="4" name="Marcador de contenido 2"/>
          <p:cNvSpPr txBox="1">
            <a:spLocks/>
          </p:cNvSpPr>
          <p:nvPr/>
        </p:nvSpPr>
        <p:spPr>
          <a:xfrm>
            <a:off x="1" y="0"/>
            <a:ext cx="9143999" cy="544945"/>
          </a:xfrm>
          <a:prstGeom prst="rect">
            <a:avLst/>
          </a:prstGeom>
          <a:solidFill>
            <a:schemeClr val="tx1">
              <a:lumMod val="75000"/>
              <a:lumOff val="25000"/>
            </a:schemeClr>
          </a:solid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ES" b="1" i="1" dirty="0" err="1">
                <a:solidFill>
                  <a:srgbClr val="FFC000"/>
                </a:solidFill>
                <a:cs typeface="Arial" panose="020B0604020202020204" pitchFamily="34" charset="0"/>
              </a:rPr>
              <a:t>Fake</a:t>
            </a:r>
            <a:r>
              <a:rPr lang="es-ES" b="1" i="1" dirty="0">
                <a:solidFill>
                  <a:srgbClr val="FFC000"/>
                </a:solidFill>
                <a:cs typeface="Arial" panose="020B0604020202020204" pitchFamily="34" charset="0"/>
              </a:rPr>
              <a:t> News </a:t>
            </a:r>
            <a:r>
              <a:rPr lang="es-ES" b="1" dirty="0">
                <a:solidFill>
                  <a:srgbClr val="FFC000"/>
                </a:solidFill>
                <a:cs typeface="Arial" panose="020B0604020202020204" pitchFamily="34" charset="0"/>
              </a:rPr>
              <a:t>sobre el alcohol</a:t>
            </a:r>
          </a:p>
        </p:txBody>
      </p:sp>
      <p:pic>
        <p:nvPicPr>
          <p:cNvPr id="5" name="Marcador de contenido 13">
            <a:extLst>
              <a:ext uri="{FF2B5EF4-FFF2-40B4-BE49-F238E27FC236}">
                <a16:creationId xmlns:a16="http://schemas.microsoft.com/office/drawing/2014/main" id="{F575162E-149A-48D6-B9A2-1ED045690C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64815" t="28716" r="15928" b="33628"/>
          <a:stretch/>
        </p:blipFill>
        <p:spPr>
          <a:xfrm>
            <a:off x="5092700" y="1181761"/>
            <a:ext cx="3467510" cy="3644239"/>
          </a:xfrm>
          <a:prstGeom prst="rect">
            <a:avLst/>
          </a:prstGeom>
        </p:spPr>
      </p:pic>
      <p:sp>
        <p:nvSpPr>
          <p:cNvPr id="6" name="Flecha izquierda, derecha y arriba 5"/>
          <p:cNvSpPr/>
          <p:nvPr/>
        </p:nvSpPr>
        <p:spPr>
          <a:xfrm rot="10800000">
            <a:off x="1593031" y="1834325"/>
            <a:ext cx="1516897" cy="679259"/>
          </a:xfrm>
          <a:prstGeom prst="leftRightUpArrow">
            <a:avLst/>
          </a:prstGeom>
          <a:solidFill>
            <a:srgbClr val="FFCC00"/>
          </a:solidFill>
          <a:ln>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6"/>
          <p:cNvSpPr/>
          <p:nvPr/>
        </p:nvSpPr>
        <p:spPr>
          <a:xfrm>
            <a:off x="170761" y="678687"/>
            <a:ext cx="8900454" cy="369332"/>
          </a:xfrm>
          <a:prstGeom prst="rect">
            <a:avLst/>
          </a:prstGeom>
        </p:spPr>
        <p:txBody>
          <a:bodyPr wrap="square">
            <a:spAutoFit/>
          </a:bodyPr>
          <a:lstStyle/>
          <a:p>
            <a:r>
              <a:rPr lang="es-ES" b="1" i="1" dirty="0" err="1">
                <a:solidFill>
                  <a:schemeClr val="tx1">
                    <a:lumMod val="50000"/>
                    <a:lumOff val="50000"/>
                  </a:schemeClr>
                </a:solidFill>
              </a:rPr>
              <a:t>Fake</a:t>
            </a:r>
            <a:r>
              <a:rPr lang="es-ES" b="1" i="1" dirty="0">
                <a:solidFill>
                  <a:schemeClr val="tx1">
                    <a:lumMod val="50000"/>
                    <a:lumOff val="50000"/>
                  </a:schemeClr>
                </a:solidFill>
              </a:rPr>
              <a:t> News: Algunas bebidas alcohólicas son mejores que otras, como la cerveza o el vino.</a:t>
            </a:r>
          </a:p>
        </p:txBody>
      </p:sp>
      <p:sp>
        <p:nvSpPr>
          <p:cNvPr id="8" name="Rectángulo 7"/>
          <p:cNvSpPr/>
          <p:nvPr/>
        </p:nvSpPr>
        <p:spPr>
          <a:xfrm>
            <a:off x="1201240" y="3929406"/>
            <a:ext cx="2745000" cy="830997"/>
          </a:xfrm>
          <a:prstGeom prst="rect">
            <a:avLst/>
          </a:prstGeom>
          <a:noFill/>
          <a:ln w="50800">
            <a:solidFill>
              <a:srgbClr val="FFCC00"/>
            </a:solidFill>
          </a:ln>
        </p:spPr>
        <p:txBody>
          <a:bodyPr wrap="square">
            <a:spAutoFit/>
          </a:bodyPr>
          <a:lstStyle/>
          <a:p>
            <a:pPr algn="ctr"/>
            <a:r>
              <a:rPr lang="es-ES" sz="2400" b="1" dirty="0">
                <a:solidFill>
                  <a:srgbClr val="F2C400"/>
                </a:solidFill>
                <a:effectLst>
                  <a:outerShdw blurRad="38100" dist="38100" dir="2700000" algn="tl">
                    <a:srgbClr val="000000">
                      <a:alpha val="43137"/>
                    </a:srgbClr>
                  </a:outerShdw>
                </a:effectLst>
              </a:rPr>
              <a:t>A mayor consumo,                   mayores </a:t>
            </a:r>
            <a:r>
              <a:rPr lang="es-ES" sz="2400" b="1" dirty="0" smtClean="0">
                <a:solidFill>
                  <a:srgbClr val="F2C400"/>
                </a:solidFill>
                <a:effectLst>
                  <a:outerShdw blurRad="38100" dist="38100" dir="2700000" algn="tl">
                    <a:srgbClr val="000000">
                      <a:alpha val="43137"/>
                    </a:srgbClr>
                  </a:outerShdw>
                </a:effectLst>
              </a:rPr>
              <a:t>riesgos</a:t>
            </a:r>
            <a:endParaRPr lang="es-ES" sz="2400" b="1" dirty="0">
              <a:solidFill>
                <a:srgbClr val="F2C4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7441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1000"/>
                                        <p:tgtEl>
                                          <p:spTgt spid="3">
                                            <p:txEl>
                                              <p:pRg st="0" end="0"/>
                                            </p:txEl>
                                          </p:spTgt>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1000"/>
                                        <p:tgtEl>
                                          <p:spTgt spid="3">
                                            <p:txEl>
                                              <p:pRg st="1" end="1"/>
                                            </p:txEl>
                                          </p:spTgt>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1000"/>
                                        <p:tgtEl>
                                          <p:spTgt spid="3">
                                            <p:txEl>
                                              <p:pRg st="3" end="3"/>
                                            </p:txEl>
                                          </p:spTgt>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par>
                          <p:cTn id="28" fill="hold">
                            <p:stCondLst>
                              <p:cond delay="5000"/>
                            </p:stCondLst>
                            <p:childTnLst>
                              <p:par>
                                <p:cTn id="29" presetID="17" presetClass="entr" presetSubtype="10" fill="hold" nodeType="afterEffect">
                                  <p:stCondLst>
                                    <p:cond delay="100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par>
                          <p:cTn id="33" fill="hold">
                            <p:stCondLst>
                              <p:cond delay="8000"/>
                            </p:stCondLst>
                            <p:childTnLst>
                              <p:par>
                                <p:cTn id="34" presetID="42" presetClass="entr" presetSubtype="0" fill="hold" grpId="0" nodeType="afterEffect">
                                  <p:stCondLst>
                                    <p:cond delay="2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ppt_x</p:attrName>
                                        </p:attrNameLst>
                                      </p:cBhvr>
                                      <p:tavLst>
                                        <p:tav tm="0">
                                          <p:val>
                                            <p:strVal val="#ppt_x"/>
                                          </p:val>
                                        </p:tav>
                                        <p:tav tm="100000">
                                          <p:val>
                                            <p:strVal val="#ppt_x"/>
                                          </p:val>
                                        </p:tav>
                                      </p:tavLst>
                                    </p:anim>
                                    <p:anim calcmode="lin" valueType="num">
                                      <p:cBhvr>
                                        <p:cTn id="38"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11773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9" name="Rectángulo 8"/>
          <p:cNvSpPr/>
          <p:nvPr/>
        </p:nvSpPr>
        <p:spPr>
          <a:xfrm>
            <a:off x="0" y="1177328"/>
            <a:ext cx="9144000" cy="396617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0" lvl="1" indent="-457200">
              <a:buFont typeface="+mj-lt"/>
              <a:buAutoNum type="alphaUcPeriod"/>
            </a:pPr>
            <a:r>
              <a:rPr lang="es-ES" sz="2200" dirty="0">
                <a:solidFill>
                  <a:schemeClr val="bg1"/>
                </a:solidFill>
              </a:rPr>
              <a:t>Por tomar cerveza o combinados de vez en </a:t>
            </a:r>
            <a:r>
              <a:rPr lang="es-ES" sz="2200" dirty="0" smtClean="0">
                <a:solidFill>
                  <a:schemeClr val="bg1"/>
                </a:solidFill>
              </a:rPr>
              <a:t>cuando, </a:t>
            </a:r>
            <a:r>
              <a:rPr lang="es-ES" sz="2200" dirty="0">
                <a:solidFill>
                  <a:schemeClr val="bg1"/>
                </a:solidFill>
              </a:rPr>
              <a:t>por ejemplo los fines de semana, no pasa nada, yo controlo.</a:t>
            </a:r>
          </a:p>
          <a:p>
            <a:pPr marL="800100" lvl="1" indent="-342900">
              <a:buFont typeface="+mj-lt"/>
              <a:buAutoNum type="alphaUcPeriod"/>
            </a:pPr>
            <a:endParaRPr lang="es-ES" sz="1000" dirty="0">
              <a:solidFill>
                <a:schemeClr val="bg1"/>
              </a:solidFill>
            </a:endParaRPr>
          </a:p>
          <a:p>
            <a:pPr marL="914400" lvl="1" indent="-457200">
              <a:buFont typeface="+mj-lt"/>
              <a:buAutoNum type="alphaUcPeriod"/>
            </a:pPr>
            <a:r>
              <a:rPr lang="es-ES" sz="2200" dirty="0">
                <a:solidFill>
                  <a:schemeClr val="bg1"/>
                </a:solidFill>
              </a:rPr>
              <a:t>El alcohol es una droga, independientemente de su graduación. Por tanto, tiene riesgo de producir dependencia. Y sus efectos son acumulativos, así que cuanto antes empiezas…</a:t>
            </a:r>
          </a:p>
          <a:p>
            <a:pPr marL="800100" lvl="1" indent="-342900">
              <a:buFont typeface="+mj-lt"/>
              <a:buAutoNum type="alphaUcPeriod"/>
            </a:pPr>
            <a:endParaRPr lang="es-ES" sz="1000" dirty="0">
              <a:solidFill>
                <a:schemeClr val="bg1"/>
              </a:solidFill>
            </a:endParaRPr>
          </a:p>
          <a:p>
            <a:pPr marL="914400" lvl="1" indent="-457200">
              <a:buFont typeface="+mj-lt"/>
              <a:buAutoNum type="alphaUcPeriod"/>
            </a:pPr>
            <a:r>
              <a:rPr lang="es-ES" sz="2200" dirty="0">
                <a:solidFill>
                  <a:schemeClr val="bg1"/>
                </a:solidFill>
              </a:rPr>
              <a:t>Todo depende de la calidad de la bebida que se tome, si es de baja graduación como la cerveza o el vino, no pasa nada, incluso aunque te emborraches alguna vez.</a:t>
            </a:r>
          </a:p>
        </p:txBody>
      </p:sp>
      <p:sp>
        <p:nvSpPr>
          <p:cNvPr id="11" name="CuadroTexto 10"/>
          <p:cNvSpPr txBox="1"/>
          <p:nvPr/>
        </p:nvSpPr>
        <p:spPr>
          <a:xfrm>
            <a:off x="116873" y="126999"/>
            <a:ext cx="8910254" cy="1015663"/>
          </a:xfrm>
          <a:prstGeom prst="rect">
            <a:avLst/>
          </a:prstGeom>
          <a:noFill/>
        </p:spPr>
        <p:txBody>
          <a:bodyPr wrap="square" rtlCol="0">
            <a:spAutoFit/>
          </a:bodyPr>
          <a:lstStyle/>
          <a:p>
            <a:pPr>
              <a:defRPr/>
            </a:pPr>
            <a:r>
              <a:rPr lang="es-ES" altLang="es-ES" sz="3600" b="1" spc="-100" dirty="0">
                <a:solidFill>
                  <a:srgbClr val="FFFFFF"/>
                </a:solidFill>
                <a:latin typeface="Arial"/>
                <a:cs typeface="Arial"/>
              </a:rPr>
              <a:t>2.</a:t>
            </a:r>
            <a:r>
              <a:rPr lang="es-ES" altLang="es-ES" b="1" spc="-100" dirty="0">
                <a:solidFill>
                  <a:srgbClr val="FFFFFF"/>
                </a:solidFill>
                <a:latin typeface="Arial"/>
                <a:cs typeface="Arial"/>
              </a:rPr>
              <a:t> </a:t>
            </a:r>
            <a:r>
              <a:rPr lang="es-ES" altLang="es-ES" sz="2400" b="1" spc="-100" dirty="0">
                <a:solidFill>
                  <a:srgbClr val="FFFFFF"/>
                </a:solidFill>
                <a:latin typeface="Arial"/>
                <a:cs typeface="Arial"/>
              </a:rPr>
              <a:t>¿Si se empieza a tomar bebidas alcohólicas de vez en cuando, no hay riesgo de ser dependiente?</a:t>
            </a:r>
          </a:p>
        </p:txBody>
      </p:sp>
    </p:spTree>
    <p:extLst>
      <p:ext uri="{BB962C8B-B14F-4D97-AF65-F5344CB8AC3E}">
        <p14:creationId xmlns:p14="http://schemas.microsoft.com/office/powerpoint/2010/main" val="35820107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14283</TotalTime>
  <Words>11198</Words>
  <Application>Microsoft Office PowerPoint</Application>
  <PresentationFormat>Presentación en pantalla (16:9)</PresentationFormat>
  <Paragraphs>800</Paragraphs>
  <Slides>40</Slides>
  <Notes>40</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40</vt:i4>
      </vt:variant>
    </vt:vector>
  </HeadingPairs>
  <TitlesOfParts>
    <vt:vector size="59" baseType="lpstr">
      <vt:lpstr>Yu Gothic</vt:lpstr>
      <vt:lpstr>Arial</vt:lpstr>
      <vt:lpstr>Arial Black</vt:lpstr>
      <vt:lpstr>Arial Unicode MS</vt:lpstr>
      <vt:lpstr>Auto2-Light</vt:lpstr>
      <vt:lpstr>Bahnschrift</vt:lpstr>
      <vt:lpstr>Calibri</vt:lpstr>
      <vt:lpstr>Candara</vt:lpstr>
      <vt:lpstr>Century Gothic</vt:lpstr>
      <vt:lpstr>Corbel</vt:lpstr>
      <vt:lpstr>Courier New</vt:lpstr>
      <vt:lpstr>DejaVu Sans</vt:lpstr>
      <vt:lpstr>Quattrocento Sans</vt:lpstr>
      <vt:lpstr>Segoe UI Black</vt:lpstr>
      <vt:lpstr>Segoe UI Semibold</vt:lpstr>
      <vt:lpstr>Segoe UI Semilight</vt:lpstr>
      <vt:lpstr>Times New Roman</vt:lpstr>
      <vt:lpstr>Wingdings</vt:lpstr>
      <vt:lpstr>Tema de Office</vt:lpstr>
      <vt:lpstr>Presentación de PowerPoint</vt:lpstr>
      <vt:lpstr>Presentación de PowerPoint</vt:lpstr>
      <vt:lpstr>Presentación de PowerPoint</vt:lpstr>
      <vt:lpstr>1. ¿Es verdad que el consumo de alcohol tiene pocos riesgos para la salud e incluso es saludable (evita enfermedades del corazón y es buen alimento), por eso su venta es legal para los mayores de 18 años? </vt:lpstr>
      <vt:lpstr>¿Por qué creéis que es esta la respuesta correcta?</vt:lpstr>
      <vt:lpstr>Presentación de PowerPoint</vt:lpstr>
      <vt:lpstr>Presentación de PowerPoint</vt:lpstr>
      <vt:lpstr>Presentación de PowerPoint</vt:lpstr>
      <vt:lpstr>Presentación de PowerPoint</vt:lpstr>
      <vt:lpstr> 2. ¿Si se empieza a tomar bebidas alcohólicas de vez en cuando, no hay riesgo de ser dependiente? </vt:lpstr>
      <vt:lpstr>Presentación de PowerPoint</vt:lpstr>
      <vt:lpstr>Presentación de PowerPoint</vt:lpstr>
      <vt:lpstr>Presentación de PowerPoint</vt:lpstr>
      <vt:lpstr>Real News</vt:lpstr>
      <vt:lpstr>Presentación de PowerPoint</vt:lpstr>
      <vt:lpstr>   3. Las consecuencias negativas del alcohol ¿solo se producen en las personas mayores o que llevan mucho tiempo bebiendo?? </vt:lpstr>
      <vt:lpstr> ¿Qué veis?  </vt:lpstr>
      <vt:lpstr>¿Cuáles creéis que son las consecuencias en la adolescencia del consumo intensivo de alcohol?</vt:lpstr>
      <vt:lpstr>Presentación de PowerPoint</vt:lpstr>
      <vt:lpstr>¿Qué otras consecuencias tiene el consumo de alcohol?</vt:lpstr>
      <vt:lpstr>Presentación de PowerPoint</vt:lpstr>
      <vt:lpstr>Diálogos conmigo mismo/a…</vt:lpstr>
      <vt:lpstr>¿Más consecuencias del consumo de alcohol?</vt:lpstr>
      <vt:lpstr>Presentación de PowerPoint</vt:lpstr>
      <vt:lpstr>Presentación de PowerPoint</vt:lpstr>
      <vt:lpstr> 4. ¿Las leyes y los adultos insisten en que los menores de edad no beban alcohol para fastidiarnos?  </vt:lpstr>
      <vt:lpstr>Leed estas dos frases…</vt:lpstr>
      <vt:lpstr>Presentación de PowerPoint</vt:lpstr>
      <vt:lpstr>Presentación de PowerPoint</vt:lpstr>
      <vt:lpstr> 5. ¿Es verdad que una resaca se quita con café, una ducha y un buen trago del alcohol que tomaste para emborracharte?  </vt:lpstr>
      <vt:lpstr>Presentación de PowerPoint</vt:lpstr>
      <vt:lpstr>Presentación de PowerPoint</vt:lpstr>
      <vt:lpstr>Presentación de PowerPoint</vt:lpstr>
      <vt:lpstr>Presentación de PowerPoint</vt:lpstr>
      <vt:lpstr>EL GRUPO GANADOR           DEL CONCURSO                    ES…</vt:lpstr>
      <vt:lpstr>Presentación de PowerPoint</vt:lpstr>
      <vt:lpstr>¿Os han animado a beber los amigos o las amigas?</vt:lpstr>
      <vt:lpstr>CUANDO RECHAZO UNA INVITACIÓN A BEBER PUEDO CREER… </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Office
 2011</dc:creator>
  <cp:lastModifiedBy>PORTATIL</cp:lastModifiedBy>
  <cp:revision>989</cp:revision>
  <cp:lastPrinted>2021-12-01T18:46:25Z</cp:lastPrinted>
  <dcterms:created xsi:type="dcterms:W3CDTF">2020-07-08T08:51:20Z</dcterms:created>
  <dcterms:modified xsi:type="dcterms:W3CDTF">2023-10-09T10:21:57Z</dcterms:modified>
</cp:coreProperties>
</file>