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504" r:id="rId2"/>
    <p:sldId id="438" r:id="rId3"/>
    <p:sldId id="416" r:id="rId4"/>
    <p:sldId id="422" r:id="rId5"/>
    <p:sldId id="424" r:id="rId6"/>
    <p:sldId id="440" r:id="rId7"/>
    <p:sldId id="480" r:id="rId8"/>
    <p:sldId id="479" r:id="rId9"/>
    <p:sldId id="417" r:id="rId10"/>
    <p:sldId id="441" r:id="rId11"/>
    <p:sldId id="433" r:id="rId12"/>
    <p:sldId id="474" r:id="rId13"/>
    <p:sldId id="475" r:id="rId14"/>
    <p:sldId id="473" r:id="rId15"/>
    <p:sldId id="418" r:id="rId16"/>
    <p:sldId id="442" r:id="rId17"/>
    <p:sldId id="448" r:id="rId18"/>
    <p:sldId id="449" r:id="rId19"/>
    <p:sldId id="481" r:id="rId20"/>
    <p:sldId id="454" r:id="rId21"/>
    <p:sldId id="482" r:id="rId22"/>
    <p:sldId id="456" r:id="rId23"/>
    <p:sldId id="453" r:id="rId24"/>
    <p:sldId id="484" r:id="rId25"/>
    <p:sldId id="419" r:id="rId26"/>
    <p:sldId id="457" r:id="rId27"/>
    <p:sldId id="461" r:id="rId28"/>
    <p:sldId id="462" r:id="rId29"/>
    <p:sldId id="420" r:id="rId30"/>
    <p:sldId id="463" r:id="rId31"/>
    <p:sldId id="486" r:id="rId32"/>
    <p:sldId id="466" r:id="rId33"/>
    <p:sldId id="487" r:id="rId34"/>
    <p:sldId id="477" r:id="rId35"/>
    <p:sldId id="493" r:id="rId36"/>
    <p:sldId id="494" r:id="rId37"/>
    <p:sldId id="500" r:id="rId38"/>
    <p:sldId id="501" r:id="rId39"/>
    <p:sldId id="502" r:id="rId40"/>
    <p:sldId id="503" r:id="rId41"/>
  </p:sldIdLst>
  <p:sldSz cx="9144000" cy="5143500" type="screen16x9"/>
  <p:notesSz cx="7104063" cy="10234613"/>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PI BALLESTER, IRENE" initials="EBI" lastIdx="4" clrIdx="0">
    <p:extLst>
      <p:ext uri="{19B8F6BF-5375-455C-9EA6-DF929625EA0E}">
        <p15:presenceInfo xmlns:p15="http://schemas.microsoft.com/office/powerpoint/2012/main" userId="S-1-5-21-4086157-512822634-1366981219-2204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3F69"/>
    <a:srgbClr val="C981DF"/>
    <a:srgbClr val="007033"/>
    <a:srgbClr val="C98711"/>
    <a:srgbClr val="DAB000"/>
    <a:srgbClr val="FFCC00"/>
    <a:srgbClr val="E16DC8"/>
    <a:srgbClr val="FFFF99"/>
    <a:srgbClr val="CC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89089" autoAdjust="0"/>
  </p:normalViewPr>
  <p:slideViewPr>
    <p:cSldViewPr snapToGrid="0" snapToObjects="1">
      <p:cViewPr varScale="1">
        <p:scale>
          <a:sx n="105" d="100"/>
          <a:sy n="105" d="100"/>
        </p:scale>
        <p:origin x="533" y="67"/>
      </p:cViewPr>
      <p:guideLst>
        <p:guide orient="horz" pos="1620"/>
        <p:guide pos="2880"/>
      </p:guideLst>
    </p:cSldViewPr>
  </p:slideViewPr>
  <p:outlineViewPr>
    <p:cViewPr>
      <p:scale>
        <a:sx n="33" d="100"/>
        <a:sy n="33" d="100"/>
      </p:scale>
      <p:origin x="0" y="-14760"/>
    </p:cViewPr>
  </p:outlineViewPr>
  <p:notesTextViewPr>
    <p:cViewPr>
      <p:scale>
        <a:sx n="100" d="100"/>
        <a:sy n="100" d="100"/>
      </p:scale>
      <p:origin x="0" y="0"/>
    </p:cViewPr>
  </p:notesTextViewPr>
  <p:sorterViewPr>
    <p:cViewPr varScale="1">
      <p:scale>
        <a:sx n="1" d="1"/>
        <a:sy n="1" d="1"/>
      </p:scale>
      <p:origin x="0" y="-1421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s-ES"/>
          </a:p>
        </p:txBody>
      </p:sp>
      <p:sp>
        <p:nvSpPr>
          <p:cNvPr id="3" name="Marcador de fecha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6171455A-D6B3-8F4E-AD0F-6C050DD64973}" type="datetimeFigureOut">
              <a:rPr lang="es-ES" smtClean="0"/>
              <a:t>12/03/2025</a:t>
            </a:fld>
            <a:endParaRPr lang="es-ES"/>
          </a:p>
        </p:txBody>
      </p:sp>
      <p:sp>
        <p:nvSpPr>
          <p:cNvPr id="4" name="Marcador de imagen de diapositiva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es-ES"/>
          </a:p>
        </p:txBody>
      </p:sp>
      <p:sp>
        <p:nvSpPr>
          <p:cNvPr id="5" name="Marcador de nota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A3722411-67E5-664C-B73B-9E9A4533BFDB}" type="slidenum">
              <a:rPr lang="es-ES" smtClean="0"/>
              <a:t>‹Nº›</a:t>
            </a:fld>
            <a:endParaRPr lang="es-ES"/>
          </a:p>
        </p:txBody>
      </p:sp>
    </p:spTree>
    <p:extLst>
      <p:ext uri="{BB962C8B-B14F-4D97-AF65-F5344CB8AC3E}">
        <p14:creationId xmlns:p14="http://schemas.microsoft.com/office/powerpoint/2010/main" val="33693234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 Presentación y exposición del desarrollo de la unidad didáctica.</a:t>
            </a:r>
          </a:p>
          <a:p>
            <a:pPr algn="just" defTabSz="495376">
              <a:defRPr/>
            </a:pPr>
            <a:r>
              <a:rPr lang="es-ES" sz="1300" dirty="0"/>
              <a:t>PROFESORADO:</a:t>
            </a:r>
          </a:p>
          <a:p>
            <a:pPr algn="just"/>
            <a:r>
              <a:rPr lang="es-ES" sz="1300" dirty="0"/>
              <a:t>Hoy vamos a intentar, entre todos, PILLAR </a:t>
            </a:r>
            <a:r>
              <a:rPr lang="es-ES" sz="1300" i="1" dirty="0"/>
              <a:t>FAKE NEWS</a:t>
            </a:r>
            <a:r>
              <a:rPr lang="es-ES" sz="1300" dirty="0"/>
              <a:t> sobre las bebidas con alcohol. Para ello vamos a organizar un </a:t>
            </a:r>
            <a:r>
              <a:rPr lang="es-ES" sz="1300" b="1" dirty="0"/>
              <a:t>concurso</a:t>
            </a:r>
            <a:r>
              <a:rPr lang="es-ES" sz="1300" dirty="0"/>
              <a:t> entre grupos.</a:t>
            </a:r>
          </a:p>
          <a:p>
            <a:pPr marL="185766" indent="-185766" algn="just">
              <a:buFontTx/>
              <a:buChar char="-"/>
            </a:pPr>
            <a:endParaRPr lang="es-ES" sz="1300" dirty="0"/>
          </a:p>
          <a:p>
            <a:pPr algn="just"/>
            <a:r>
              <a:rPr lang="es-ES" sz="1300" dirty="0"/>
              <a:t>Para empezar, ¿</a:t>
            </a:r>
            <a:r>
              <a:rPr lang="es-ES" sz="1300" b="1" dirty="0"/>
              <a:t>Qué son las </a:t>
            </a:r>
            <a:r>
              <a:rPr lang="es-ES" sz="1300" b="1" i="1" dirty="0" err="1"/>
              <a:t>fake</a:t>
            </a:r>
            <a:r>
              <a:rPr lang="es-ES" sz="1300" b="1" i="1" dirty="0"/>
              <a:t> </a:t>
            </a:r>
            <a:r>
              <a:rPr lang="es-ES" sz="1300" b="1" i="1" dirty="0" err="1"/>
              <a:t>news</a:t>
            </a:r>
            <a:r>
              <a:rPr lang="es-ES" sz="1300" dirty="0"/>
              <a:t>? (dejar que la clase conteste). Es un término utilizado para conceptualizar la divulgación de noticias falsas, a través de las redes sociales, o por el boca a boca…, la cuestión es que provocan un peligroso círculo de desinformación sobre alguna cuestión que puede ser importante, como es la información que rodea al consumo de alcohol.</a:t>
            </a:r>
          </a:p>
          <a:p>
            <a:pPr marL="185766" indent="-185766" algn="just">
              <a:buFontTx/>
              <a:buChar char="-"/>
            </a:pPr>
            <a:endParaRPr lang="es-ES" sz="1300" dirty="0"/>
          </a:p>
          <a:p>
            <a:pPr algn="just"/>
            <a:r>
              <a:rPr lang="es-ES" sz="1300" dirty="0"/>
              <a:t>A veces, se dan por ciertas informaciones que no tienen base, que se trasmiten sin que ninguna persona las contraste, y que pueden ser la causa de tomar unas u otras decisiones. </a:t>
            </a:r>
          </a:p>
          <a:p>
            <a:pPr marL="185766" indent="-185766" algn="just">
              <a:buFontTx/>
              <a:buChar char="-"/>
            </a:pPr>
            <a:endParaRPr lang="es-ES" sz="1300" dirty="0"/>
          </a:p>
          <a:p>
            <a:pPr algn="just"/>
            <a:r>
              <a:rPr lang="es-ES" sz="1300" dirty="0"/>
              <a:t>Para ejercer una verdadera libertad de elección y poder tomar decisiones razonadas, se debe disponer de una información completa y veraz sobre las consecuencias del consumo de alcohol. </a:t>
            </a:r>
          </a:p>
          <a:p>
            <a:pPr marL="185766" indent="-185766" algn="just">
              <a:buFontTx/>
              <a:buChar char="-"/>
            </a:pPr>
            <a:endParaRPr lang="es-ES" sz="1300" dirty="0"/>
          </a:p>
          <a:p>
            <a:pPr algn="just"/>
            <a:r>
              <a:rPr lang="es-ES" sz="1300" dirty="0"/>
              <a:t>Por ello, nos basamos en la evidencia científica actualizada sobre los riesgos que se asumen cuando se consume alcohol.</a:t>
            </a:r>
          </a:p>
          <a:p>
            <a:pPr marL="185766" indent="-185766" algn="just">
              <a:buFontTx/>
              <a:buChar char="-"/>
            </a:pPr>
            <a:endParaRPr lang="es-ES" sz="1300" dirty="0"/>
          </a:p>
          <a:p>
            <a:pPr algn="just"/>
            <a:r>
              <a:rPr lang="es-ES" sz="1300" dirty="0"/>
              <a:t>YA LO DECÍA ARISTÓTELES, NO BASTA DECIR SOLAMENTE LA VERDAD, CONVIENE MOSTRAR LA CAUSA DE FALSEDAD.</a:t>
            </a:r>
          </a:p>
          <a:p>
            <a:pPr algn="just"/>
            <a:endParaRPr lang="es-ES" sz="1300" dirty="0"/>
          </a:p>
          <a:p>
            <a:pPr algn="just" defTabSz="495376">
              <a:defRPr/>
            </a:pPr>
            <a:r>
              <a:rPr lang="es-ES" sz="1300" dirty="0"/>
              <a:t>Así que, a continuación, </a:t>
            </a:r>
            <a:r>
              <a:rPr lang="es-ES" sz="1300" b="1" dirty="0"/>
              <a:t>vamos a comparar desinformaciones o </a:t>
            </a:r>
            <a:r>
              <a:rPr lang="es-ES" sz="1300" b="1" i="1" dirty="0" err="1"/>
              <a:t>Fake</a:t>
            </a:r>
            <a:r>
              <a:rPr lang="es-ES" sz="1300" b="1" i="1" dirty="0"/>
              <a:t> News</a:t>
            </a:r>
            <a:r>
              <a:rPr lang="es-ES" sz="1300" b="1" dirty="0"/>
              <a:t> con información científica o </a:t>
            </a:r>
            <a:r>
              <a:rPr lang="es-ES" sz="1300" b="1" i="1" dirty="0"/>
              <a:t>Real News</a:t>
            </a:r>
            <a:r>
              <a:rPr lang="es-ES" sz="1300" b="1" dirty="0"/>
              <a:t>, sobre las bebidas alcohólicas y sus consecuencias</a:t>
            </a:r>
            <a:r>
              <a:rPr lang="es-ES" sz="1300" dirty="0"/>
              <a:t>.</a:t>
            </a:r>
          </a:p>
          <a:p>
            <a:pPr algn="just"/>
            <a:endParaRPr lang="es-ES" sz="1300" dirty="0"/>
          </a:p>
          <a:p>
            <a:pPr algn="just"/>
            <a:endParaRPr lang="es-ES" sz="1300" dirty="0"/>
          </a:p>
          <a:p>
            <a:pPr marL="185766" indent="-185766" algn="just">
              <a:buFontTx/>
              <a:buChar char="-"/>
            </a:pPr>
            <a:endParaRPr lang="es-ES" sz="130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solidFill>
                  <a:prstClr val="black"/>
                </a:solidFill>
              </a:rPr>
              <a:pPr/>
              <a:t>1</a:t>
            </a:fld>
            <a:endParaRPr lang="es-ES">
              <a:solidFill>
                <a:prstClr val="black"/>
              </a:solidFill>
            </a:endParaRPr>
          </a:p>
        </p:txBody>
      </p:sp>
    </p:spTree>
    <p:extLst>
      <p:ext uri="{BB962C8B-B14F-4D97-AF65-F5344CB8AC3E}">
        <p14:creationId xmlns:p14="http://schemas.microsoft.com/office/powerpoint/2010/main" val="3265885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lgn="just"/>
            <a:r>
              <a:rPr lang="es-ES" sz="1300" b="1" dirty="0"/>
              <a:t>DIAPOSITIVA 10.- </a:t>
            </a:r>
            <a:r>
              <a:rPr lang="es-ES" sz="1300" dirty="0"/>
              <a:t>El profesorado (dando emoción) da el resultado: ¡Y LA RESPUESTA CORRECTA ES…! (CLICAR) La “B”.</a:t>
            </a:r>
          </a:p>
          <a:p>
            <a:pPr lvl="0" algn="just"/>
            <a:endParaRPr lang="es-ES" sz="1300" dirty="0"/>
          </a:p>
          <a:p>
            <a:pPr lvl="0" algn="just"/>
            <a:r>
              <a:rPr lang="es-ES" sz="1300" dirty="0"/>
              <a:t>Y lee </a:t>
            </a:r>
            <a:r>
              <a:rPr lang="es-ES" sz="1300" i="1" dirty="0"/>
              <a:t>Real News</a:t>
            </a:r>
            <a:r>
              <a:rPr lang="es-ES" sz="1300" dirty="0"/>
              <a:t>: </a:t>
            </a:r>
            <a:r>
              <a:rPr lang="es-ES" sz="3000" b="1" dirty="0"/>
              <a:t>B) </a:t>
            </a:r>
            <a:r>
              <a:rPr lang="es-ES" sz="3000" dirty="0"/>
              <a:t>El alcohol </a:t>
            </a:r>
            <a:r>
              <a:rPr lang="es-ES" sz="3000" b="1" dirty="0"/>
              <a:t>es una droga</a:t>
            </a:r>
            <a:r>
              <a:rPr lang="es-ES" sz="3000" dirty="0"/>
              <a:t>, independientemente de su graduación o de la frecuencia con que se tome. Por tanto, tiene riesgo de producir </a:t>
            </a:r>
            <a:r>
              <a:rPr lang="es-ES" sz="3000" b="1" dirty="0"/>
              <a:t>dependencia</a:t>
            </a:r>
            <a:r>
              <a:rPr lang="es-ES" sz="3000" dirty="0"/>
              <a:t>. Y sus </a:t>
            </a:r>
            <a:r>
              <a:rPr lang="es-ES" sz="3000" b="1" dirty="0"/>
              <a:t>efectos son acumulativos</a:t>
            </a:r>
            <a:r>
              <a:rPr lang="es-ES" sz="3000" dirty="0"/>
              <a:t>, así que cuanto antes empiezas…</a:t>
            </a:r>
          </a:p>
          <a:p>
            <a:pPr lvl="0"/>
            <a:endParaRPr lang="es-ES" sz="3000"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10</a:t>
            </a:fld>
            <a:endParaRPr lang="es-ES"/>
          </a:p>
        </p:txBody>
      </p:sp>
    </p:spTree>
    <p:extLst>
      <p:ext uri="{BB962C8B-B14F-4D97-AF65-F5344CB8AC3E}">
        <p14:creationId xmlns:p14="http://schemas.microsoft.com/office/powerpoint/2010/main" val="108307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11.- </a:t>
            </a:r>
            <a:r>
              <a:rPr lang="es-ES" sz="1300" dirty="0"/>
              <a:t>El profesorado pregunta: </a:t>
            </a:r>
            <a:r>
              <a:rPr lang="es-ES" sz="1300" b="1" dirty="0"/>
              <a:t> Entonces, ¿por qué es falso creer</a:t>
            </a:r>
            <a:r>
              <a:rPr lang="es-ES" sz="1300" dirty="0"/>
              <a:t> </a:t>
            </a:r>
            <a:r>
              <a:rPr lang="es-ES" sz="1300" b="1" dirty="0"/>
              <a:t>que tomando cerveza o combinados de vez en cuando no pasa nada</a:t>
            </a:r>
            <a:r>
              <a:rPr lang="es-ES" sz="1300" dirty="0"/>
              <a:t>, porque yo controlo? (lluvia de ideas del alumnado). (CLICAR) </a:t>
            </a:r>
          </a:p>
          <a:p>
            <a:pPr algn="just"/>
            <a:endParaRPr lang="es-ES" sz="1300" dirty="0"/>
          </a:p>
          <a:p>
            <a:pPr algn="just"/>
            <a:r>
              <a:rPr lang="es-ES" sz="1300" dirty="0"/>
              <a:t>La realidad es que: El daño que provoca el alcohol depende del llamado “</a:t>
            </a:r>
            <a:r>
              <a:rPr lang="es-ES" sz="1300" u="sng" dirty="0"/>
              <a:t>patrón de consumo</a:t>
            </a:r>
            <a:r>
              <a:rPr lang="es-ES" sz="1300" dirty="0"/>
              <a:t>”, que tiene que ver con:</a:t>
            </a:r>
          </a:p>
          <a:p>
            <a:pPr algn="just"/>
            <a:endParaRPr lang="es-ES" sz="1300" dirty="0"/>
          </a:p>
          <a:p>
            <a:pPr marL="185766" indent="-185766" algn="just">
              <a:buFont typeface="Arial" panose="020B0604020202020204" pitchFamily="34" charset="0"/>
              <a:buChar char="•"/>
            </a:pPr>
            <a:r>
              <a:rPr lang="es-ES" sz="1300" dirty="0"/>
              <a:t>La </a:t>
            </a:r>
            <a:r>
              <a:rPr lang="es-ES" sz="1300" b="1" dirty="0"/>
              <a:t>cantidad </a:t>
            </a:r>
            <a:r>
              <a:rPr lang="es-ES" sz="1300" dirty="0"/>
              <a:t>que se ingiera: a mayor cantidad, mayor daño.</a:t>
            </a:r>
          </a:p>
          <a:p>
            <a:pPr marL="185766" indent="-185766" algn="just">
              <a:buFont typeface="Arial" panose="020B0604020202020204" pitchFamily="34" charset="0"/>
              <a:buChar char="•"/>
            </a:pPr>
            <a:endParaRPr lang="es-ES" sz="1300" dirty="0"/>
          </a:p>
          <a:p>
            <a:pPr marL="185766" indent="-185766" algn="just">
              <a:buFont typeface="Arial" panose="020B0604020202020204" pitchFamily="34" charset="0"/>
              <a:buChar char="•"/>
            </a:pPr>
            <a:r>
              <a:rPr lang="es-ES" sz="1300" dirty="0"/>
              <a:t>La </a:t>
            </a:r>
            <a:r>
              <a:rPr lang="es-ES" sz="1300" b="1" dirty="0"/>
              <a:t>intensidad </a:t>
            </a:r>
            <a:r>
              <a:rPr lang="es-ES" sz="1300" dirty="0"/>
              <a:t>con que se beba: la misma cantidad, concentrada en menos tiempo, es más dañina.</a:t>
            </a:r>
            <a:r>
              <a:rPr lang="es-ES" altLang="es-ES" sz="1300" spc="-22" dirty="0">
                <a:solidFill>
                  <a:srgbClr val="FFFFFF"/>
                </a:solidFill>
                <a:latin typeface="Arial"/>
                <a:cs typeface="Arial"/>
              </a:rPr>
              <a:t> Beber de forma rápida aumenta la intoxicación (al hígado se le acumula el trabajo de transformarlo).</a:t>
            </a:r>
          </a:p>
          <a:p>
            <a:pPr marL="185766" indent="-185766" algn="just">
              <a:buFont typeface="Arial" panose="020B0604020202020204" pitchFamily="34" charset="0"/>
              <a:buChar char="•"/>
            </a:pPr>
            <a:endParaRPr lang="es-ES" sz="1300" dirty="0"/>
          </a:p>
          <a:p>
            <a:pPr marL="185766" indent="-185766" algn="just">
              <a:buFont typeface="Arial" panose="020B0604020202020204" pitchFamily="34" charset="0"/>
              <a:buChar char="•"/>
            </a:pPr>
            <a:r>
              <a:rPr lang="es-ES" sz="1300" dirty="0"/>
              <a:t>La </a:t>
            </a:r>
            <a:r>
              <a:rPr lang="es-ES" sz="1300" b="1" dirty="0"/>
              <a:t>repetición</a:t>
            </a:r>
            <a:r>
              <a:rPr lang="es-ES" sz="1300" dirty="0"/>
              <a:t>: También existe el riesgo de convertirse en un hábito, hasta el punto de no divertirse sin beber, por ejemplo, haciéndolo en la mayoría de los fines de semana; además de que esta práctica produce también daños orgánicos.</a:t>
            </a:r>
          </a:p>
          <a:p>
            <a:pPr marL="185766" indent="-185766" algn="just">
              <a:buFontTx/>
              <a:buChar char="-"/>
            </a:pPr>
            <a:endParaRPr lang="es-ES" sz="1300" dirty="0"/>
          </a:p>
          <a:p>
            <a:pPr algn="just"/>
            <a:endParaRPr lang="es-ES" dirty="0">
              <a:solidFill>
                <a:srgbClr val="7030A0"/>
              </a:solidFill>
            </a:endParaRPr>
          </a:p>
          <a:p>
            <a:pPr algn="just"/>
            <a:endParaRPr lang="es-ES" sz="1300" dirty="0"/>
          </a:p>
          <a:p>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11</a:t>
            </a:fld>
            <a:endParaRPr lang="es-ES"/>
          </a:p>
        </p:txBody>
      </p:sp>
    </p:spTree>
    <p:extLst>
      <p:ext uri="{BB962C8B-B14F-4D97-AF65-F5344CB8AC3E}">
        <p14:creationId xmlns:p14="http://schemas.microsoft.com/office/powerpoint/2010/main" val="228779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12.- Además, ¿qué otros factores pueden influir en los efectos del alcohol? </a:t>
            </a:r>
            <a:r>
              <a:rPr lang="es-ES" sz="1300" dirty="0"/>
              <a:t>(lluvia de ideas del alumnado). </a:t>
            </a:r>
          </a:p>
          <a:p>
            <a:pPr algn="just"/>
            <a:endParaRPr lang="es-ES" sz="1300" dirty="0"/>
          </a:p>
          <a:p>
            <a:pPr algn="just"/>
            <a:r>
              <a:rPr lang="es-ES" sz="1300" dirty="0"/>
              <a:t>Después el profesorado explica que hay otros factores, además de los relacionados con el patrón de consumo del alcohol, como son:</a:t>
            </a:r>
          </a:p>
          <a:p>
            <a:pPr algn="just"/>
            <a:r>
              <a:rPr lang="es-ES" sz="1300" dirty="0"/>
              <a:t>(CLICAR)</a:t>
            </a:r>
          </a:p>
          <a:p>
            <a:pPr marL="309610" indent="-309610" algn="just" defTabSz="495376">
              <a:spcBef>
                <a:spcPct val="20000"/>
              </a:spcBef>
              <a:buClr>
                <a:srgbClr val="EEECE1">
                  <a:lumMod val="90000"/>
                </a:srgbClr>
              </a:buClr>
              <a:buSzPts val="1100"/>
              <a:buFont typeface="Arial" panose="020B0604020202020204" pitchFamily="34" charset="0"/>
              <a:buChar char="•"/>
              <a:defRPr/>
            </a:pPr>
            <a:r>
              <a:rPr lang="es-ES" altLang="es-ES" sz="1700" b="1" spc="-22" dirty="0">
                <a:solidFill>
                  <a:srgbClr val="D7E4BD"/>
                </a:solidFill>
                <a:latin typeface="Arial"/>
                <a:cs typeface="Arial"/>
              </a:rPr>
              <a:t>El sexo: </a:t>
            </a:r>
            <a:r>
              <a:rPr lang="es-ES" altLang="es-ES" sz="1700" spc="-22" dirty="0">
                <a:solidFill>
                  <a:srgbClr val="FFFFFF"/>
                </a:solidFill>
                <a:latin typeface="Arial"/>
                <a:cs typeface="Arial"/>
              </a:rPr>
              <a:t>Las mujeres toleran menor cantidad de alcohol que los hombres debido a que habitualmente tienen menor masa corporal y mayor proporción de grasa corporal que el hombre, a su vez, la enzima que metaboliza el alcohol presenta en la mujer un nivel más bajo de actividad (lo que hace que metabolice más lentamente el alcohol que los hombres y esté más tiempo en el cuerpo de las chicas dañándolo). </a:t>
            </a:r>
          </a:p>
          <a:p>
            <a:pPr marL="309610" indent="-309610" algn="just" defTabSz="495376">
              <a:spcBef>
                <a:spcPct val="20000"/>
              </a:spcBef>
              <a:buClr>
                <a:srgbClr val="EEECE1">
                  <a:lumMod val="90000"/>
                </a:srgbClr>
              </a:buClr>
              <a:buSzPts val="1100"/>
              <a:buFont typeface="Arial" panose="020B0604020202020204" pitchFamily="34" charset="0"/>
              <a:buChar char="•"/>
              <a:defRPr/>
            </a:pPr>
            <a:endParaRPr lang="es-ES" altLang="es-ES" sz="1700" spc="-22" dirty="0">
              <a:solidFill>
                <a:srgbClr val="FFFFFF"/>
              </a:solidFill>
              <a:latin typeface="Arial"/>
              <a:cs typeface="Arial"/>
            </a:endParaRPr>
          </a:p>
          <a:p>
            <a:pPr marL="309610" indent="-309610" algn="just">
              <a:spcBef>
                <a:spcPct val="20000"/>
              </a:spcBef>
              <a:buClr>
                <a:srgbClr val="EEECE1">
                  <a:lumMod val="90000"/>
                </a:srgbClr>
              </a:buClr>
              <a:buSzPts val="1100"/>
              <a:buFont typeface="Arial" panose="020B0604020202020204" pitchFamily="34" charset="0"/>
              <a:buChar char="•"/>
            </a:pPr>
            <a:r>
              <a:rPr lang="es-ES" altLang="es-ES" sz="1700" b="1" spc="-22" dirty="0">
                <a:solidFill>
                  <a:srgbClr val="D7E4BD"/>
                </a:solidFill>
                <a:latin typeface="Arial"/>
                <a:cs typeface="Arial"/>
              </a:rPr>
              <a:t>El peso: </a:t>
            </a:r>
            <a:r>
              <a:rPr lang="es-ES" altLang="es-ES" sz="1700" spc="-22" dirty="0">
                <a:solidFill>
                  <a:srgbClr val="FFFFFF"/>
                </a:solidFill>
                <a:latin typeface="Arial"/>
                <a:cs typeface="Arial"/>
              </a:rPr>
              <a:t>las personas con menor peso toleran menos cantidad de alcohol.</a:t>
            </a:r>
          </a:p>
          <a:p>
            <a:pPr marL="309610" indent="-309610" algn="just">
              <a:spcBef>
                <a:spcPct val="20000"/>
              </a:spcBef>
              <a:buClr>
                <a:srgbClr val="EEECE1">
                  <a:lumMod val="90000"/>
                </a:srgbClr>
              </a:buClr>
              <a:buSzPts val="1100"/>
              <a:buFont typeface="Arial" panose="020B0604020202020204" pitchFamily="34" charset="0"/>
              <a:buChar char="•"/>
            </a:pPr>
            <a:endParaRPr lang="es-ES" altLang="es-ES" sz="1700" spc="-22" dirty="0">
              <a:solidFill>
                <a:srgbClr val="FFFFFF"/>
              </a:solidFill>
              <a:latin typeface="Arial"/>
              <a:cs typeface="Arial"/>
            </a:endParaRPr>
          </a:p>
          <a:p>
            <a:pPr marL="309610" indent="-309610" algn="just">
              <a:spcBef>
                <a:spcPct val="20000"/>
              </a:spcBef>
              <a:buClr>
                <a:srgbClr val="EEECE1">
                  <a:lumMod val="90000"/>
                </a:srgbClr>
              </a:buClr>
              <a:buSzPts val="1100"/>
              <a:buFont typeface="Arial" panose="020B0604020202020204" pitchFamily="34" charset="0"/>
              <a:buChar char="•"/>
            </a:pPr>
            <a:r>
              <a:rPr lang="es-ES" altLang="es-ES" sz="1700" b="1" spc="-22" dirty="0">
                <a:solidFill>
                  <a:srgbClr val="D7E4BD"/>
                </a:solidFill>
                <a:latin typeface="Arial"/>
                <a:cs typeface="Arial"/>
              </a:rPr>
              <a:t>La comida: </a:t>
            </a:r>
            <a:r>
              <a:rPr lang="es-ES" altLang="es-ES" sz="1700" spc="-22" dirty="0">
                <a:solidFill>
                  <a:srgbClr val="FFFFFF"/>
                </a:solidFill>
                <a:latin typeface="Arial"/>
                <a:cs typeface="Arial"/>
              </a:rPr>
              <a:t>tomar bebidas con alcohol con el estómago vacío, aumenta los efectos del alcohol ya que se absorbe antes, pero si se bebe con el estómago lleno buscando una borrachera, hay riesgo de beber más cantidad y cuando aparece el efecto (que siempre aparece), produzca una gran borrachera o un coma etílico.</a:t>
            </a:r>
          </a:p>
          <a:p>
            <a:pPr algn="just">
              <a:spcBef>
                <a:spcPct val="20000"/>
              </a:spcBef>
              <a:buClr>
                <a:srgbClr val="EEECE1">
                  <a:lumMod val="90000"/>
                </a:srgbClr>
              </a:buClr>
              <a:buSzPts val="1100"/>
            </a:pPr>
            <a:endParaRPr lang="es-ES" altLang="es-ES" sz="1700" spc="-22" dirty="0">
              <a:solidFill>
                <a:srgbClr val="FFFFFF"/>
              </a:solidFill>
              <a:latin typeface="Arial"/>
              <a:cs typeface="Arial"/>
            </a:endParaRPr>
          </a:p>
          <a:p>
            <a:pPr marL="309610" indent="-309610" algn="just">
              <a:spcBef>
                <a:spcPct val="20000"/>
              </a:spcBef>
              <a:buClr>
                <a:srgbClr val="EEECE1">
                  <a:lumMod val="90000"/>
                </a:srgbClr>
              </a:buClr>
              <a:buSzPts val="1100"/>
              <a:buFont typeface="Arial" panose="020B0604020202020204" pitchFamily="34" charset="0"/>
              <a:buChar char="•"/>
            </a:pPr>
            <a:r>
              <a:rPr lang="es-ES" altLang="es-ES" sz="1700" b="1" spc="-22" dirty="0">
                <a:solidFill>
                  <a:srgbClr val="D7E4BD"/>
                </a:solidFill>
                <a:latin typeface="Arial"/>
                <a:cs typeface="Arial"/>
              </a:rPr>
              <a:t>El estado de salud: </a:t>
            </a:r>
            <a:r>
              <a:rPr lang="es-ES" altLang="es-ES" sz="1700" spc="-22" dirty="0">
                <a:solidFill>
                  <a:srgbClr val="FFFFFF"/>
                </a:solidFill>
                <a:latin typeface="Arial"/>
                <a:cs typeface="Arial"/>
              </a:rPr>
              <a:t>si se está enfermo, (catarro, gripe, etc.) o se toma alguna medicación, etc., pueden aumentar los efectos tóxicos del alcohol. Además, consumirlo puede producir alteraciones de la menstruación.</a:t>
            </a:r>
          </a:p>
          <a:p>
            <a:pPr marL="185766" indent="-185766" algn="just">
              <a:buFontTx/>
              <a:buChar char="-"/>
            </a:pPr>
            <a:endParaRPr lang="es-ES" sz="1300" b="1" dirty="0"/>
          </a:p>
          <a:p>
            <a:pPr algn="just"/>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12</a:t>
            </a:fld>
            <a:endParaRPr lang="es-ES"/>
          </a:p>
        </p:txBody>
      </p:sp>
    </p:spTree>
    <p:extLst>
      <p:ext uri="{BB962C8B-B14F-4D97-AF65-F5344CB8AC3E}">
        <p14:creationId xmlns:p14="http://schemas.microsoft.com/office/powerpoint/2010/main" val="3936396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13.- </a:t>
            </a:r>
            <a:r>
              <a:rPr lang="es-ES" sz="1300" dirty="0"/>
              <a:t>El profesorado vuelve a preguntar: </a:t>
            </a:r>
            <a:r>
              <a:rPr lang="es-ES" b="1" dirty="0">
                <a:solidFill>
                  <a:srgbClr val="7030A0"/>
                </a:solidFill>
              </a:rPr>
              <a:t>¿Por qué es una información errónea creer que</a:t>
            </a:r>
            <a:r>
              <a:rPr lang="es-ES" b="0" dirty="0">
                <a:solidFill>
                  <a:srgbClr val="7030A0"/>
                </a:solidFill>
              </a:rPr>
              <a:t> se puede beber alcohol porque</a:t>
            </a:r>
            <a:r>
              <a:rPr lang="es-ES" b="1" dirty="0">
                <a:solidFill>
                  <a:srgbClr val="7030A0"/>
                </a:solidFill>
              </a:rPr>
              <a:t> se controla el consumo?, </a:t>
            </a:r>
            <a:r>
              <a:rPr lang="es-ES" dirty="0">
                <a:solidFill>
                  <a:srgbClr val="7030A0"/>
                </a:solidFill>
              </a:rPr>
              <a:t>(lluvia de ideas del alumnado).</a:t>
            </a:r>
          </a:p>
          <a:p>
            <a:pPr algn="just"/>
            <a:endParaRPr lang="es-ES" dirty="0">
              <a:solidFill>
                <a:srgbClr val="7030A0"/>
              </a:solidFill>
            </a:endParaRPr>
          </a:p>
          <a:p>
            <a:pPr algn="just" fontAlgn="auto"/>
            <a:r>
              <a:rPr lang="es-ES" sz="1300" dirty="0"/>
              <a:t>La realidad es que </a:t>
            </a:r>
            <a:r>
              <a:rPr lang="es-ES" sz="1300" b="1" dirty="0"/>
              <a:t>el alcohol SÍ es una droga.</a:t>
            </a:r>
          </a:p>
          <a:p>
            <a:pPr algn="just" fontAlgn="auto"/>
            <a:endParaRPr lang="es-ES" sz="1300" dirty="0"/>
          </a:p>
          <a:p>
            <a:pPr marL="185766" indent="-185766" algn="just">
              <a:buFont typeface="Arial" panose="020B0604020202020204" pitchFamily="34" charset="0"/>
              <a:buChar char="•"/>
            </a:pPr>
            <a:r>
              <a:rPr lang="es-ES" sz="1300" dirty="0"/>
              <a:t>La </a:t>
            </a:r>
            <a:r>
              <a:rPr lang="es-ES" sz="1300" b="1" dirty="0"/>
              <a:t>OMS</a:t>
            </a:r>
            <a:r>
              <a:rPr lang="es-ES" sz="1300" dirty="0"/>
              <a:t> (Organización Mundial de la Salud) viene a decir que droga es toda sustancia capaz de producir una alteración del Sistema Nervioso Central que puede crear dependencia física, psicológica o ambas.</a:t>
            </a:r>
          </a:p>
          <a:p>
            <a:pPr marL="185766" indent="-185766" algn="just">
              <a:buFont typeface="Arial" panose="020B0604020202020204" pitchFamily="34" charset="0"/>
              <a:buChar char="•"/>
            </a:pPr>
            <a:endParaRPr lang="es-ES" sz="1300" dirty="0"/>
          </a:p>
          <a:p>
            <a:pPr marL="185766" indent="-185766" algn="just">
              <a:buFont typeface="Arial" panose="020B0604020202020204" pitchFamily="34" charset="0"/>
              <a:buChar char="•"/>
            </a:pPr>
            <a:r>
              <a:rPr lang="es-ES" sz="1300" dirty="0"/>
              <a:t>El alcohol es una </a:t>
            </a:r>
            <a:r>
              <a:rPr lang="es-ES" sz="1300" b="1" dirty="0"/>
              <a:t>de las drogas más perjudiciales que existen y que genera más sufrimiento </a:t>
            </a:r>
            <a:r>
              <a:rPr lang="es-ES" sz="1300" dirty="0"/>
              <a:t>personal, familiar y social. </a:t>
            </a:r>
          </a:p>
          <a:p>
            <a:pPr marL="185766" indent="-185766" algn="just">
              <a:buFont typeface="Arial" panose="020B0604020202020204" pitchFamily="34" charset="0"/>
              <a:buChar char="•"/>
            </a:pPr>
            <a:endParaRPr lang="es-ES" sz="1300" dirty="0"/>
          </a:p>
          <a:p>
            <a:pPr marL="185766" indent="-185766" algn="just">
              <a:buFont typeface="Arial" panose="020B0604020202020204" pitchFamily="34" charset="0"/>
              <a:buChar char="•"/>
            </a:pPr>
            <a:r>
              <a:rPr lang="es-ES" sz="1300" dirty="0"/>
              <a:t>Una vez instalado el hábito de consumo, es difícil dejarlo. Esto es, produce </a:t>
            </a:r>
            <a:r>
              <a:rPr lang="es-ES" sz="1300" b="1" dirty="0"/>
              <a:t>dependencia física y psicológica</a:t>
            </a:r>
            <a:r>
              <a:rPr lang="es-ES" sz="1300" dirty="0"/>
              <a:t> (necesidad e impulso de consumirlo), </a:t>
            </a:r>
            <a:r>
              <a:rPr lang="es-ES" sz="1300" b="1" dirty="0"/>
              <a:t>tolerancia</a:t>
            </a:r>
            <a:r>
              <a:rPr lang="es-ES" sz="1300" dirty="0"/>
              <a:t> (necesidad de más cantidad para tener el mismo efecto) y </a:t>
            </a:r>
            <a:r>
              <a:rPr lang="es-ES" sz="1300" b="1" dirty="0"/>
              <a:t>síndrome de abstinencia</a:t>
            </a:r>
            <a:r>
              <a:rPr lang="es-ES" sz="1300" dirty="0"/>
              <a:t> (cuando se tiene una dependencia, si no se consume la persona se encuentra muy mal y lo busca para evitar el malestar).  Esto ocurre a medio y largo plazo, y depende de la frecuencia y de la cantidad de alcohol que se vaya consumiendo. Por eso </a:t>
            </a:r>
            <a:r>
              <a:rPr lang="es-ES" sz="1300" b="1" dirty="0"/>
              <a:t>es falso creer que se controla </a:t>
            </a:r>
            <a:r>
              <a:rPr lang="es-ES" sz="1300" dirty="0"/>
              <a:t>el consumo de </a:t>
            </a:r>
            <a:r>
              <a:rPr lang="es-ES" sz="1300" b="1" dirty="0"/>
              <a:t>una droga</a:t>
            </a:r>
            <a:r>
              <a:rPr lang="es-ES" sz="1300" dirty="0"/>
              <a:t>.</a:t>
            </a:r>
          </a:p>
          <a:p>
            <a:endParaRPr lang="es-ES" dirty="0">
              <a:solidFill>
                <a:srgbClr val="7030A0"/>
              </a:solidFill>
            </a:endParaRPr>
          </a:p>
          <a:p>
            <a:endParaRPr lang="es-ES" sz="1300" dirty="0"/>
          </a:p>
          <a:p>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13</a:t>
            </a:fld>
            <a:endParaRPr lang="es-ES"/>
          </a:p>
        </p:txBody>
      </p:sp>
    </p:spTree>
    <p:extLst>
      <p:ext uri="{BB962C8B-B14F-4D97-AF65-F5344CB8AC3E}">
        <p14:creationId xmlns:p14="http://schemas.microsoft.com/office/powerpoint/2010/main" val="1188369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14.- </a:t>
            </a:r>
            <a:r>
              <a:rPr lang="es-ES" sz="1300" dirty="0"/>
              <a:t>Para concretar en este apartado, tres voluntarios que lo lean:</a:t>
            </a:r>
          </a:p>
          <a:p>
            <a:pPr algn="just" fontAlgn="auto"/>
            <a:endParaRPr lang="es-ES" sz="1300" dirty="0"/>
          </a:p>
          <a:p>
            <a:pPr marL="185766" indent="-185766" algn="just">
              <a:buFont typeface="Wingdings" panose="05000000000000000000" pitchFamily="2" charset="2"/>
              <a:buChar char="ü"/>
            </a:pPr>
            <a:r>
              <a:rPr lang="es-ES" sz="1300" b="1" dirty="0"/>
              <a:t>Todas</a:t>
            </a:r>
            <a:r>
              <a:rPr lang="es-ES" sz="1300" dirty="0"/>
              <a:t> las bebidas que </a:t>
            </a:r>
            <a:r>
              <a:rPr lang="es-ES" sz="1300" b="1" dirty="0"/>
              <a:t>contienen alcohol</a:t>
            </a:r>
            <a:r>
              <a:rPr lang="es-ES" sz="1300" dirty="0"/>
              <a:t> tienen riesgo de producir </a:t>
            </a:r>
            <a:r>
              <a:rPr lang="es-ES" sz="1300" b="1" dirty="0"/>
              <a:t>dependencia y tolerancia</a:t>
            </a:r>
            <a:r>
              <a:rPr lang="es-ES" sz="1300" dirty="0"/>
              <a:t>.</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dirty="0"/>
              <a:t>Depende </a:t>
            </a:r>
            <a:r>
              <a:rPr lang="es-ES" sz="1300" b="1" dirty="0"/>
              <a:t>de la cantidad de alcohol</a:t>
            </a:r>
            <a:r>
              <a:rPr lang="es-ES" sz="1300" dirty="0"/>
              <a:t> que se ingiere, y no del tipo de bebida que sea.</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b="1" spc="-43" dirty="0">
                <a:cs typeface="Arial"/>
              </a:rPr>
              <a:t>Cuanto más joven se empieza </a:t>
            </a:r>
            <a:r>
              <a:rPr lang="es-ES" sz="1300" spc="-43" dirty="0">
                <a:cs typeface="Arial"/>
              </a:rPr>
              <a:t>a beber, hay mayor probabilidad de</a:t>
            </a:r>
            <a:r>
              <a:rPr lang="es-ES" sz="1300" b="1" spc="-43" dirty="0">
                <a:cs typeface="Arial"/>
              </a:rPr>
              <a:t> tener problemas </a:t>
            </a:r>
            <a:r>
              <a:rPr lang="es-ES" sz="1300" spc="-43" dirty="0">
                <a:cs typeface="Arial"/>
              </a:rPr>
              <a:t>con el alcohol.</a:t>
            </a:r>
          </a:p>
          <a:p>
            <a:pPr algn="just"/>
            <a:endParaRPr lang="es-ES" sz="1300" dirty="0"/>
          </a:p>
          <a:p>
            <a:pPr algn="just"/>
            <a:r>
              <a:rPr lang="es-ES" sz="1300" dirty="0"/>
              <a:t>(El profesorado puede explicar más este punto) Los estudios muestran que, cuanta menos edad tiene la persona al iniciarse, es decir, </a:t>
            </a:r>
            <a:r>
              <a:rPr lang="es-ES" sz="1300" b="1" dirty="0"/>
              <a:t>cuanto más joven se empieza </a:t>
            </a:r>
            <a:r>
              <a:rPr lang="es-ES" sz="1300" dirty="0"/>
              <a:t>a beber, </a:t>
            </a:r>
            <a:r>
              <a:rPr lang="es-ES" sz="1300" b="1" dirty="0"/>
              <a:t>mayor es la probabilidad de tener problemas con el alcohol</a:t>
            </a:r>
            <a:r>
              <a:rPr lang="es-ES" sz="1300" dirty="0"/>
              <a:t>. Los daños del alcohol en el organismo se van acumulando.</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14</a:t>
            </a:fld>
            <a:endParaRPr lang="es-ES"/>
          </a:p>
        </p:txBody>
      </p:sp>
    </p:spTree>
    <p:extLst>
      <p:ext uri="{BB962C8B-B14F-4D97-AF65-F5344CB8AC3E}">
        <p14:creationId xmlns:p14="http://schemas.microsoft.com/office/powerpoint/2010/main" val="39273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15.- </a:t>
            </a:r>
            <a:r>
              <a:rPr lang="es-ES" sz="1300" dirty="0"/>
              <a:t>El profesorado lee la tercera pregunta:</a:t>
            </a:r>
          </a:p>
          <a:p>
            <a:pPr algn="just" defTabSz="495376">
              <a:defRPr/>
            </a:pPr>
            <a:r>
              <a:rPr lang="es-ES" sz="1300" dirty="0"/>
              <a:t> </a:t>
            </a:r>
            <a:endParaRPr lang="es-ES" sz="1300" b="1" dirty="0"/>
          </a:p>
          <a:p>
            <a:pPr algn="just" defTabSz="495376">
              <a:defRPr/>
            </a:pPr>
            <a:r>
              <a:rPr lang="es-ES" sz="1300" b="1" dirty="0"/>
              <a:t>3.</a:t>
            </a:r>
            <a:r>
              <a:rPr lang="es-ES" sz="1300" dirty="0"/>
              <a:t>“</a:t>
            </a:r>
            <a:r>
              <a:rPr lang="es-ES" sz="1300" b="1" dirty="0"/>
              <a:t>Las consecuencias negativas del alcohol ¿solo se producen en las personas mayores o que llevan mucho tiempo bebiendo?” </a:t>
            </a:r>
          </a:p>
          <a:p>
            <a:pPr algn="just" defTabSz="495376">
              <a:defRPr/>
            </a:pPr>
            <a:endParaRPr lang="es-ES" sz="1300" b="1" dirty="0"/>
          </a:p>
          <a:p>
            <a:pPr algn="just" defTabSz="495376">
              <a:defRPr/>
            </a:pPr>
            <a:r>
              <a:rPr lang="es-ES" sz="1300" dirty="0"/>
              <a:t>Y pregunta:</a:t>
            </a:r>
          </a:p>
          <a:p>
            <a:pPr algn="just" defTabSz="495376">
              <a:defRPr/>
            </a:pPr>
            <a:r>
              <a:rPr lang="es-ES" sz="1300" dirty="0"/>
              <a:t>¿Qué respuesta habéis considerado que es la acertada?</a:t>
            </a:r>
          </a:p>
          <a:p>
            <a:pPr algn="just" defTabSz="495376">
              <a:defRPr/>
            </a:pPr>
            <a:r>
              <a:rPr lang="es-ES" sz="1300" dirty="0"/>
              <a:t>La mayoría habéis elegido la respuesta/las respuestas…, (mencionar las seleccionadas por los grupos para tenerlas en cuenta en las siguientes explicaciones).</a:t>
            </a:r>
          </a:p>
          <a:p>
            <a:pPr marL="185766" indent="-185766" algn="just" defTabSz="495376">
              <a:buFontTx/>
              <a:buChar char="-"/>
              <a:defRPr/>
            </a:pPr>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15</a:t>
            </a:fld>
            <a:endParaRPr lang="es-ES">
              <a:solidFill>
                <a:prstClr val="black"/>
              </a:solidFill>
            </a:endParaRPr>
          </a:p>
        </p:txBody>
      </p:sp>
    </p:spTree>
    <p:extLst>
      <p:ext uri="{BB962C8B-B14F-4D97-AF65-F5344CB8AC3E}">
        <p14:creationId xmlns:p14="http://schemas.microsoft.com/office/powerpoint/2010/main" val="1462932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16.- </a:t>
            </a:r>
            <a:r>
              <a:rPr lang="es-ES" sz="1300" dirty="0"/>
              <a:t>A continuación y dando emoción a la frase, da el resultado: ¡Y LA RESPUESTA CORRECTA ES…! (CLICAR) La “A”.</a:t>
            </a:r>
          </a:p>
          <a:p>
            <a:pPr algn="just"/>
            <a:endParaRPr lang="es-ES" sz="1300" dirty="0"/>
          </a:p>
          <a:p>
            <a:pPr algn="just"/>
            <a:r>
              <a:rPr lang="es-ES" sz="1300" dirty="0"/>
              <a:t>Y lee </a:t>
            </a:r>
            <a:r>
              <a:rPr lang="es-ES" sz="1300" i="1" dirty="0"/>
              <a:t>Real News</a:t>
            </a:r>
            <a:r>
              <a:rPr lang="es-ES" sz="1300" dirty="0"/>
              <a:t>: </a:t>
            </a:r>
            <a:r>
              <a:rPr lang="es-ES" sz="3000" b="1" dirty="0"/>
              <a:t>A) </a:t>
            </a:r>
            <a:r>
              <a:rPr lang="es-ES" sz="3000" dirty="0"/>
              <a:t>Para que haya una dependencia tiene que pasar un cierto tiempo consumiendo (efectos a largo plazo), sin embargo, </a:t>
            </a:r>
            <a:r>
              <a:rPr lang="es-ES" sz="3000" b="1" dirty="0"/>
              <a:t>los efectos en los menores de edad </a:t>
            </a:r>
            <a:r>
              <a:rPr lang="es-ES" sz="3000" dirty="0"/>
              <a:t>son muy preocupantes porque </a:t>
            </a:r>
            <a:r>
              <a:rPr lang="es-ES" sz="3000" dirty="0">
                <a:solidFill>
                  <a:schemeClr val="bg1"/>
                </a:solidFill>
              </a:rPr>
              <a:t>beber alcohol </a:t>
            </a:r>
            <a:r>
              <a:rPr lang="es-ES" sz="3000" b="1" dirty="0"/>
              <a:t>afecta</a:t>
            </a:r>
            <a:r>
              <a:rPr lang="es-ES" sz="3000" dirty="0"/>
              <a:t>, entre otros</a:t>
            </a:r>
            <a:r>
              <a:rPr lang="es-ES" sz="3000" b="1" dirty="0"/>
              <a:t>, a las neuronas</a:t>
            </a:r>
            <a:r>
              <a:rPr lang="es-ES" sz="3000" dirty="0"/>
              <a:t>, lo que </a:t>
            </a:r>
            <a:r>
              <a:rPr lang="es-ES" sz="3000" b="1" dirty="0"/>
              <a:t>interfieren en el rendimiento académico y </a:t>
            </a:r>
            <a:r>
              <a:rPr lang="es-ES" sz="3000" dirty="0"/>
              <a:t>en el </a:t>
            </a:r>
            <a:r>
              <a:rPr lang="es-ES" sz="3000" b="1" dirty="0"/>
              <a:t>comportamiento</a:t>
            </a:r>
            <a:r>
              <a:rPr lang="es-ES" sz="3000" dirty="0"/>
              <a:t> (efectos a corto plazo).</a:t>
            </a:r>
          </a:p>
          <a:p>
            <a:pPr algn="just"/>
            <a:r>
              <a:rPr lang="es-ES" sz="3000" dirty="0"/>
              <a:t> </a:t>
            </a:r>
          </a:p>
          <a:p>
            <a:pPr algn="just"/>
            <a:r>
              <a:rPr lang="es-ES" sz="3000" dirty="0"/>
              <a:t>Vamos a ver porqué.</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16</a:t>
            </a:fld>
            <a:endParaRPr lang="es-ES"/>
          </a:p>
        </p:txBody>
      </p:sp>
    </p:spTree>
    <p:extLst>
      <p:ext uri="{BB962C8B-B14F-4D97-AF65-F5344CB8AC3E}">
        <p14:creationId xmlns:p14="http://schemas.microsoft.com/office/powerpoint/2010/main" val="1258665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17.- </a:t>
            </a:r>
            <a:r>
              <a:rPr lang="es-ES" dirty="0"/>
              <a:t>Profesorado: </a:t>
            </a:r>
            <a:r>
              <a:rPr lang="es-ES" b="1" dirty="0"/>
              <a:t>Fijaos en estas dos imágenes. ¿Qué veis? </a:t>
            </a:r>
            <a:r>
              <a:rPr lang="es-ES" dirty="0"/>
              <a:t>Voluntarios que lo describan… </a:t>
            </a:r>
          </a:p>
          <a:p>
            <a:pPr algn="just"/>
            <a:endParaRPr lang="es-ES" dirty="0"/>
          </a:p>
          <a:p>
            <a:pPr algn="just"/>
            <a:r>
              <a:rPr lang="es-ES" sz="1300" dirty="0"/>
              <a:t>Lo que vemos son las imágenes de dos cerebros con diferencias llamativas: </a:t>
            </a:r>
          </a:p>
          <a:p>
            <a:pPr algn="just"/>
            <a:r>
              <a:rPr lang="es-ES" dirty="0"/>
              <a:t>(CLICAR)</a:t>
            </a:r>
          </a:p>
          <a:p>
            <a:pPr marL="185766" indent="-185766" algn="just">
              <a:buFont typeface="Arial" panose="020B0604020202020204" pitchFamily="34" charset="0"/>
              <a:buChar char="•"/>
            </a:pPr>
            <a:r>
              <a:rPr lang="es-ES" sz="1300" dirty="0"/>
              <a:t>El primero es el de alguien de 15 años que </a:t>
            </a:r>
            <a:r>
              <a:rPr lang="es-ES" sz="1300" b="1" dirty="0"/>
              <a:t>no bebe</a:t>
            </a:r>
            <a:r>
              <a:rPr lang="es-ES" sz="1300" dirty="0"/>
              <a:t>. El rosa y el naranja indican la </a:t>
            </a:r>
            <a:r>
              <a:rPr lang="es-ES" sz="1300" b="1" dirty="0"/>
              <a:t>actividad neuronal normal</a:t>
            </a:r>
            <a:r>
              <a:rPr lang="es-ES" sz="1300" dirty="0"/>
              <a:t>. </a:t>
            </a:r>
          </a:p>
          <a:p>
            <a:pPr marL="185766" indent="-185766" algn="just">
              <a:buFont typeface="Arial" panose="020B0604020202020204" pitchFamily="34" charset="0"/>
              <a:buChar char="•"/>
            </a:pPr>
            <a:r>
              <a:rPr lang="es-ES" sz="1300" dirty="0"/>
              <a:t>El segundo cerebro corresponde a alguien, también de 15 años, pero presenta </a:t>
            </a:r>
            <a:r>
              <a:rPr lang="es-ES" sz="1300" b="1" dirty="0"/>
              <a:t>mucha menor actividad cerebral</a:t>
            </a:r>
            <a:r>
              <a:rPr lang="es-ES" sz="1300" dirty="0"/>
              <a:t> en las áreas clave del cerebro, porque </a:t>
            </a:r>
            <a:r>
              <a:rPr lang="es-ES" sz="1300" b="1" dirty="0"/>
              <a:t>es bebedor</a:t>
            </a:r>
            <a:r>
              <a:rPr lang="es-ES" sz="1300" dirty="0"/>
              <a:t> crónico. </a:t>
            </a:r>
          </a:p>
          <a:p>
            <a:pPr marL="185766" indent="-185766" algn="just">
              <a:buFont typeface="Arial" panose="020B0604020202020204" pitchFamily="34" charset="0"/>
              <a:buChar char="•"/>
            </a:pPr>
            <a:endParaRPr lang="es-ES" sz="1300" dirty="0"/>
          </a:p>
          <a:p>
            <a:pPr algn="just" defTabSz="495376">
              <a:defRPr/>
            </a:pPr>
            <a:r>
              <a:rPr lang="es-ES" dirty="0"/>
              <a:t>Además, han descubierto que el consumo excesivo de alcohol, a largo plazo, </a:t>
            </a:r>
            <a:r>
              <a:rPr lang="es-ES" b="1" dirty="0"/>
              <a:t>destruye las células madre del cerebro</a:t>
            </a:r>
            <a:r>
              <a:rPr lang="es-ES" dirty="0"/>
              <a:t>. Estas células madre tienen la capacidad de auto-regenerarse en accidentes o enfermedades. Si se han destruido por beber, no estarán cuando las podamos necesitar para curarnos.</a:t>
            </a:r>
          </a:p>
          <a:p>
            <a:pPr defTabSz="495376">
              <a:defRPr/>
            </a:pPr>
            <a:endParaRPr lang="es-ES" dirty="0"/>
          </a:p>
          <a:p>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17</a:t>
            </a:fld>
            <a:endParaRPr lang="es-ES"/>
          </a:p>
        </p:txBody>
      </p:sp>
    </p:spTree>
    <p:extLst>
      <p:ext uri="{BB962C8B-B14F-4D97-AF65-F5344CB8AC3E}">
        <p14:creationId xmlns:p14="http://schemas.microsoft.com/office/powerpoint/2010/main" val="2496344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18.- </a:t>
            </a:r>
            <a:r>
              <a:rPr lang="es-ES" dirty="0"/>
              <a:t>Profesorado: </a:t>
            </a:r>
            <a:r>
              <a:rPr lang="es-ES" sz="1300" b="1" dirty="0"/>
              <a:t>¿Cuáles creéis que son las consecuencias en la adolescencia del </a:t>
            </a:r>
            <a:r>
              <a:rPr lang="es-ES" sz="1300" b="1" u="sng" dirty="0"/>
              <a:t>consumo intensivo</a:t>
            </a:r>
            <a:r>
              <a:rPr lang="es-ES" sz="1300" b="1" dirty="0"/>
              <a:t> </a:t>
            </a:r>
            <a:r>
              <a:rPr lang="es-ES" sz="1300" dirty="0"/>
              <a:t>(borracheras, beber mucho en poco tiempo…) </a:t>
            </a:r>
            <a:r>
              <a:rPr lang="es-ES" sz="1300" b="1" dirty="0"/>
              <a:t>de alcohol? </a:t>
            </a:r>
            <a:r>
              <a:rPr lang="es-ES" sz="1300" dirty="0"/>
              <a:t>(respuestas del alumnado…).</a:t>
            </a:r>
          </a:p>
          <a:p>
            <a:pPr algn="just"/>
            <a:endParaRPr lang="es-ES" sz="1300" dirty="0"/>
          </a:p>
          <a:p>
            <a:pPr algn="just"/>
            <a:r>
              <a:rPr lang="es-ES" sz="1300" dirty="0"/>
              <a:t>(CLICAR) Continuar explicando: </a:t>
            </a:r>
          </a:p>
          <a:p>
            <a:pPr algn="just"/>
            <a:r>
              <a:rPr lang="es-ES" sz="1300" dirty="0"/>
              <a:t>El </a:t>
            </a:r>
            <a:r>
              <a:rPr lang="es-ES" sz="1300" b="1" dirty="0"/>
              <a:t>Sistema Nervioso Central </a:t>
            </a:r>
            <a:r>
              <a:rPr lang="es-ES" sz="1300" dirty="0"/>
              <a:t>es el órgano más afectado por el consumo de alcohol, más que cualquier otro sistema del organismo.</a:t>
            </a:r>
          </a:p>
          <a:p>
            <a:pPr algn="just"/>
            <a:r>
              <a:rPr lang="es-ES" sz="1300" dirty="0"/>
              <a:t>La exposición a niveles tóxicos de alcohol durante la </a:t>
            </a:r>
            <a:r>
              <a:rPr lang="es-ES" sz="1300" b="1" dirty="0"/>
              <a:t>adolescencia</a:t>
            </a:r>
            <a:r>
              <a:rPr lang="es-ES" sz="1300" dirty="0"/>
              <a:t>, puede producir </a:t>
            </a:r>
            <a:r>
              <a:rPr lang="es-ES" sz="1300" b="1" dirty="0"/>
              <a:t>daños cerebrales permanentes</a:t>
            </a:r>
            <a:r>
              <a:rPr lang="es-ES" sz="1300" dirty="0"/>
              <a:t>. Las consecuencias negativas del </a:t>
            </a:r>
            <a:r>
              <a:rPr lang="es-ES" sz="1300" i="1" dirty="0" err="1"/>
              <a:t>binge</a:t>
            </a:r>
            <a:r>
              <a:rPr lang="es-ES" sz="1300" i="1" dirty="0"/>
              <a:t> </a:t>
            </a:r>
            <a:r>
              <a:rPr lang="es-ES" sz="1300" i="1" dirty="0" err="1"/>
              <a:t>drinking</a:t>
            </a:r>
            <a:r>
              <a:rPr lang="es-ES" sz="1300" dirty="0"/>
              <a:t> son equivalentes, o incluso peores en algunos casos, a las asociadas al consumo de alguien habituado al consumo (consumo promedio de riesgo).</a:t>
            </a:r>
          </a:p>
          <a:p>
            <a:pPr algn="just"/>
            <a:endParaRPr lang="es-ES" sz="1300" dirty="0"/>
          </a:p>
          <a:p>
            <a:pPr algn="just" fontAlgn="auto"/>
            <a:r>
              <a:rPr lang="es-ES" sz="1300" dirty="0"/>
              <a:t>Es una realidad con evidencia científica que las </a:t>
            </a:r>
            <a:r>
              <a:rPr lang="es-ES" sz="1300" b="1" dirty="0"/>
              <a:t>borracheras</a:t>
            </a:r>
            <a:r>
              <a:rPr lang="es-ES" sz="1300" dirty="0"/>
              <a:t>, el </a:t>
            </a:r>
            <a:r>
              <a:rPr lang="es-ES" sz="1300" i="1" dirty="0" err="1"/>
              <a:t>binge</a:t>
            </a:r>
            <a:r>
              <a:rPr lang="es-ES" sz="1300" i="1" dirty="0"/>
              <a:t> </a:t>
            </a:r>
            <a:r>
              <a:rPr lang="es-ES" sz="1300" i="1" dirty="0" err="1"/>
              <a:t>drinking</a:t>
            </a:r>
            <a:r>
              <a:rPr lang="es-ES" sz="1300" dirty="0"/>
              <a:t> o </a:t>
            </a:r>
            <a:r>
              <a:rPr lang="es-ES" sz="1300" b="1" dirty="0"/>
              <a:t>consumo intensivo </a:t>
            </a:r>
            <a:r>
              <a:rPr lang="es-ES" sz="1300" dirty="0"/>
              <a:t>durante la adolescencia, dañan seriamente la estructura y el funcionamiento de </a:t>
            </a:r>
            <a:r>
              <a:rPr lang="es-ES" sz="1300" b="1" dirty="0"/>
              <a:t>dos áreas del cerebro:</a:t>
            </a:r>
            <a:r>
              <a:rPr lang="es-ES" sz="1300" dirty="0"/>
              <a:t> </a:t>
            </a:r>
          </a:p>
          <a:p>
            <a:pPr marL="185766" indent="-185766" algn="just">
              <a:buFont typeface="Wingdings" panose="05000000000000000000" pitchFamily="2" charset="2"/>
              <a:buChar char="§"/>
            </a:pPr>
            <a:r>
              <a:rPr lang="es-ES" sz="1300" dirty="0"/>
              <a:t>Disminuye el volumen del hipocampo, que es el área de la </a:t>
            </a:r>
            <a:r>
              <a:rPr lang="es-ES" sz="1300" b="1" dirty="0"/>
              <a:t>memoria</a:t>
            </a:r>
            <a:r>
              <a:rPr lang="es-ES" sz="1300" dirty="0"/>
              <a:t> y del </a:t>
            </a:r>
            <a:r>
              <a:rPr lang="es-ES" sz="1300" b="1" dirty="0"/>
              <a:t>aprendizaje.</a:t>
            </a:r>
            <a:endParaRPr lang="es-ES" sz="1300" dirty="0"/>
          </a:p>
          <a:p>
            <a:pPr marL="185766" indent="-185766" algn="just">
              <a:buFont typeface="Wingdings" panose="05000000000000000000" pitchFamily="2" charset="2"/>
              <a:buChar char="§"/>
            </a:pPr>
            <a:r>
              <a:rPr lang="es-ES" sz="1300" dirty="0"/>
              <a:t>Y disminuye el grosor de la corteza prefrontal, que es el área de la </a:t>
            </a:r>
            <a:r>
              <a:rPr lang="es-ES" sz="1300" b="1" dirty="0"/>
              <a:t>personalidad</a:t>
            </a:r>
            <a:r>
              <a:rPr lang="es-ES" sz="1300" dirty="0"/>
              <a:t>, lo que altera funciones cognitivas como la capacidad para </a:t>
            </a:r>
            <a:r>
              <a:rPr lang="es-ES" sz="1300" b="1" dirty="0"/>
              <a:t>planificar</a:t>
            </a:r>
            <a:r>
              <a:rPr lang="es-ES" sz="1300" dirty="0"/>
              <a:t> la conducta y de </a:t>
            </a:r>
            <a:r>
              <a:rPr lang="es-ES" sz="1300" b="1" dirty="0"/>
              <a:t>tomar buenas decisiones, dificulta el control de la impulsividad</a:t>
            </a:r>
            <a:r>
              <a:rPr lang="es-ES" sz="1300" dirty="0"/>
              <a:t>, etc.</a:t>
            </a:r>
          </a:p>
          <a:p>
            <a:pPr marL="185766" indent="-185766" algn="just">
              <a:buFont typeface="Wingdings" panose="05000000000000000000" pitchFamily="2" charset="2"/>
              <a:buChar char="§"/>
            </a:pPr>
            <a:endParaRPr lang="es-ES" sz="1300" dirty="0"/>
          </a:p>
          <a:p>
            <a:pPr marL="185766" indent="-185766" algn="just">
              <a:buFont typeface="Wingdings" panose="05000000000000000000" pitchFamily="2" charset="2"/>
              <a:buChar char="§"/>
            </a:pPr>
            <a:endParaRPr lang="es-ES" sz="1300" dirty="0"/>
          </a:p>
          <a:p>
            <a:endParaRPr lang="es-ES" b="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18</a:t>
            </a:fld>
            <a:endParaRPr lang="es-ES"/>
          </a:p>
        </p:txBody>
      </p:sp>
    </p:spTree>
    <p:extLst>
      <p:ext uri="{BB962C8B-B14F-4D97-AF65-F5344CB8AC3E}">
        <p14:creationId xmlns:p14="http://schemas.microsoft.com/office/powerpoint/2010/main" val="1056008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19.- </a:t>
            </a:r>
            <a:r>
              <a:rPr lang="es-ES" dirty="0">
                <a:solidFill>
                  <a:srgbClr val="7030A0"/>
                </a:solidFill>
              </a:rPr>
              <a:t>El profesorado continúa explicando: </a:t>
            </a:r>
          </a:p>
          <a:p>
            <a:pPr algn="just" defTabSz="495376">
              <a:defRPr/>
            </a:pPr>
            <a:r>
              <a:rPr lang="es-ES" dirty="0"/>
              <a:t>L</a:t>
            </a:r>
            <a:r>
              <a:rPr lang="es-ES" dirty="0">
                <a:solidFill>
                  <a:srgbClr val="7030A0"/>
                </a:solidFill>
              </a:rPr>
              <a:t>os estudios muestran </a:t>
            </a:r>
            <a:r>
              <a:rPr lang="es-ES" dirty="0"/>
              <a:t>una </a:t>
            </a:r>
            <a:r>
              <a:rPr lang="es-ES" b="1" dirty="0"/>
              <a:t>clara asociación </a:t>
            </a:r>
            <a:r>
              <a:rPr lang="es-ES" dirty="0"/>
              <a:t>entre </a:t>
            </a:r>
            <a:r>
              <a:rPr lang="es-ES" dirty="0">
                <a:solidFill>
                  <a:srgbClr val="7030A0"/>
                </a:solidFill>
              </a:rPr>
              <a:t>tomar bebidas con alcohol de manera intensiva, aunque sólo sea los fines de semana, con:</a:t>
            </a:r>
          </a:p>
          <a:p>
            <a:pPr algn="just" defTabSz="495376">
              <a:defRPr/>
            </a:pPr>
            <a:r>
              <a:rPr lang="es-ES" dirty="0">
                <a:solidFill>
                  <a:srgbClr val="7030A0"/>
                </a:solidFill>
              </a:rPr>
              <a:t> </a:t>
            </a:r>
          </a:p>
          <a:p>
            <a:pPr marL="185766" indent="-185766" algn="just" defTabSz="495376">
              <a:buFont typeface="Arial" panose="020B0604020202020204" pitchFamily="34" charset="0"/>
              <a:buChar char="•"/>
              <a:defRPr/>
            </a:pPr>
            <a:r>
              <a:rPr lang="es-ES" b="1" dirty="0">
                <a:solidFill>
                  <a:srgbClr val="7030A0"/>
                </a:solidFill>
              </a:rPr>
              <a:t>Daños irrecuperables en el cerebro.</a:t>
            </a:r>
            <a:r>
              <a:rPr lang="es-ES" dirty="0">
                <a:solidFill>
                  <a:srgbClr val="7030A0"/>
                </a:solidFill>
              </a:rPr>
              <a:t> Las neuronas de las zonas afectadas dejan de funcionar, </a:t>
            </a:r>
            <a:r>
              <a:rPr lang="es-ES" b="1" dirty="0">
                <a:solidFill>
                  <a:srgbClr val="7030A0"/>
                </a:solidFill>
              </a:rPr>
              <a:t>como si se envejeciera</a:t>
            </a:r>
            <a:r>
              <a:rPr lang="es-ES" dirty="0">
                <a:solidFill>
                  <a:srgbClr val="7030A0"/>
                </a:solidFill>
              </a:rPr>
              <a:t>. Envejecer incluye ir perdiendo capacidades cerebrales de manera natural, las drogas aceleran este envejecimiento cerebral.</a:t>
            </a:r>
          </a:p>
          <a:p>
            <a:pPr marL="185766" indent="-185766" algn="just" defTabSz="495376">
              <a:buFont typeface="Arial" panose="020B0604020202020204" pitchFamily="34" charset="0"/>
              <a:buChar char="•"/>
              <a:defRPr/>
            </a:pPr>
            <a:endParaRPr lang="es-ES" dirty="0">
              <a:solidFill>
                <a:srgbClr val="7030A0"/>
              </a:solidFill>
            </a:endParaRPr>
          </a:p>
          <a:p>
            <a:pPr marL="185766" indent="-185766" algn="just" defTabSz="495376">
              <a:buFont typeface="Arial" panose="020B0604020202020204" pitchFamily="34" charset="0"/>
              <a:buChar char="•"/>
              <a:defRPr/>
            </a:pPr>
            <a:r>
              <a:rPr lang="es-ES" dirty="0"/>
              <a:t>Los y las adolescentes que empiezan a consumir en torno </a:t>
            </a:r>
            <a:r>
              <a:rPr lang="es-ES" b="1" dirty="0"/>
              <a:t>a los 14 años </a:t>
            </a:r>
            <a:r>
              <a:rPr lang="es-ES" dirty="0"/>
              <a:t>(que es la media de edad de inicio del consumo en España), </a:t>
            </a:r>
            <a:r>
              <a:rPr lang="es-ES" b="1" dirty="0"/>
              <a:t>tienen 4 veces más probabilidades</a:t>
            </a:r>
            <a:r>
              <a:rPr lang="es-ES" dirty="0"/>
              <a:t> de desarrollar dependencia y de tener problemas relacionados con el alcohol.</a:t>
            </a:r>
          </a:p>
          <a:p>
            <a:pPr marL="185766" indent="-185766" algn="just" defTabSz="495376">
              <a:buFont typeface="Arial" panose="020B0604020202020204" pitchFamily="34" charset="0"/>
              <a:buChar char="•"/>
              <a:defRPr/>
            </a:pPr>
            <a:endParaRPr lang="es-ES" dirty="0"/>
          </a:p>
          <a:p>
            <a:pPr marL="185766" indent="-185766" algn="just" defTabSz="495376">
              <a:buFont typeface="Arial" panose="020B0604020202020204" pitchFamily="34" charset="0"/>
              <a:buChar char="•"/>
              <a:defRPr/>
            </a:pPr>
            <a:r>
              <a:rPr lang="es-ES" dirty="0"/>
              <a:t>Las pruebas de </a:t>
            </a:r>
            <a:r>
              <a:rPr lang="es-ES" b="1" dirty="0"/>
              <a:t>memoria</a:t>
            </a:r>
            <a:r>
              <a:rPr lang="es-ES" dirty="0"/>
              <a:t> verbal y no verbal, </a:t>
            </a:r>
            <a:r>
              <a:rPr lang="es-ES" b="1" dirty="0"/>
              <a:t>concentración</a:t>
            </a:r>
            <a:r>
              <a:rPr lang="es-ES" dirty="0"/>
              <a:t> y habilidades espaciales, </a:t>
            </a:r>
            <a:r>
              <a:rPr lang="es-ES" b="1" dirty="0"/>
              <a:t>dan peores resultados </a:t>
            </a:r>
            <a:r>
              <a:rPr lang="es-ES" dirty="0"/>
              <a:t>en las personas jóvenes que beben.</a:t>
            </a:r>
          </a:p>
          <a:p>
            <a:pPr marL="185766" indent="-185766" algn="just" defTabSz="495376">
              <a:buFont typeface="Arial" panose="020B0604020202020204" pitchFamily="34" charset="0"/>
              <a:buChar char="•"/>
              <a:defRPr/>
            </a:pPr>
            <a:endParaRPr lang="es-ES" dirty="0"/>
          </a:p>
          <a:p>
            <a:pPr marL="185766" indent="-185766" algn="just" defTabSz="495376">
              <a:buFont typeface="Arial" panose="020B0604020202020204" pitchFamily="34" charset="0"/>
              <a:buChar char="•"/>
              <a:defRPr/>
            </a:pPr>
            <a:r>
              <a:rPr lang="es-ES" dirty="0"/>
              <a:t>Elevadas dosis de alcohol los </a:t>
            </a:r>
            <a:r>
              <a:rPr lang="es-ES" b="1" dirty="0"/>
              <a:t>fines de semana, correlaciona con</a:t>
            </a:r>
            <a:r>
              <a:rPr lang="es-ES" dirty="0"/>
              <a:t> la obtención de </a:t>
            </a:r>
            <a:r>
              <a:rPr lang="es-ES" b="1" dirty="0"/>
              <a:t>malos resultados académicos </a:t>
            </a:r>
            <a:r>
              <a:rPr lang="es-ES" dirty="0"/>
              <a:t>y mayores dificultades para terminar los estudios. </a:t>
            </a:r>
          </a:p>
          <a:p>
            <a:pPr marL="185766" indent="-185766" algn="just" defTabSz="495376">
              <a:buFont typeface="Arial" panose="020B0604020202020204" pitchFamily="34" charset="0"/>
              <a:buChar char="•"/>
              <a:defRPr/>
            </a:pPr>
            <a:endParaRPr lang="es-ES" dirty="0"/>
          </a:p>
          <a:p>
            <a:pPr algn="just"/>
            <a:r>
              <a:rPr lang="es-ES" sz="1300" b="1" i="1" dirty="0">
                <a:solidFill>
                  <a:srgbClr val="FF00FF"/>
                </a:solidFill>
              </a:rPr>
              <a:t>Real News: </a:t>
            </a:r>
            <a:r>
              <a:rPr lang="es-ES" b="1" dirty="0"/>
              <a:t>es una información real </a:t>
            </a:r>
            <a:r>
              <a:rPr lang="es-ES" dirty="0"/>
              <a:t>que el consumo intensivo de alcohol contribuye al fracaso escolar de los estudiantes (favorecer comentarios, preguntar por casos que conozcan, etc.).</a:t>
            </a:r>
          </a:p>
          <a:p>
            <a:pPr algn="just"/>
            <a:endParaRPr lang="es-ES" dirty="0"/>
          </a:p>
          <a:p>
            <a:pPr algn="just"/>
            <a:endParaRPr lang="es-ES" dirty="0"/>
          </a:p>
          <a:p>
            <a:pPr algn="just"/>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19</a:t>
            </a:fld>
            <a:endParaRPr lang="es-ES"/>
          </a:p>
        </p:txBody>
      </p:sp>
    </p:spTree>
    <p:extLst>
      <p:ext uri="{BB962C8B-B14F-4D97-AF65-F5344CB8AC3E}">
        <p14:creationId xmlns:p14="http://schemas.microsoft.com/office/powerpoint/2010/main" val="366694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2.- </a:t>
            </a:r>
            <a:r>
              <a:rPr lang="es-ES" sz="1300" dirty="0"/>
              <a:t>Profesorado: </a:t>
            </a:r>
          </a:p>
          <a:p>
            <a:pPr algn="just" fontAlgn="auto"/>
            <a:r>
              <a:rPr lang="es-ES" sz="1300" dirty="0"/>
              <a:t>Os voy a dar un </a:t>
            </a:r>
            <a:r>
              <a:rPr lang="es-ES" sz="1300" b="1" dirty="0"/>
              <a:t>cuestionario con 5 preguntas que cada grupo va a contestar por consenso </a:t>
            </a:r>
            <a:r>
              <a:rPr lang="es-ES" sz="1300" dirty="0"/>
              <a:t>(poniéndoos de acuerdo), eligiendo una sola respuesta que, según la información que tenéis sobre el consumo de alcohol, creáis entre todos que es la verdadera. Un portavoz tomará notas y, al terminar, las expondrá en voz alta. Después, </a:t>
            </a:r>
            <a:r>
              <a:rPr lang="es-ES" sz="1300" b="1" dirty="0"/>
              <a:t>las comparamos con </a:t>
            </a:r>
            <a:r>
              <a:rPr lang="es-ES" sz="1300" dirty="0"/>
              <a:t>lo que </a:t>
            </a:r>
            <a:r>
              <a:rPr lang="es-ES" sz="1300" b="1" dirty="0"/>
              <a:t>la evidencia científica </a:t>
            </a:r>
            <a:r>
              <a:rPr lang="es-ES" sz="1300" dirty="0"/>
              <a:t>expone que es cierto. </a:t>
            </a:r>
          </a:p>
          <a:p>
            <a:pPr algn="just" fontAlgn="auto"/>
            <a:endParaRPr lang="es-ES" sz="1300" dirty="0"/>
          </a:p>
          <a:p>
            <a:pPr algn="just" fontAlgn="auto"/>
            <a:r>
              <a:rPr lang="es-ES" sz="1300" b="1" dirty="0"/>
              <a:t>Anotaré los aciertos en la pizarra</a:t>
            </a:r>
            <a:r>
              <a:rPr lang="es-ES" sz="1300" dirty="0"/>
              <a:t>, cada respuesta acertada son 2 puntos y 0 puntos, si no se ha acertado. </a:t>
            </a:r>
          </a:p>
          <a:p>
            <a:pPr algn="just" fontAlgn="auto"/>
            <a:endParaRPr lang="es-ES" sz="1300" dirty="0"/>
          </a:p>
          <a:p>
            <a:pPr algn="just" fontAlgn="auto"/>
            <a:r>
              <a:rPr lang="es-ES" sz="1300" b="1" dirty="0"/>
              <a:t>- ¡El grupo que más puntos obtenga será el ganador del Concurso “Pillando </a:t>
            </a:r>
            <a:r>
              <a:rPr lang="es-ES" sz="1300" b="1" i="1" dirty="0" err="1"/>
              <a:t>Fake</a:t>
            </a:r>
            <a:r>
              <a:rPr lang="es-ES" sz="1300" b="1" i="1" dirty="0"/>
              <a:t> News” </a:t>
            </a:r>
            <a:r>
              <a:rPr lang="es-ES" sz="1300" dirty="0"/>
              <a:t>y se llevará un </a:t>
            </a:r>
            <a:r>
              <a:rPr lang="es-ES" sz="1300" b="1" dirty="0"/>
              <a:t>gran aplauso</a:t>
            </a:r>
            <a:r>
              <a:rPr lang="es-ES" sz="1300" dirty="0"/>
              <a:t> al final! (mantener el ambiente divertido). </a:t>
            </a:r>
          </a:p>
          <a:p>
            <a:pPr algn="just"/>
            <a:endParaRPr lang="es-ES" dirty="0"/>
          </a:p>
          <a:p>
            <a:pPr algn="just" defTabSz="495376">
              <a:defRPr/>
            </a:pPr>
            <a:r>
              <a:rPr lang="es-ES" sz="1300" dirty="0"/>
              <a:t>- Tenéis unos </a:t>
            </a:r>
            <a:r>
              <a:rPr lang="es-ES" sz="1300" b="1" dirty="0"/>
              <a:t>10 minutos </a:t>
            </a:r>
            <a:r>
              <a:rPr lang="es-ES" sz="1300" dirty="0"/>
              <a:t>para responder (pueden ser menos si se dan prisa). </a:t>
            </a:r>
          </a:p>
          <a:p>
            <a:pPr algn="just" defTabSz="495376">
              <a:defRPr/>
            </a:pPr>
            <a:endParaRPr lang="es-ES" sz="1300" dirty="0"/>
          </a:p>
          <a:p>
            <a:pPr algn="just" defTabSz="495376">
              <a:defRPr/>
            </a:pPr>
            <a:r>
              <a:rPr lang="es-ES" sz="1300" dirty="0"/>
              <a:t>Mientras contestan el cuestionario, el profesorado puede acercarse a los grupos para cerciorarse de que comprenden la actividad, también hace un cuadro en la pizarra para anotar la respuesta de cada grupo a cada pregunta (ejemplo de tabla para la pizarra en pág. 12 del manual). </a:t>
            </a:r>
          </a:p>
          <a:p>
            <a:pPr algn="just"/>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2</a:t>
            </a:fld>
            <a:endParaRPr lang="es-ES"/>
          </a:p>
        </p:txBody>
      </p:sp>
    </p:spTree>
    <p:extLst>
      <p:ext uri="{BB962C8B-B14F-4D97-AF65-F5344CB8AC3E}">
        <p14:creationId xmlns:p14="http://schemas.microsoft.com/office/powerpoint/2010/main" val="4148664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20.- </a:t>
            </a:r>
            <a:r>
              <a:rPr lang="es-ES" sz="1300" dirty="0"/>
              <a:t>El profesorado pregunta: </a:t>
            </a:r>
            <a:r>
              <a:rPr lang="es-ES" sz="1300" b="1" dirty="0"/>
              <a:t>¿Qué otras consecuencias tiene el consumo de alcohol</a:t>
            </a:r>
            <a:r>
              <a:rPr lang="es-ES" sz="1300" dirty="0"/>
              <a:t>? (lluvia de ideas).</a:t>
            </a:r>
          </a:p>
          <a:p>
            <a:pPr algn="just"/>
            <a:endParaRPr lang="es-ES" sz="1300" dirty="0"/>
          </a:p>
          <a:p>
            <a:pPr algn="just"/>
            <a:r>
              <a:rPr lang="es-ES" sz="1300" dirty="0"/>
              <a:t>(CLICAR) Y explica: Los </a:t>
            </a:r>
            <a:r>
              <a:rPr lang="es-ES" sz="1300" b="1" dirty="0"/>
              <a:t>accidentes de tráfico </a:t>
            </a:r>
            <a:r>
              <a:rPr lang="es-ES" sz="1300" dirty="0"/>
              <a:t>en la </a:t>
            </a:r>
            <a:r>
              <a:rPr lang="es-ES" sz="1300" b="1" dirty="0"/>
              <a:t>conducción</a:t>
            </a:r>
            <a:r>
              <a:rPr lang="es-ES" sz="1300" dirty="0"/>
              <a:t> de cualquier vehículo, incluidos los patinetes y bicicletas. </a:t>
            </a:r>
          </a:p>
          <a:p>
            <a:pPr algn="just"/>
            <a:endParaRPr lang="es-ES" sz="1300" dirty="0"/>
          </a:p>
          <a:p>
            <a:pPr algn="just"/>
            <a:r>
              <a:rPr lang="es-ES" sz="1300" b="1" dirty="0"/>
              <a:t>Es una </a:t>
            </a:r>
            <a:r>
              <a:rPr lang="es-ES" sz="1300" b="1" i="1" dirty="0" err="1"/>
              <a:t>Fake</a:t>
            </a:r>
            <a:r>
              <a:rPr lang="es-ES" sz="1300" b="1" i="1" dirty="0"/>
              <a:t> News </a:t>
            </a:r>
            <a:r>
              <a:rPr lang="es-ES" sz="1300" dirty="0"/>
              <a:t>que la carretera estaba en mal estado (sólo el 4% de los accidentes se producen por esta causa) o que se han producido problemas mecánicos del vehículo (solo el 13% se deben a estos fallos). Es lo que se suele utilizar como excusa.</a:t>
            </a:r>
          </a:p>
          <a:p>
            <a:pPr algn="just"/>
            <a:endParaRPr lang="es-ES" sz="1300" dirty="0"/>
          </a:p>
          <a:p>
            <a:pPr algn="just"/>
            <a:r>
              <a:rPr lang="es-ES" sz="1300" b="1" dirty="0"/>
              <a:t>Es una verdad </a:t>
            </a:r>
            <a:r>
              <a:rPr lang="es-ES" sz="1300" dirty="0"/>
              <a:t>que la mayoría de los accidentes, en concreto </a:t>
            </a:r>
            <a:r>
              <a:rPr lang="es-ES" sz="1300" b="1" dirty="0"/>
              <a:t>aproximadamente</a:t>
            </a:r>
            <a:r>
              <a:rPr lang="es-ES" sz="1300" b="1" baseline="0" dirty="0"/>
              <a:t> el </a:t>
            </a:r>
            <a:r>
              <a:rPr lang="es-ES" sz="1300" b="1" dirty="0"/>
              <a:t>90% de los accidentes se deben al factor humano, </a:t>
            </a:r>
            <a:r>
              <a:rPr lang="es-ES" sz="1300" dirty="0"/>
              <a:t>y entre ellos:</a:t>
            </a:r>
          </a:p>
          <a:p>
            <a:pPr algn="just"/>
            <a:endParaRPr lang="es-ES" sz="1300" dirty="0"/>
          </a:p>
          <a:p>
            <a:pPr marL="185766" indent="-185766" algn="just">
              <a:buFont typeface="Wingdings" panose="05000000000000000000" pitchFamily="2" charset="2"/>
              <a:buChar char="§"/>
            </a:pPr>
            <a:r>
              <a:rPr lang="es-ES" sz="1300" dirty="0"/>
              <a:t>1 de cada 4 víctimas de accidentes tienen entre 15 y 24 años, es decir, </a:t>
            </a:r>
            <a:r>
              <a:rPr lang="es-ES" sz="1300" b="1" dirty="0"/>
              <a:t>los jóvenes son un grupo de riesgo</a:t>
            </a:r>
            <a:r>
              <a:rPr lang="es-ES" sz="1300" dirty="0"/>
              <a:t>.</a:t>
            </a:r>
          </a:p>
          <a:p>
            <a:pPr marL="185766" indent="-185766" algn="just">
              <a:buFont typeface="Wingdings" panose="05000000000000000000" pitchFamily="2" charset="2"/>
              <a:buChar char="§"/>
            </a:pPr>
            <a:endParaRPr lang="es-ES" sz="1300" dirty="0"/>
          </a:p>
          <a:p>
            <a:pPr marL="185766" indent="-185766" algn="just">
              <a:buFont typeface="Wingdings" panose="05000000000000000000" pitchFamily="2" charset="2"/>
              <a:buChar char="§"/>
            </a:pPr>
            <a:r>
              <a:rPr lang="es-ES" sz="1300" dirty="0"/>
              <a:t>Casi el </a:t>
            </a:r>
            <a:r>
              <a:rPr lang="es-ES" sz="1300" b="1" dirty="0"/>
              <a:t>50% de conductores fallecidos </a:t>
            </a:r>
            <a:r>
              <a:rPr lang="es-ES" sz="1300" dirty="0"/>
              <a:t>dieron </a:t>
            </a:r>
            <a:r>
              <a:rPr lang="es-ES" sz="1300" b="1" dirty="0"/>
              <a:t>positivo a alcohol u otras drogas</a:t>
            </a:r>
            <a:r>
              <a:rPr lang="es-ES" sz="1300" dirty="0"/>
              <a:t> en 2020.</a:t>
            </a:r>
          </a:p>
          <a:p>
            <a:pPr marL="185766" indent="-185766" algn="just">
              <a:buFont typeface="Wingdings" panose="05000000000000000000" pitchFamily="2" charset="2"/>
              <a:buChar char="§"/>
            </a:pPr>
            <a:endParaRPr lang="es-ES" sz="1300" dirty="0"/>
          </a:p>
          <a:p>
            <a:pPr marL="185766" indent="-185766" algn="just">
              <a:buFont typeface="Wingdings" panose="05000000000000000000" pitchFamily="2" charset="2"/>
              <a:buChar char="§"/>
            </a:pPr>
            <a:r>
              <a:rPr lang="es-ES" sz="1300" dirty="0"/>
              <a:t>El </a:t>
            </a:r>
            <a:r>
              <a:rPr lang="es-ES" sz="1300" b="1" dirty="0"/>
              <a:t>40% de peatones fallecidos </a:t>
            </a:r>
            <a:r>
              <a:rPr lang="es-ES" sz="1300" dirty="0"/>
              <a:t>por </a:t>
            </a:r>
            <a:r>
              <a:rPr lang="es-ES" sz="1300" b="1" dirty="0"/>
              <a:t>atropello</a:t>
            </a:r>
            <a:r>
              <a:rPr lang="es-ES" sz="1300" dirty="0"/>
              <a:t> también dieron </a:t>
            </a:r>
            <a:r>
              <a:rPr lang="es-ES" sz="1300" b="1" dirty="0"/>
              <a:t>positivo</a:t>
            </a:r>
            <a:r>
              <a:rPr lang="es-ES" sz="1300" dirty="0"/>
              <a:t>. </a:t>
            </a:r>
          </a:p>
          <a:p>
            <a:pPr algn="just"/>
            <a:endParaRPr lang="es-ES" sz="1300" dirty="0"/>
          </a:p>
          <a:p>
            <a:pPr algn="just"/>
            <a:endParaRPr lang="es-ES" sz="1300" dirty="0"/>
          </a:p>
          <a:p>
            <a:pPr algn="just"/>
            <a:r>
              <a:rPr lang="es-ES" sz="1300" dirty="0"/>
              <a:t> </a:t>
            </a:r>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20</a:t>
            </a:fld>
            <a:endParaRPr lang="es-ES"/>
          </a:p>
        </p:txBody>
      </p:sp>
    </p:spTree>
    <p:extLst>
      <p:ext uri="{BB962C8B-B14F-4D97-AF65-F5344CB8AC3E}">
        <p14:creationId xmlns:p14="http://schemas.microsoft.com/office/powerpoint/2010/main" val="3263509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21.- ¿Por qué el alcohol afecta a la conducción de cualquier vehículo?</a:t>
            </a:r>
            <a:r>
              <a:rPr lang="es-ES" sz="1300" dirty="0"/>
              <a:t> (pregunta el profesorado a la clase). </a:t>
            </a:r>
          </a:p>
          <a:p>
            <a:pPr algn="just"/>
            <a:endParaRPr lang="es-ES" sz="1300" dirty="0"/>
          </a:p>
          <a:p>
            <a:pPr algn="just"/>
            <a:r>
              <a:rPr lang="es-ES" sz="1300" dirty="0"/>
              <a:t>CLICAR. Tras sus respuestas, explica </a:t>
            </a:r>
            <a:r>
              <a:rPr lang="es-ES" sz="1300" i="1" dirty="0"/>
              <a:t>Real News</a:t>
            </a:r>
            <a:r>
              <a:rPr lang="es-ES" sz="1300" dirty="0"/>
              <a:t>: </a:t>
            </a:r>
            <a:r>
              <a:rPr lang="es-ES" sz="1300" b="1" dirty="0"/>
              <a:t>Es una verdad que el alcohol </a:t>
            </a:r>
            <a:r>
              <a:rPr lang="es-ES" sz="1300" dirty="0"/>
              <a:t>es un depresor del Sistema Nervioso Central, lo cual quiere decir que </a:t>
            </a:r>
            <a:r>
              <a:rPr lang="es-ES" sz="1300" b="1" dirty="0"/>
              <a:t>adormece progresivamente los sentidos</a:t>
            </a:r>
            <a:r>
              <a:rPr lang="es-ES" sz="1300" dirty="0"/>
              <a:t>. En la imagen de la izquierda vemos que, conforme aumenta el consumo, disminuyen las capacidades para conducir. </a:t>
            </a:r>
          </a:p>
          <a:p>
            <a:pPr algn="just"/>
            <a:endParaRPr lang="es-ES" sz="1300" dirty="0"/>
          </a:p>
          <a:p>
            <a:pPr algn="just"/>
            <a:r>
              <a:rPr lang="es-ES" sz="1300" dirty="0"/>
              <a:t>El adormecimiento de los sentidos afecta:</a:t>
            </a:r>
          </a:p>
          <a:p>
            <a:pPr algn="just"/>
            <a:endParaRPr lang="es-ES" sz="1300" dirty="0"/>
          </a:p>
          <a:p>
            <a:pPr marL="185766" indent="-185766" algn="just">
              <a:buFont typeface="Courier New" panose="02070309020205020404" pitchFamily="49" charset="0"/>
              <a:buChar char="o"/>
            </a:pPr>
            <a:r>
              <a:rPr lang="es-ES" sz="1300" dirty="0"/>
              <a:t>El rendimiento psicomotor y la capacidad de conducir vehículos de cualquier tipo (coche, bicicleta, patinete), con la </a:t>
            </a:r>
            <a:r>
              <a:rPr lang="es-ES" sz="1300" b="1" dirty="0"/>
              <a:t>disminución de reflejos </a:t>
            </a:r>
            <a:r>
              <a:rPr lang="es-ES" sz="1300" dirty="0"/>
              <a:t>y del tiempo de reacción; dificultades en la visión ya que </a:t>
            </a:r>
            <a:r>
              <a:rPr lang="es-ES" sz="1300" b="1" dirty="0"/>
              <a:t>se ve doble</a:t>
            </a:r>
            <a:r>
              <a:rPr lang="es-ES" sz="1300" dirty="0"/>
              <a:t>, con </a:t>
            </a:r>
            <a:r>
              <a:rPr lang="es-ES" sz="1300" b="1" dirty="0"/>
              <a:t>errores al percibir las distancias</a:t>
            </a:r>
            <a:r>
              <a:rPr lang="es-ES" sz="1300" dirty="0"/>
              <a:t>; menor agudeza mental por la </a:t>
            </a:r>
            <a:r>
              <a:rPr lang="es-ES" sz="1300" b="1" dirty="0"/>
              <a:t>confusión mental</a:t>
            </a:r>
            <a:r>
              <a:rPr lang="es-ES" sz="1300" dirty="0"/>
              <a:t>; </a:t>
            </a:r>
            <a:r>
              <a:rPr lang="es-ES" sz="1300" b="1" dirty="0"/>
              <a:t>se coordina peor los movimientos</a:t>
            </a:r>
            <a:r>
              <a:rPr lang="es-ES" sz="1300" dirty="0"/>
              <a:t> de brazos y piernas, etc. </a:t>
            </a:r>
          </a:p>
          <a:p>
            <a:pPr marL="185766" indent="-185766" algn="just">
              <a:buFont typeface="Courier New" panose="02070309020205020404" pitchFamily="49" charset="0"/>
              <a:buChar char="o"/>
            </a:pPr>
            <a:endParaRPr lang="es-ES" sz="1300" dirty="0"/>
          </a:p>
          <a:p>
            <a:pPr marL="185766" indent="-185766" algn="just">
              <a:buFont typeface="Courier New" panose="02070309020205020404" pitchFamily="49" charset="0"/>
              <a:buChar char="o"/>
            </a:pPr>
            <a:r>
              <a:rPr lang="es-ES" sz="1300" dirty="0"/>
              <a:t>Sin embargo, a la vez, se produce una </a:t>
            </a:r>
            <a:r>
              <a:rPr lang="es-ES" sz="1300" b="1" dirty="0"/>
              <a:t>falsa percepción de que se es capaz </a:t>
            </a:r>
            <a:r>
              <a:rPr lang="es-ES" sz="1300" dirty="0"/>
              <a:t>de conducir, porque se sobrevaloran las capacidades y se infravaloran los riesgos. </a:t>
            </a:r>
          </a:p>
          <a:p>
            <a:pPr algn="just"/>
            <a:endParaRPr lang="es-ES" dirty="0"/>
          </a:p>
          <a:p>
            <a:pPr algn="just"/>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21</a:t>
            </a:fld>
            <a:endParaRPr lang="es-ES"/>
          </a:p>
        </p:txBody>
      </p:sp>
    </p:spTree>
    <p:extLst>
      <p:ext uri="{BB962C8B-B14F-4D97-AF65-F5344CB8AC3E}">
        <p14:creationId xmlns:p14="http://schemas.microsoft.com/office/powerpoint/2010/main" val="2355886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1" dirty="0"/>
              <a:t>DIAPOSITIVA 22.-</a:t>
            </a:r>
            <a:r>
              <a:rPr lang="es-ES" dirty="0"/>
              <a:t> Diálogos conmigo mismo/a… </a:t>
            </a:r>
          </a:p>
          <a:p>
            <a:pPr marL="185766" indent="-185766" algn="just">
              <a:buFont typeface="Arial" panose="020B0604020202020204" pitchFamily="34" charset="0"/>
              <a:buChar char="•"/>
            </a:pPr>
            <a:r>
              <a:rPr lang="es-ES" dirty="0"/>
              <a:t>El profesorado propone: </a:t>
            </a:r>
            <a:r>
              <a:rPr lang="es-ES" b="1" dirty="0"/>
              <a:t>pensad un momento, ¿la gente, qué opina de coger el coche borracho? </a:t>
            </a:r>
            <a:r>
              <a:rPr lang="es-ES" dirty="0"/>
              <a:t>(lluvia de ideas). </a:t>
            </a:r>
          </a:p>
          <a:p>
            <a:pPr algn="just"/>
            <a:endParaRPr lang="es-ES" b="1" dirty="0"/>
          </a:p>
          <a:p>
            <a:pPr algn="just"/>
            <a:r>
              <a:rPr lang="es-ES" b="0" dirty="0"/>
              <a:t>CLICAR.</a:t>
            </a:r>
            <a:r>
              <a:rPr lang="es-ES" b="0" baseline="0" dirty="0"/>
              <a:t> </a:t>
            </a:r>
            <a:r>
              <a:rPr lang="es-ES" b="0" dirty="0"/>
              <a:t>El</a:t>
            </a:r>
            <a:r>
              <a:rPr lang="es-ES" b="0" baseline="0" dirty="0"/>
              <a:t> profesorado explica:</a:t>
            </a:r>
            <a:r>
              <a:rPr lang="es-ES" b="0" dirty="0"/>
              <a:t> </a:t>
            </a:r>
            <a:r>
              <a:rPr lang="es-ES" b="1" dirty="0"/>
              <a:t>está claro que no os montaríais </a:t>
            </a:r>
            <a:r>
              <a:rPr lang="es-ES" dirty="0"/>
              <a:t>con alguien que va haciendo eses, que no coordina los movimientos, que se le traba la lengua, que se la va a pegar si conduce. Lo acompañaríais a casa y no le dejaríais conducir.</a:t>
            </a:r>
            <a:endParaRPr lang="es-ES" b="0" dirty="0"/>
          </a:p>
          <a:p>
            <a:pPr algn="just"/>
            <a:endParaRPr lang="es-ES" dirty="0"/>
          </a:p>
          <a:p>
            <a:pPr marL="185766" indent="-185766" algn="just" defTabSz="495376">
              <a:buFont typeface="Arial" panose="020B0604020202020204" pitchFamily="34" charset="0"/>
              <a:buChar char="•"/>
              <a:defRPr/>
            </a:pPr>
            <a:r>
              <a:rPr lang="es-ES" b="1" dirty="0"/>
              <a:t>Imaginemos otra situación</a:t>
            </a:r>
            <a:r>
              <a:rPr lang="es-ES" dirty="0"/>
              <a:t>, lo habéis visto beber </a:t>
            </a:r>
            <a:r>
              <a:rPr lang="es-ES" b="1" dirty="0"/>
              <a:t>y ha cogido un puntillo</a:t>
            </a:r>
            <a:r>
              <a:rPr lang="es-ES" dirty="0"/>
              <a:t>, si se lo recrimináis os va a decir: Yo controlo… no voy tan pasado… mientras no me paren en un control de alcoholemia… no voy a dejar aquí la moto/bici/coche… </a:t>
            </a:r>
            <a:r>
              <a:rPr lang="es-ES" b="1" dirty="0"/>
              <a:t>¿qué</a:t>
            </a:r>
            <a:r>
              <a:rPr lang="es-ES" b="1" baseline="0" dirty="0"/>
              <a:t> haríais? </a:t>
            </a:r>
            <a:r>
              <a:rPr lang="es-ES" b="0" baseline="0" dirty="0"/>
              <a:t>(lluvia de ideas). </a:t>
            </a:r>
            <a:r>
              <a:rPr lang="es-ES" dirty="0"/>
              <a:t>Explicación del profesorado:</a:t>
            </a:r>
            <a:r>
              <a:rPr lang="es-ES" baseline="0" dirty="0"/>
              <a:t> </a:t>
            </a:r>
            <a:r>
              <a:rPr lang="es-ES" dirty="0"/>
              <a:t>Sabemos que disminuyen los reflejos, se calcula mal la distancia y, sobre todo, se sobrevalora la propia capacidad para conducir con seguridad. </a:t>
            </a:r>
          </a:p>
          <a:p>
            <a:pPr algn="just" defTabSz="495376">
              <a:defRPr/>
            </a:pPr>
            <a:endParaRPr lang="es-ES" b="0" dirty="0"/>
          </a:p>
          <a:p>
            <a:pPr algn="just" defTabSz="495376">
              <a:defRPr/>
            </a:pPr>
            <a:r>
              <a:rPr lang="es-ES" b="0" dirty="0"/>
              <a:t>CLICAR</a:t>
            </a:r>
            <a:r>
              <a:rPr lang="es-ES" b="0" baseline="0" dirty="0"/>
              <a:t> </a:t>
            </a:r>
            <a:r>
              <a:rPr lang="es-ES" b="1" baseline="0" dirty="0"/>
              <a:t>¡</a:t>
            </a:r>
            <a:r>
              <a:rPr lang="es-ES" b="1" dirty="0"/>
              <a:t>Tened claro que tampoco debe conducir!</a:t>
            </a:r>
          </a:p>
          <a:p>
            <a:pPr algn="just"/>
            <a:endParaRPr lang="es-ES" dirty="0"/>
          </a:p>
          <a:p>
            <a:endParaRPr lang="es-ES" dirty="0">
              <a:highlight>
                <a:srgbClr val="FF00FF"/>
              </a:highlight>
            </a:endParaRPr>
          </a:p>
        </p:txBody>
      </p:sp>
      <p:sp>
        <p:nvSpPr>
          <p:cNvPr id="4" name="Marcador de número de diapositiva 3"/>
          <p:cNvSpPr>
            <a:spLocks noGrp="1"/>
          </p:cNvSpPr>
          <p:nvPr>
            <p:ph type="sldNum" sz="quarter" idx="5"/>
          </p:nvPr>
        </p:nvSpPr>
        <p:spPr/>
        <p:txBody>
          <a:bodyPr/>
          <a:lstStyle/>
          <a:p>
            <a:fld id="{A3722411-67E5-664C-B73B-9E9A4533BFDB}" type="slidenum">
              <a:rPr lang="es-ES" smtClean="0"/>
              <a:t>22</a:t>
            </a:fld>
            <a:endParaRPr lang="es-ES"/>
          </a:p>
        </p:txBody>
      </p:sp>
    </p:spTree>
    <p:extLst>
      <p:ext uri="{BB962C8B-B14F-4D97-AF65-F5344CB8AC3E}">
        <p14:creationId xmlns:p14="http://schemas.microsoft.com/office/powerpoint/2010/main" val="159217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23.-</a:t>
            </a:r>
            <a:r>
              <a:rPr lang="es-ES" sz="1300" dirty="0"/>
              <a:t> Profesorado: Hemos visto los efectos del consumo de alcohol en el cerebro y que consecuencias tiene en los estudios y al conducir un vehículo, </a:t>
            </a:r>
            <a:r>
              <a:rPr lang="es-ES" sz="1300" b="1" dirty="0"/>
              <a:t>¿qué más consecuencias tiene el consumo de alcohol?</a:t>
            </a:r>
            <a:r>
              <a:rPr lang="es-ES" sz="1300" dirty="0"/>
              <a:t> (lluvia de ideas del alumnado).</a:t>
            </a:r>
          </a:p>
          <a:p>
            <a:pPr algn="just"/>
            <a:endParaRPr lang="es-ES" sz="1300" dirty="0"/>
          </a:p>
          <a:p>
            <a:pPr algn="just"/>
            <a:r>
              <a:rPr lang="es-ES" sz="1300" dirty="0"/>
              <a:t>CLICAR. Sabemos que el alcohol produce </a:t>
            </a:r>
            <a:r>
              <a:rPr lang="es-ES" sz="1300" b="1" dirty="0"/>
              <a:t>en los chicos y las chicas desinhibición</a:t>
            </a:r>
            <a:r>
              <a:rPr lang="es-ES" sz="1300" dirty="0"/>
              <a:t>, aumento de la </a:t>
            </a:r>
            <a:r>
              <a:rPr lang="es-ES" sz="1300" b="1" dirty="0"/>
              <a:t>impulsividad</a:t>
            </a:r>
            <a:r>
              <a:rPr lang="es-ES" sz="1300" dirty="0"/>
              <a:t>, a la vez que </a:t>
            </a:r>
            <a:r>
              <a:rPr lang="es-ES" sz="1300" b="1" dirty="0"/>
              <a:t>disminuye la capacidad de evaluar los riesgos </a:t>
            </a:r>
            <a:r>
              <a:rPr lang="es-ES" sz="1300" dirty="0"/>
              <a:t>de cada situación, por lo que </a:t>
            </a:r>
            <a:r>
              <a:rPr lang="es-ES" sz="1300" b="1" dirty="0"/>
              <a:t>afecta a la toma de buenas decisiones</a:t>
            </a:r>
            <a:r>
              <a:rPr lang="es-ES" sz="1300" dirty="0"/>
              <a:t>.</a:t>
            </a:r>
          </a:p>
          <a:p>
            <a:pPr algn="just"/>
            <a:endParaRPr lang="es-ES" sz="1300" dirty="0"/>
          </a:p>
          <a:p>
            <a:pPr algn="just"/>
            <a:r>
              <a:rPr lang="es-ES" sz="1300" dirty="0"/>
              <a:t>El profesorado explica </a:t>
            </a:r>
            <a:r>
              <a:rPr lang="es-ES" sz="1300" i="1" dirty="0"/>
              <a:t>Real News</a:t>
            </a:r>
            <a:r>
              <a:rPr lang="es-ES" sz="1300" dirty="0"/>
              <a:t>: Conductas violentas.</a:t>
            </a:r>
          </a:p>
          <a:p>
            <a:pPr algn="just"/>
            <a:r>
              <a:rPr lang="es-ES" sz="1300" b="1" dirty="0"/>
              <a:t>Es una realidad que aumenta el riesgo de tener conductas violentas</a:t>
            </a:r>
            <a:r>
              <a:rPr lang="es-ES" sz="1300" dirty="0"/>
              <a:t>. Se producen peleas, aumenta la gravedad de las agresiones por violencia de género (hablar mal o pegarle a la novia, a la madre, etc.), incluso las estadísticas muestran que aumenta la probabilidad de tener o recibir abusos sexuales o cometer un homicidio. También aumenta el riesgo de tener lesiones o de suicidio. </a:t>
            </a:r>
            <a:r>
              <a:rPr lang="es-ES" b="1" dirty="0"/>
              <a:t>¿Habéis oído alguna noticia o algún caso con estas características? </a:t>
            </a:r>
            <a:r>
              <a:rPr lang="es-ES" b="0" dirty="0"/>
              <a:t>(respuestas del alumnado). </a:t>
            </a:r>
          </a:p>
          <a:p>
            <a:pPr algn="just"/>
            <a:endParaRPr lang="es-ES" b="0" dirty="0"/>
          </a:p>
          <a:p>
            <a:endParaRPr lang="es-ES" b="0" dirty="0"/>
          </a:p>
          <a:p>
            <a:pPr marL="185766" indent="-185766">
              <a:buFont typeface="Arial" panose="020B0604020202020204" pitchFamily="34" charset="0"/>
              <a:buChar char="•"/>
            </a:pPr>
            <a:endParaRPr lang="es-ES" b="0" dirty="0"/>
          </a:p>
          <a:p>
            <a:pPr marL="185766" indent="-185766">
              <a:buFont typeface="Arial" panose="020B0604020202020204" pitchFamily="34" charset="0"/>
              <a:buChar char="•"/>
            </a:pPr>
            <a:endParaRPr lang="es-ES" b="0" dirty="0"/>
          </a:p>
          <a:p>
            <a:endParaRPr lang="es-ES" b="0" dirty="0"/>
          </a:p>
          <a:p>
            <a:endParaRPr lang="es-ES" b="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23</a:t>
            </a:fld>
            <a:endParaRPr lang="es-ES"/>
          </a:p>
        </p:txBody>
      </p:sp>
    </p:spTree>
    <p:extLst>
      <p:ext uri="{BB962C8B-B14F-4D97-AF65-F5344CB8AC3E}">
        <p14:creationId xmlns:p14="http://schemas.microsoft.com/office/powerpoint/2010/main" val="330770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24.-</a:t>
            </a:r>
            <a:r>
              <a:rPr lang="es-ES" sz="1300" dirty="0"/>
              <a:t> </a:t>
            </a:r>
            <a:r>
              <a:rPr lang="es-ES" b="0" dirty="0"/>
              <a:t>El profesorado continúa explicando: También facilita tener </a:t>
            </a:r>
            <a:r>
              <a:rPr lang="es-ES" b="1" dirty="0"/>
              <a:t>relaciones sexuales no seguras, sin preservativo o que no se tendrían si se estuviera consciente</a:t>
            </a:r>
            <a:r>
              <a:rPr lang="es-ES" b="0" dirty="0"/>
              <a:t>. </a:t>
            </a:r>
          </a:p>
          <a:p>
            <a:pPr algn="just"/>
            <a:r>
              <a:rPr lang="es-ES" b="0" dirty="0"/>
              <a:t>Los </a:t>
            </a:r>
            <a:r>
              <a:rPr lang="es-ES" b="1" dirty="0"/>
              <a:t>riesgos</a:t>
            </a:r>
            <a:r>
              <a:rPr lang="es-ES" b="0" dirty="0"/>
              <a:t> en estas circunstancias ¿cuáles creéis que</a:t>
            </a:r>
            <a:r>
              <a:rPr lang="es-ES" b="0" baseline="0" dirty="0"/>
              <a:t> serían? (respuestas del alumnado).</a:t>
            </a:r>
          </a:p>
          <a:p>
            <a:pPr algn="just"/>
            <a:endParaRPr lang="es-ES" b="0" baseline="0" dirty="0"/>
          </a:p>
          <a:p>
            <a:pPr algn="just"/>
            <a:r>
              <a:rPr lang="es-ES" b="0" baseline="0" dirty="0"/>
              <a:t>CLICAR. El profesorado explica:</a:t>
            </a:r>
            <a:endParaRPr lang="es-ES" b="0" dirty="0"/>
          </a:p>
          <a:p>
            <a:pPr marL="185766" indent="-185766" algn="just">
              <a:buFont typeface="Wingdings" panose="05000000000000000000" pitchFamily="2" charset="2"/>
              <a:buChar char="§"/>
            </a:pPr>
            <a:r>
              <a:rPr lang="es-ES" b="1" dirty="0"/>
              <a:t>Contagiarse de una infección de transmisión sexual </a:t>
            </a:r>
            <a:r>
              <a:rPr lang="es-ES" b="0" dirty="0"/>
              <a:t>como VIH/Sida, el virus del papiloma humano, clamidias, hepatitis, etc.</a:t>
            </a:r>
          </a:p>
          <a:p>
            <a:pPr marL="185766" indent="-185766" algn="just">
              <a:buFont typeface="Wingdings" panose="05000000000000000000" pitchFamily="2" charset="2"/>
              <a:buChar char="§"/>
            </a:pPr>
            <a:r>
              <a:rPr lang="es-ES" sz="1300" dirty="0"/>
              <a:t>Además, teniendo relaciones sexuales en este estado, se puede producir un </a:t>
            </a:r>
            <a:r>
              <a:rPr lang="es-ES" sz="1300" b="1" dirty="0"/>
              <a:t>embarazo adolescente.</a:t>
            </a:r>
          </a:p>
          <a:p>
            <a:pPr marL="185766" indent="-185766" algn="just">
              <a:buFont typeface="Wingdings" panose="05000000000000000000" pitchFamily="2" charset="2"/>
              <a:buChar char="§"/>
            </a:pPr>
            <a:endParaRPr lang="es-ES" sz="1300" b="1" dirty="0"/>
          </a:p>
          <a:p>
            <a:pPr algn="just"/>
            <a:r>
              <a:rPr lang="es-ES" b="0" dirty="0"/>
              <a:t>Un embarazo con consumos de alcohol, sobre todo intensivos, puede </a:t>
            </a:r>
            <a:r>
              <a:rPr lang="es-ES" b="1" dirty="0"/>
              <a:t>dañar al feto</a:t>
            </a:r>
            <a:r>
              <a:rPr lang="es-ES" b="0" dirty="0"/>
              <a:t>, ya que el alcohol </a:t>
            </a:r>
            <a:r>
              <a:rPr lang="es-ES" b="1" dirty="0"/>
              <a:t>atraviesa la placenta </a:t>
            </a:r>
            <a:r>
              <a:rPr lang="es-ES" b="0" dirty="0"/>
              <a:t>y llega al niño o la niña que se está formando. </a:t>
            </a:r>
          </a:p>
          <a:p>
            <a:pPr marL="185766" indent="-185766" algn="just">
              <a:buFont typeface="Arial" panose="020B0604020202020204" pitchFamily="34" charset="0"/>
              <a:buChar char="•"/>
            </a:pPr>
            <a:r>
              <a:rPr lang="es-ES" b="0" dirty="0"/>
              <a:t>El alcohol es un </a:t>
            </a:r>
            <a:r>
              <a:rPr lang="es-ES" b="1" dirty="0"/>
              <a:t>teratógeno</a:t>
            </a:r>
            <a:r>
              <a:rPr lang="es-ES" b="0" dirty="0"/>
              <a:t>, es decir que causa </a:t>
            </a:r>
            <a:r>
              <a:rPr lang="es-ES" b="1" dirty="0"/>
              <a:t>defectos congénitos </a:t>
            </a:r>
            <a:r>
              <a:rPr lang="es-ES" b="0" dirty="0"/>
              <a:t>en el bebé </a:t>
            </a:r>
            <a:r>
              <a:rPr lang="es-ES" b="1" dirty="0"/>
              <a:t>cuando la madre está expuesta a ese tóxico </a:t>
            </a:r>
            <a:r>
              <a:rPr lang="es-ES" b="0" dirty="0"/>
              <a:t>durante el embarazo.</a:t>
            </a:r>
          </a:p>
          <a:p>
            <a:pPr marL="185766" indent="-185766" algn="just">
              <a:buFont typeface="Arial" panose="020B0604020202020204" pitchFamily="34" charset="0"/>
              <a:buChar char="•"/>
            </a:pPr>
            <a:r>
              <a:rPr lang="es-ES" b="0" dirty="0"/>
              <a:t>Las consecuencias para el bebé no se suelen ver en el nacimiento, sino </a:t>
            </a:r>
            <a:r>
              <a:rPr lang="es-ES" b="1" dirty="0"/>
              <a:t>en el futuro</a:t>
            </a:r>
            <a:r>
              <a:rPr lang="es-ES" b="0" dirty="0"/>
              <a:t>, cuando van al colegio y tienen trastornos del lenguaje, trastorno de conducta, déficit de atención, etc. además de poder producir, si el consumo es prolongado, malformaciones físicas… todo esto afectará al niño o la niña,</a:t>
            </a:r>
            <a:r>
              <a:rPr lang="es-ES" b="0" baseline="0" dirty="0"/>
              <a:t> </a:t>
            </a:r>
            <a:r>
              <a:rPr lang="es-ES" b="0" dirty="0"/>
              <a:t>toda la vida.</a:t>
            </a:r>
          </a:p>
          <a:p>
            <a:pPr algn="just"/>
            <a:r>
              <a:rPr lang="es-ES" b="0" dirty="0"/>
              <a:t>Y lo curioso es que </a:t>
            </a:r>
            <a:r>
              <a:rPr lang="es-ES" b="1" dirty="0"/>
              <a:t>¡todos estos efectos son prevenibles si la mamá no bebe alcohol!</a:t>
            </a:r>
          </a:p>
          <a:p>
            <a:pPr marL="185766" indent="-185766" algn="just">
              <a:buFont typeface="Wingdings" panose="05000000000000000000" pitchFamily="2" charset="2"/>
              <a:buChar char="Ø"/>
            </a:pPr>
            <a:endParaRPr lang="es-ES" b="1" dirty="0"/>
          </a:p>
          <a:p>
            <a:pPr algn="just"/>
            <a:r>
              <a:rPr lang="es-ES" dirty="0">
                <a:latin typeface="Arial Black" panose="020B0A04020102020204" pitchFamily="34" charset="0"/>
              </a:rPr>
              <a:t>No olvidemos al padre. </a:t>
            </a:r>
            <a:r>
              <a:rPr lang="es-ES" b="1" dirty="0">
                <a:latin typeface="Arial Black" panose="020B0A04020102020204" pitchFamily="34" charset="0"/>
              </a:rPr>
              <a:t>¿El</a:t>
            </a:r>
            <a:r>
              <a:rPr lang="es-ES" b="1" baseline="0" dirty="0">
                <a:latin typeface="Arial Black" panose="020B0A04020102020204" pitchFamily="34" charset="0"/>
              </a:rPr>
              <a:t> </a:t>
            </a:r>
            <a:r>
              <a:rPr lang="es-ES" b="1" u="sng" baseline="0" dirty="0">
                <a:latin typeface="Arial Black" panose="020B0A04020102020204" pitchFamily="34" charset="0"/>
              </a:rPr>
              <a:t>consumo</a:t>
            </a:r>
            <a:r>
              <a:rPr lang="es-ES" b="1" baseline="0" dirty="0">
                <a:latin typeface="Arial Black" panose="020B0A04020102020204" pitchFamily="34" charset="0"/>
              </a:rPr>
              <a:t> de alcohol del </a:t>
            </a:r>
            <a:r>
              <a:rPr lang="es-ES" b="1" u="sng" baseline="0" dirty="0">
                <a:latin typeface="Arial Black" panose="020B0A04020102020204" pitchFamily="34" charset="0"/>
              </a:rPr>
              <a:t>padre</a:t>
            </a:r>
            <a:r>
              <a:rPr lang="es-ES" b="1" baseline="0" dirty="0">
                <a:latin typeface="Arial Black" panose="020B0A04020102020204" pitchFamily="34" charset="0"/>
              </a:rPr>
              <a:t> puede afectar al </a:t>
            </a:r>
            <a:r>
              <a:rPr lang="es-ES" b="1" u="sng" baseline="0" dirty="0">
                <a:latin typeface="Arial Black" panose="020B0A04020102020204" pitchFamily="34" charset="0"/>
              </a:rPr>
              <a:t>bebé</a:t>
            </a:r>
            <a:r>
              <a:rPr lang="es-ES" b="1" baseline="0" dirty="0">
                <a:latin typeface="Arial Black" panose="020B0A04020102020204" pitchFamily="34" charset="0"/>
              </a:rPr>
              <a:t>? </a:t>
            </a:r>
            <a:r>
              <a:rPr lang="es-ES" b="0" baseline="0" dirty="0">
                <a:latin typeface="Arial Black" panose="020B0A04020102020204" pitchFamily="34" charset="0"/>
              </a:rPr>
              <a:t>(lluvia de ideas).</a:t>
            </a:r>
          </a:p>
          <a:p>
            <a:pPr algn="just"/>
            <a:endParaRPr lang="es-ES" b="0" baseline="0" dirty="0">
              <a:latin typeface="Arial Black" panose="020B0A04020102020204" pitchFamily="34" charset="0"/>
            </a:endParaRPr>
          </a:p>
          <a:p>
            <a:pPr algn="just"/>
            <a:r>
              <a:rPr lang="es-ES" b="0" baseline="0" dirty="0">
                <a:latin typeface="Arial Black" panose="020B0A04020102020204" pitchFamily="34" charset="0"/>
              </a:rPr>
              <a:t>CLICAR. Explicación del profesorado.</a:t>
            </a:r>
          </a:p>
          <a:p>
            <a:pPr marL="185766" indent="-185766" algn="just">
              <a:buFont typeface="Arial" panose="020B0604020202020204" pitchFamily="34" charset="0"/>
              <a:buChar char="•"/>
            </a:pPr>
            <a:r>
              <a:rPr lang="es-ES" baseline="0" dirty="0"/>
              <a:t>Médicos y científicos reconocen los efectos tóxicos del alcohol en los </a:t>
            </a:r>
            <a:r>
              <a:rPr lang="es-ES" b="1" baseline="0" dirty="0"/>
              <a:t>espermatozoides</a:t>
            </a:r>
            <a:r>
              <a:rPr lang="es-ES" baseline="0" dirty="0"/>
              <a:t>, que son </a:t>
            </a:r>
            <a:r>
              <a:rPr lang="es-ES" b="1" baseline="0" dirty="0"/>
              <a:t>más sanos si el padre no ha bebido </a:t>
            </a:r>
            <a:r>
              <a:rPr lang="es-ES" b="0" baseline="0" dirty="0"/>
              <a:t>en los 3 meses antes del embarazo.</a:t>
            </a:r>
          </a:p>
          <a:p>
            <a:pPr marL="185766" indent="-185766" algn="just">
              <a:buFont typeface="Arial" panose="020B0604020202020204" pitchFamily="34" charset="0"/>
              <a:buChar char="•"/>
            </a:pPr>
            <a:r>
              <a:rPr lang="es-ES" baseline="0" dirty="0"/>
              <a:t>Además, los padres son importantes </a:t>
            </a:r>
            <a:r>
              <a:rPr lang="es-ES" b="1" baseline="0" dirty="0"/>
              <a:t>modelos</a:t>
            </a:r>
            <a:r>
              <a:rPr lang="es-ES" baseline="0" dirty="0"/>
              <a:t> que imitan los hijos e hijas</a:t>
            </a:r>
          </a:p>
          <a:p>
            <a:pPr marL="185766" indent="-185766" algn="just">
              <a:buFont typeface="Arial" panose="020B0604020202020204" pitchFamily="34" charset="0"/>
              <a:buChar char="•"/>
            </a:pPr>
            <a:r>
              <a:rPr lang="es-ES" baseline="0" dirty="0"/>
              <a:t>Y también pueden </a:t>
            </a:r>
            <a:r>
              <a:rPr lang="es-ES" b="1" baseline="0" dirty="0"/>
              <a:t>apoyar a la mamá</a:t>
            </a:r>
            <a:r>
              <a:rPr lang="es-ES" baseline="0" dirty="0"/>
              <a:t> para que no beba, </a:t>
            </a:r>
            <a:r>
              <a:rPr lang="es-ES" b="1" baseline="0" dirty="0"/>
              <a:t>no bebiendo él durante el embarazo</a:t>
            </a:r>
            <a:r>
              <a:rPr lang="es-ES" baseline="0" dirty="0"/>
              <a:t>.</a:t>
            </a:r>
          </a:p>
          <a:p>
            <a:pPr algn="just"/>
            <a:endParaRPr lang="es-ES" b="1" baseline="0" dirty="0"/>
          </a:p>
          <a:p>
            <a:pPr algn="just"/>
            <a:r>
              <a:rPr lang="es-ES" b="1" baseline="0" dirty="0"/>
              <a:t>¿Qué pensáis de este cartel?, ¿podéis describirlo? </a:t>
            </a:r>
            <a:r>
              <a:rPr lang="es-ES" b="0" baseline="0" dirty="0"/>
              <a:t>El profesorado anima a la clase a participar y concluye resaltando las respuestas de la clase que resuman lo expuesto.</a:t>
            </a:r>
          </a:p>
          <a:p>
            <a:pPr algn="just"/>
            <a:endParaRPr lang="es-ES" b="0" baseline="0" dirty="0"/>
          </a:p>
          <a:p>
            <a:pPr algn="just"/>
            <a:endParaRPr lang="es-ES" b="0" dirty="0"/>
          </a:p>
          <a:p>
            <a:pPr algn="just"/>
            <a:endParaRPr lang="es-ES" b="0"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24</a:t>
            </a:fld>
            <a:endParaRPr lang="es-ES"/>
          </a:p>
        </p:txBody>
      </p:sp>
    </p:spTree>
    <p:extLst>
      <p:ext uri="{BB962C8B-B14F-4D97-AF65-F5344CB8AC3E}">
        <p14:creationId xmlns:p14="http://schemas.microsoft.com/office/powerpoint/2010/main" val="64857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25.- </a:t>
            </a:r>
            <a:r>
              <a:rPr lang="es-ES" sz="1300" dirty="0"/>
              <a:t>El profesorado lee la cuarta cuestión:</a:t>
            </a:r>
          </a:p>
          <a:p>
            <a:pPr algn="just" fontAlgn="auto"/>
            <a:r>
              <a:rPr lang="es-ES" sz="1300" b="1" dirty="0"/>
              <a:t>4. ¿Las leyes y los adultos insisten en que los menores de edad no beban alcohol para fastidiarnos?</a:t>
            </a:r>
          </a:p>
          <a:p>
            <a:pPr algn="just" fontAlgn="auto"/>
            <a:endParaRPr lang="es-ES" sz="1300" b="1" dirty="0"/>
          </a:p>
          <a:p>
            <a:pPr algn="just" fontAlgn="auto"/>
            <a:r>
              <a:rPr lang="es-ES" sz="1300" dirty="0"/>
              <a:t>¿Qué respuesta habéis considerado que es la acertada? (cada grupo dice la que ha seleccionado y el profesorado las anota en la pizarra)</a:t>
            </a:r>
          </a:p>
          <a:p>
            <a:pPr algn="just" fontAlgn="auto"/>
            <a:endParaRPr lang="es-ES" sz="1300" dirty="0"/>
          </a:p>
          <a:p>
            <a:pPr algn="just" defTabSz="495376">
              <a:defRPr/>
            </a:pPr>
            <a:r>
              <a:rPr lang="es-ES" sz="1300" dirty="0"/>
              <a:t>La mayoría habéis elegido la respuesta/las respuestas…, (resumir las seleccionadas por los grupos para tenerlas en cuenta en las siguientes explicaciones).</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25</a:t>
            </a:fld>
            <a:endParaRPr lang="es-ES">
              <a:solidFill>
                <a:prstClr val="black"/>
              </a:solidFill>
            </a:endParaRPr>
          </a:p>
        </p:txBody>
      </p:sp>
    </p:spTree>
    <p:extLst>
      <p:ext uri="{BB962C8B-B14F-4D97-AF65-F5344CB8AC3E}">
        <p14:creationId xmlns:p14="http://schemas.microsoft.com/office/powerpoint/2010/main" val="1662670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26.- </a:t>
            </a:r>
            <a:r>
              <a:rPr lang="es-ES" sz="1300" dirty="0"/>
              <a:t>El profesorado lee la pregunta 4 y (dando emoción) da el resultado: ¡Y LA RESPUESTA CORRECTA ES…! (CLICAR) La “C”. </a:t>
            </a:r>
          </a:p>
          <a:p>
            <a:pPr algn="just"/>
            <a:endParaRPr lang="es-ES" sz="1300" dirty="0"/>
          </a:p>
          <a:p>
            <a:pPr algn="just"/>
            <a:r>
              <a:rPr lang="es-ES" sz="1300" dirty="0"/>
              <a:t>A continuación lee </a:t>
            </a:r>
            <a:r>
              <a:rPr lang="es-ES" sz="1300" i="1" dirty="0"/>
              <a:t>Real News</a:t>
            </a:r>
            <a:r>
              <a:rPr lang="es-ES" sz="1300" dirty="0"/>
              <a:t>: </a:t>
            </a:r>
            <a:r>
              <a:rPr lang="es-ES" sz="1300" b="1" dirty="0"/>
              <a:t>C) </a:t>
            </a:r>
            <a:r>
              <a:rPr lang="es-ES" sz="1300" dirty="0"/>
              <a:t>El etanol es una sustancia química que se ha estudiado y sus efectos son perjudiciales para la salud, </a:t>
            </a:r>
            <a:r>
              <a:rPr lang="es-ES" sz="1300" b="1" dirty="0"/>
              <a:t>ningún profesional sanitario recomienda beber alcohol</a:t>
            </a:r>
            <a:r>
              <a:rPr lang="es-ES" sz="1300" dirty="0"/>
              <a:t>, por eso </a:t>
            </a:r>
            <a:r>
              <a:rPr lang="es-ES" sz="1300" b="1" dirty="0"/>
              <a:t>las leyes protegen a los menores </a:t>
            </a:r>
            <a:r>
              <a:rPr lang="es-ES" sz="1300" dirty="0"/>
              <a:t>para evitar que lo consuman, porque en ellos es </a:t>
            </a:r>
            <a:r>
              <a:rPr lang="es-ES" sz="1300" b="1" dirty="0"/>
              <a:t>más perjudicial por estar en desarrollo.</a:t>
            </a:r>
          </a:p>
          <a:p>
            <a:endParaRPr lang="es-ES" sz="1300" b="1"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26</a:t>
            </a:fld>
            <a:endParaRPr lang="es-ES"/>
          </a:p>
        </p:txBody>
      </p:sp>
    </p:spTree>
    <p:extLst>
      <p:ext uri="{BB962C8B-B14F-4D97-AF65-F5344CB8AC3E}">
        <p14:creationId xmlns:p14="http://schemas.microsoft.com/office/powerpoint/2010/main" val="809058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27.- </a:t>
            </a:r>
            <a:r>
              <a:rPr lang="es-ES" b="0" dirty="0"/>
              <a:t>El profesorado explica</a:t>
            </a:r>
            <a:r>
              <a:rPr lang="es-ES" dirty="0"/>
              <a:t>: </a:t>
            </a:r>
            <a:r>
              <a:rPr lang="es-ES" b="1" u="none" dirty="0"/>
              <a:t>La adolescencia es una etapa de crecimiento, maduración y afianzamiento de la personalidad. Por ello, la rebeldía adolescente es normal e incluso necesaria para probar las propias capacidades.</a:t>
            </a:r>
          </a:p>
          <a:p>
            <a:pPr algn="just"/>
            <a:endParaRPr lang="es-ES" dirty="0"/>
          </a:p>
          <a:p>
            <a:pPr algn="just"/>
            <a:r>
              <a:rPr lang="es-ES" dirty="0"/>
              <a:t>Prestad atención a estas dos frases; </a:t>
            </a:r>
            <a:r>
              <a:rPr lang="es-ES" b="1" dirty="0"/>
              <a:t>dos voluntarios o voluntarias que las lean</a:t>
            </a:r>
            <a:r>
              <a:rPr lang="es-ES" dirty="0"/>
              <a:t>, por favor.</a:t>
            </a:r>
          </a:p>
          <a:p>
            <a:pPr algn="just"/>
            <a:endParaRPr lang="es-ES" dirty="0"/>
          </a:p>
          <a:p>
            <a:pPr algn="just"/>
            <a:r>
              <a:rPr lang="es-ES" dirty="0"/>
              <a:t>Con lo que ya sabéis sobre las bebidas alcohólicas, </a:t>
            </a:r>
            <a:r>
              <a:rPr lang="es-ES" b="1" dirty="0"/>
              <a:t>¿qué veis en las dos frases de información, veraz y falsa? </a:t>
            </a:r>
            <a:r>
              <a:rPr lang="es-ES" dirty="0"/>
              <a:t>(</a:t>
            </a:r>
            <a:r>
              <a:rPr lang="es-ES" b="0" dirty="0"/>
              <a:t>opiniones del alumnado). </a:t>
            </a:r>
          </a:p>
          <a:p>
            <a:pPr algn="just"/>
            <a:endParaRPr lang="es-ES" b="0" dirty="0"/>
          </a:p>
          <a:p>
            <a:pPr algn="just"/>
            <a:r>
              <a:rPr lang="es-ES" b="0" dirty="0"/>
              <a:t>CLICAR. </a:t>
            </a:r>
            <a:r>
              <a:rPr lang="es-ES" b="1" dirty="0"/>
              <a:t>Explicación del profesorado de </a:t>
            </a:r>
            <a:r>
              <a:rPr lang="es-ES" b="1" i="1" dirty="0"/>
              <a:t>Real News</a:t>
            </a:r>
            <a:r>
              <a:rPr lang="es-ES" dirty="0"/>
              <a:t>:</a:t>
            </a:r>
          </a:p>
          <a:p>
            <a:pPr marL="185766" indent="-185766" algn="just">
              <a:buFont typeface="Wingdings" panose="05000000000000000000" pitchFamily="2" charset="2"/>
              <a:buChar char="Ø"/>
            </a:pPr>
            <a:r>
              <a:rPr lang="es-ES" dirty="0"/>
              <a:t>Es verdad que el alcohol, al principio de ingerirlo, produce </a:t>
            </a:r>
            <a:r>
              <a:rPr lang="es-ES" b="1" dirty="0"/>
              <a:t>desinhibición</a:t>
            </a:r>
            <a:r>
              <a:rPr lang="es-ES" dirty="0"/>
              <a:t> de la conducta, esto suele ser LO QUE SE ESPERA CONSEGUIR: locuacidad, risas, bailar sin vergüenza, falsa sensación de control de la conducta, etc. </a:t>
            </a:r>
          </a:p>
          <a:p>
            <a:pPr marL="185766" indent="-185766" algn="just">
              <a:buFont typeface="Wingdings" panose="05000000000000000000" pitchFamily="2" charset="2"/>
              <a:buChar char="Ø"/>
            </a:pPr>
            <a:r>
              <a:rPr lang="es-ES" dirty="0"/>
              <a:t>Esta desinhibición PUEDE LLEVAR A no parar de beber y a una borrachera: con mareos y vómitos, torpeza al hablar y en los movimientos, malestar y a todos los problemas y riesgos que hemos visto. Además de lagunas de memoria al día siguiente, con dolor de cabeza por deshidratación del cerebro. Lo que llamamos </a:t>
            </a:r>
            <a:r>
              <a:rPr lang="es-ES" b="0" dirty="0"/>
              <a:t>resaca</a:t>
            </a:r>
            <a:r>
              <a:rPr lang="es-ES" dirty="0"/>
              <a:t>. </a:t>
            </a:r>
            <a:r>
              <a:rPr lang="es-ES" b="1" dirty="0"/>
              <a:t>Esto es lo real, </a:t>
            </a:r>
            <a:r>
              <a:rPr lang="es-ES" b="1" i="1" dirty="0"/>
              <a:t>Real News</a:t>
            </a:r>
            <a:r>
              <a:rPr lang="es-ES" i="1" dirty="0"/>
              <a:t>.</a:t>
            </a:r>
          </a:p>
          <a:p>
            <a:pPr algn="just"/>
            <a:endParaRPr lang="es-ES" i="0" dirty="0"/>
          </a:p>
          <a:p>
            <a:pPr algn="just" defTabSz="495376">
              <a:defRPr/>
            </a:pPr>
            <a:r>
              <a:rPr lang="es-ES" b="1" i="0" dirty="0"/>
              <a:t>Pasemos a la segunda frase,</a:t>
            </a:r>
            <a:r>
              <a:rPr lang="es-ES" b="1" i="0" baseline="0" dirty="0"/>
              <a:t> </a:t>
            </a:r>
            <a:r>
              <a:rPr lang="es-ES" b="1" i="0" dirty="0"/>
              <a:t>¿el alcohol es un potente estimulante y mejora las relaciones sociales y sexuales? </a:t>
            </a:r>
            <a:r>
              <a:rPr lang="es-ES" i="0" dirty="0"/>
              <a:t>(opiniones del alumnado).</a:t>
            </a:r>
          </a:p>
          <a:p>
            <a:pPr algn="just" defTabSz="495376">
              <a:defRPr/>
            </a:pPr>
            <a:endParaRPr lang="es-ES" i="0" dirty="0"/>
          </a:p>
          <a:p>
            <a:pPr algn="just" defTabSz="495376">
              <a:defRPr/>
            </a:pPr>
            <a:r>
              <a:rPr lang="es-ES" i="0" dirty="0"/>
              <a:t>CLICAR. Explicación</a:t>
            </a:r>
            <a:r>
              <a:rPr lang="es-ES" i="0" baseline="0" dirty="0"/>
              <a:t> del profesorado de </a:t>
            </a:r>
            <a:r>
              <a:rPr lang="es-ES" i="1" baseline="0" dirty="0" err="1"/>
              <a:t>Fake</a:t>
            </a:r>
            <a:r>
              <a:rPr lang="es-ES" i="1" baseline="0" dirty="0"/>
              <a:t> News </a:t>
            </a:r>
            <a:r>
              <a:rPr lang="es-ES" i="0" baseline="0" dirty="0"/>
              <a:t>y de </a:t>
            </a:r>
            <a:r>
              <a:rPr lang="es-ES" i="1" baseline="0" dirty="0"/>
              <a:t>Real News</a:t>
            </a:r>
            <a:r>
              <a:rPr lang="es-ES" i="0" baseline="0" dirty="0"/>
              <a:t>:</a:t>
            </a:r>
            <a:endParaRPr lang="es-ES" i="0" dirty="0"/>
          </a:p>
          <a:p>
            <a:pPr marL="185766" indent="-185766" algn="just">
              <a:buFont typeface="Wingdings" panose="05000000000000000000" pitchFamily="2" charset="2"/>
              <a:buChar char="Ø"/>
            </a:pPr>
            <a:r>
              <a:rPr lang="es-ES" i="0" dirty="0"/>
              <a:t>Sabemos que es un </a:t>
            </a:r>
            <a:r>
              <a:rPr lang="es-ES" b="1" i="0" dirty="0"/>
              <a:t>depresor</a:t>
            </a:r>
            <a:r>
              <a:rPr lang="es-ES" i="0" dirty="0"/>
              <a:t> del Sistema Nervioso Central. Enlentece las reacciones.</a:t>
            </a:r>
          </a:p>
          <a:p>
            <a:pPr marL="185766" indent="-185766" algn="just" defTabSz="495376">
              <a:buFont typeface="Wingdings" panose="05000000000000000000" pitchFamily="2" charset="2"/>
              <a:buChar char="Ø"/>
              <a:defRPr/>
            </a:pPr>
            <a:r>
              <a:rPr lang="es-ES" dirty="0"/>
              <a:t>Sin embargo,</a:t>
            </a:r>
            <a:r>
              <a:rPr lang="es-ES" baseline="0" dirty="0"/>
              <a:t> l</a:t>
            </a:r>
            <a:r>
              <a:rPr lang="es-ES" dirty="0"/>
              <a:t>a </a:t>
            </a:r>
            <a:r>
              <a:rPr lang="es-ES" b="1" dirty="0"/>
              <a:t>publicidad</a:t>
            </a:r>
            <a:r>
              <a:rPr lang="es-ES" dirty="0"/>
              <a:t> encubierta en las películas o los anuncios, </a:t>
            </a:r>
            <a:r>
              <a:rPr lang="es-ES" u="sng" dirty="0"/>
              <a:t>hace creer </a:t>
            </a:r>
            <a:r>
              <a:rPr lang="es-ES" dirty="0"/>
              <a:t>que </a:t>
            </a:r>
            <a:r>
              <a:rPr lang="es-ES" u="sng" dirty="0"/>
              <a:t>mejora las relaciones sociales</a:t>
            </a:r>
            <a:r>
              <a:rPr lang="es-ES" dirty="0"/>
              <a:t> </a:t>
            </a:r>
            <a:r>
              <a:rPr lang="es-ES" u="sng" dirty="0"/>
              <a:t>y sexuales</a:t>
            </a:r>
            <a:r>
              <a:rPr lang="es-ES" dirty="0"/>
              <a:t>; el efecto es que lo deseemos.</a:t>
            </a:r>
            <a:r>
              <a:rPr lang="es-ES" i="0" dirty="0"/>
              <a:t> Por tanto </a:t>
            </a:r>
            <a:r>
              <a:rPr lang="es-ES" b="1" i="1" dirty="0" err="1"/>
              <a:t>Fake</a:t>
            </a:r>
            <a:r>
              <a:rPr lang="es-ES" b="1" i="1" dirty="0"/>
              <a:t> News</a:t>
            </a:r>
            <a:r>
              <a:rPr lang="es-ES" i="0" dirty="0"/>
              <a:t>, el alcohol </a:t>
            </a:r>
            <a:r>
              <a:rPr lang="es-ES" i="0" u="sng" dirty="0"/>
              <a:t>no es un estimulante</a:t>
            </a:r>
            <a:r>
              <a:rPr lang="es-ES" i="0" dirty="0"/>
              <a:t>.</a:t>
            </a:r>
          </a:p>
          <a:p>
            <a:pPr algn="just"/>
            <a:endParaRPr lang="es-ES" b="1" i="0" dirty="0"/>
          </a:p>
          <a:p>
            <a:pPr algn="just"/>
            <a:r>
              <a:rPr lang="es-ES" b="1" i="0" dirty="0"/>
              <a:t>Todo</a:t>
            </a:r>
            <a:r>
              <a:rPr lang="es-ES" b="1" i="0" baseline="0" dirty="0"/>
              <a:t> esto es la realidad:</a:t>
            </a:r>
            <a:r>
              <a:rPr lang="es-ES" b="1" i="0" dirty="0"/>
              <a:t> </a:t>
            </a:r>
            <a:r>
              <a:rPr lang="es-ES" b="1" i="1" dirty="0"/>
              <a:t>Real News,</a:t>
            </a:r>
            <a:r>
              <a:rPr lang="es-ES" b="0" i="1" dirty="0"/>
              <a:t> y</a:t>
            </a:r>
            <a:r>
              <a:rPr lang="es-ES" sz="1300" dirty="0"/>
              <a:t> hay que tenerlo en cuenta a la hora de decidir.</a:t>
            </a:r>
          </a:p>
          <a:p>
            <a:pPr marL="185766" indent="-185766" algn="just">
              <a:buFont typeface="Wingdings" panose="05000000000000000000" pitchFamily="2" charset="2"/>
              <a:buChar char="Ø"/>
            </a:pPr>
            <a:endParaRPr lang="es-ES" b="1" i="1" dirty="0"/>
          </a:p>
          <a:p>
            <a:pPr algn="just"/>
            <a:endParaRPr lang="es-ES" i="1" dirty="0"/>
          </a:p>
          <a:p>
            <a:pPr marL="185766" indent="-185766" algn="just">
              <a:buFont typeface="Wingdings" panose="05000000000000000000" pitchFamily="2" charset="2"/>
              <a:buChar char="Ø"/>
            </a:pPr>
            <a:endParaRPr lang="es-ES" i="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27</a:t>
            </a:fld>
            <a:endParaRPr lang="es-ES"/>
          </a:p>
        </p:txBody>
      </p:sp>
    </p:spTree>
    <p:extLst>
      <p:ext uri="{BB962C8B-B14F-4D97-AF65-F5344CB8AC3E}">
        <p14:creationId xmlns:p14="http://schemas.microsoft.com/office/powerpoint/2010/main" val="3443419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solidFill>
                  <a:prstClr val="black"/>
                </a:solidFill>
              </a:rPr>
              <a:t>DIAPOSITIVA 28.-  </a:t>
            </a:r>
            <a:r>
              <a:rPr lang="es-ES" i="0" dirty="0"/>
              <a:t>Volvamos a las frases anteriores</a:t>
            </a:r>
            <a:r>
              <a:rPr lang="es-ES" b="0" i="0" dirty="0"/>
              <a:t>:</a:t>
            </a:r>
            <a:r>
              <a:rPr lang="es-ES" b="1" i="0" dirty="0"/>
              <a:t> ¿dónde podría estar la rebeldía adolescente en ellas? </a:t>
            </a:r>
            <a:r>
              <a:rPr lang="es-ES" b="0" i="0" dirty="0"/>
              <a:t>Se e</a:t>
            </a:r>
            <a:r>
              <a:rPr lang="es-ES" i="0" dirty="0"/>
              <a:t>spera las respuestas. </a:t>
            </a:r>
          </a:p>
          <a:p>
            <a:pPr algn="just"/>
            <a:endParaRPr lang="es-ES" i="0" dirty="0"/>
          </a:p>
          <a:p>
            <a:pPr algn="just"/>
            <a:r>
              <a:rPr lang="es-ES" i="0" dirty="0"/>
              <a:t>CLICAR. El profesorado aporta: estaría en “… los</a:t>
            </a:r>
            <a:r>
              <a:rPr lang="es-ES" i="0" baseline="0" dirty="0"/>
              <a:t> mayores se lo pasan bien… </a:t>
            </a:r>
            <a:r>
              <a:rPr lang="es-ES" i="0" dirty="0"/>
              <a:t>no nos lo permiten a nosotros” y en “anima a tener relaciones… sexuales,… no nos dejan tomarlo”,</a:t>
            </a:r>
            <a:r>
              <a:rPr lang="es-ES" i="0" baseline="0" dirty="0"/>
              <a:t> ambas </a:t>
            </a:r>
            <a:r>
              <a:rPr lang="es-ES" i="0" dirty="0"/>
              <a:t>podrían serlo.</a:t>
            </a:r>
          </a:p>
          <a:p>
            <a:pPr algn="just"/>
            <a:r>
              <a:rPr lang="es-ES" i="0" dirty="0"/>
              <a:t> </a:t>
            </a:r>
          </a:p>
          <a:p>
            <a:pPr algn="just"/>
            <a:r>
              <a:rPr lang="es-ES" b="1" i="0" dirty="0"/>
              <a:t>Es</a:t>
            </a:r>
            <a:r>
              <a:rPr lang="es-ES" b="1" i="0" baseline="0" dirty="0"/>
              <a:t> </a:t>
            </a:r>
            <a:r>
              <a:rPr lang="es-ES" b="1" i="1" baseline="0" dirty="0"/>
              <a:t>Real News </a:t>
            </a:r>
            <a:r>
              <a:rPr lang="es-ES" b="1" i="0" baseline="0" dirty="0"/>
              <a:t>que:</a:t>
            </a:r>
            <a:endParaRPr lang="es-ES" b="1" i="0" dirty="0"/>
          </a:p>
          <a:p>
            <a:pPr marL="185766" indent="-185766" algn="just">
              <a:buFont typeface="Arial" panose="020B0604020202020204" pitchFamily="34" charset="0"/>
              <a:buChar char="•"/>
            </a:pPr>
            <a:r>
              <a:rPr lang="es-ES" i="0" dirty="0"/>
              <a:t>El alcohol se considera que estimula las relaciones sexuales por esa desinhibición inicial, sin embargo, el efecto es que actúa como un </a:t>
            </a:r>
            <a:r>
              <a:rPr lang="es-ES" b="1" i="0" dirty="0"/>
              <a:t>anestésico</a:t>
            </a:r>
            <a:r>
              <a:rPr lang="es-ES" i="0" dirty="0"/>
              <a:t>, lo que provoca que sintamos menos porque la sensibilidad disminuye y que no nos proporcione tanto placer, incluso puede ocasionar </a:t>
            </a:r>
            <a:r>
              <a:rPr lang="es-ES" b="1" i="0" dirty="0"/>
              <a:t>impotencia en los chicos</a:t>
            </a:r>
            <a:r>
              <a:rPr lang="es-ES" i="0" dirty="0"/>
              <a:t> (Shakespeare decía del alcohol que “anima el deseo, pero se lleva la acción”). </a:t>
            </a:r>
          </a:p>
          <a:p>
            <a:pPr marL="185766" indent="-185766" algn="just">
              <a:buFont typeface="Arial" panose="020B0604020202020204" pitchFamily="34" charset="0"/>
              <a:buChar char="•"/>
            </a:pPr>
            <a:r>
              <a:rPr lang="es-ES" i="0" dirty="0"/>
              <a:t>Además, la disminución del autocontrol y de la percepción de riesgo, puede poner a los chicos y chicas en situaciones de hacer, lo que sin beber, no harían: </a:t>
            </a:r>
            <a:r>
              <a:rPr lang="es-ES" b="1" i="0" dirty="0"/>
              <a:t>enrollarse con quien no te gusta</a:t>
            </a:r>
            <a:r>
              <a:rPr lang="es-ES" i="0" dirty="0"/>
              <a:t>, hacer algo para lo que </a:t>
            </a:r>
            <a:r>
              <a:rPr lang="es-ES" b="1" i="0" dirty="0"/>
              <a:t>todavía no te sientes preparado </a:t>
            </a:r>
            <a:r>
              <a:rPr lang="es-ES" i="0" dirty="0"/>
              <a:t>o preparada, grabarte o </a:t>
            </a:r>
            <a:r>
              <a:rPr lang="es-ES" b="1" i="0" dirty="0"/>
              <a:t>dejar que te graben </a:t>
            </a:r>
            <a:r>
              <a:rPr lang="es-ES" i="0" dirty="0"/>
              <a:t>mientras mantienes relaciones que luego pueden subir a las redes… Incluso, tener relaciones sexuales sin usar preservativo; uno lo sabe, pero embriagado, lo olvida… con riesgo de embarazo adolescente o coger Infecciones de Transmisión Sexual (VIH/Sida, virus del papiloma humano, gonorrea, clamidias, etc.). </a:t>
            </a:r>
          </a:p>
          <a:p>
            <a:pPr marL="185766" indent="-185766" algn="just">
              <a:buFont typeface="Arial" panose="020B0604020202020204" pitchFamily="34" charset="0"/>
              <a:buChar char="•"/>
            </a:pPr>
            <a:r>
              <a:rPr lang="es-ES" sz="1300" dirty="0"/>
              <a:t>A los mayores que toman bebidas alcohólicas de manera moderada, no les causa estos problemas, porque toman pequeñas cantidades de alcohol y no diariamente, están sanas, no toman medicamentos, no están embarazadas o buscan el embarazo (tanto hombres como mujeres), no van a conducir o a realizar trabajos difíciles, etc. </a:t>
            </a:r>
            <a:r>
              <a:rPr lang="es-ES" sz="1300" b="1" dirty="0"/>
              <a:t>Aún a estos adultos, el alcohol ingerido de forma intensiva les provoca consecuencias negativas igualmente.</a:t>
            </a:r>
          </a:p>
          <a:p>
            <a:pPr algn="just"/>
            <a:endParaRPr lang="es-ES" b="1" dirty="0"/>
          </a:p>
          <a:p>
            <a:pPr algn="just"/>
            <a:r>
              <a:rPr lang="es-ES" b="0" dirty="0"/>
              <a:t>CLICAR.</a:t>
            </a:r>
            <a:r>
              <a:rPr lang="es-ES" b="0" baseline="0" dirty="0"/>
              <a:t> </a:t>
            </a:r>
            <a:r>
              <a:rPr lang="es-ES" b="1" dirty="0"/>
              <a:t>Como conclusión </a:t>
            </a:r>
            <a:r>
              <a:rPr lang="es-ES" b="0" dirty="0"/>
              <a:t>el profesorado resaltará que:</a:t>
            </a:r>
            <a:r>
              <a:rPr lang="es-ES" b="0" baseline="0" dirty="0"/>
              <a:t> </a:t>
            </a:r>
            <a:endParaRPr lang="es-ES" b="0" dirty="0"/>
          </a:p>
          <a:p>
            <a:pPr marL="185766" indent="-185766" algn="just">
              <a:buFont typeface="Wingdings" panose="05000000000000000000" pitchFamily="2" charset="2"/>
              <a:buChar char="Ø"/>
            </a:pPr>
            <a:r>
              <a:rPr lang="es-ES" b="1" dirty="0"/>
              <a:t>Ningún profesional sanitario recomienda beber alcohol</a:t>
            </a:r>
            <a:r>
              <a:rPr lang="es-ES" dirty="0"/>
              <a:t>, porque es </a:t>
            </a:r>
            <a:r>
              <a:rPr lang="es-ES" u="sng" dirty="0"/>
              <a:t>perjudicial para la salud</a:t>
            </a:r>
            <a:r>
              <a:rPr lang="es-ES" dirty="0"/>
              <a:t>, </a:t>
            </a:r>
            <a:r>
              <a:rPr lang="es-ES" u="sng" dirty="0"/>
              <a:t>sobre todo de forma intensiva.</a:t>
            </a:r>
            <a:r>
              <a:rPr lang="es-ES" u="none" baseline="0" dirty="0"/>
              <a:t> </a:t>
            </a:r>
            <a:endParaRPr lang="es-ES" u="none" dirty="0"/>
          </a:p>
          <a:p>
            <a:pPr marL="185766" indent="-185766" algn="just">
              <a:buFont typeface="Wingdings" panose="05000000000000000000" pitchFamily="2" charset="2"/>
              <a:buChar char="Ø"/>
            </a:pPr>
            <a:r>
              <a:rPr lang="es-ES" dirty="0"/>
              <a:t>Se muestra rebeldía, al interpretar una ley protectora en forma de castigo y mostrando oposición a ella. </a:t>
            </a:r>
            <a:r>
              <a:rPr lang="es-ES" b="1" dirty="0"/>
              <a:t>Las leyes protegen a los menores </a:t>
            </a:r>
            <a:r>
              <a:rPr lang="es-ES" dirty="0"/>
              <a:t>de 18 años, porque el alcohol les perjudica más al estar en desarrollo tanto el cerebro como todos los órganos y, sobre todo, la personalidad y la forma de relacionaros con los que os rodean.</a:t>
            </a:r>
          </a:p>
          <a:p>
            <a:pPr algn="just"/>
            <a:endParaRPr lang="es-ES" dirty="0"/>
          </a:p>
          <a:p>
            <a:pPr algn="just"/>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28</a:t>
            </a:fld>
            <a:endParaRPr lang="es-ES"/>
          </a:p>
        </p:txBody>
      </p:sp>
    </p:spTree>
    <p:extLst>
      <p:ext uri="{BB962C8B-B14F-4D97-AF65-F5344CB8AC3E}">
        <p14:creationId xmlns:p14="http://schemas.microsoft.com/office/powerpoint/2010/main" val="531812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29.- </a:t>
            </a:r>
            <a:r>
              <a:rPr lang="es-ES" sz="1300" dirty="0"/>
              <a:t>El profesorado lee la quinta cuestión:</a:t>
            </a:r>
          </a:p>
          <a:p>
            <a:pPr algn="just">
              <a:defRPr/>
            </a:pPr>
            <a:r>
              <a:rPr lang="es-ES" altLang="es-ES" sz="2600" b="1" spc="-108" dirty="0">
                <a:solidFill>
                  <a:srgbClr val="FFFFFF"/>
                </a:solidFill>
                <a:latin typeface="Arial"/>
                <a:cs typeface="Arial"/>
              </a:rPr>
              <a:t>5.</a:t>
            </a:r>
            <a:r>
              <a:rPr lang="es-ES" altLang="es-ES" b="1" spc="-108" dirty="0">
                <a:solidFill>
                  <a:srgbClr val="FFFFFF"/>
                </a:solidFill>
                <a:latin typeface="Arial"/>
                <a:cs typeface="Arial"/>
              </a:rPr>
              <a:t> ¿Es verdad que una resaca se quita con café, una ducha y un buen trago del alcohol que tomaste para emborracharte?</a:t>
            </a:r>
          </a:p>
          <a:p>
            <a:pPr algn="just" fontAlgn="auto"/>
            <a:endParaRPr lang="es-ES" sz="1300" dirty="0"/>
          </a:p>
          <a:p>
            <a:pPr algn="just" fontAlgn="auto"/>
            <a:r>
              <a:rPr lang="es-ES" sz="1300" dirty="0"/>
              <a:t>¿Qué respuesta habéis considerado que es la acertada? (cada grupo dice la que ha seleccionado y el profesorado las anota en la pizarra). </a:t>
            </a:r>
          </a:p>
          <a:p>
            <a:pPr algn="just" fontAlgn="auto"/>
            <a:r>
              <a:rPr lang="es-ES" sz="1300" dirty="0"/>
              <a:t>La mayoría habéis elegido la respuesta/las respuestas…, (resumir las seleccionadas por los grupos para tenerlas en cuenta en las siguientes explicaciones).</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29</a:t>
            </a:fld>
            <a:endParaRPr lang="es-ES">
              <a:solidFill>
                <a:prstClr val="black"/>
              </a:solidFill>
            </a:endParaRPr>
          </a:p>
        </p:txBody>
      </p:sp>
    </p:spTree>
    <p:extLst>
      <p:ext uri="{BB962C8B-B14F-4D97-AF65-F5344CB8AC3E}">
        <p14:creationId xmlns:p14="http://schemas.microsoft.com/office/powerpoint/2010/main" val="210627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3.- </a:t>
            </a:r>
            <a:r>
              <a:rPr lang="es-ES" sz="1300" dirty="0"/>
              <a:t>Transcurrido el tiempo o haber terminado los grupos de contestar el cuestionario, el profesorado emplea el PowerPoint </a:t>
            </a:r>
            <a:r>
              <a:rPr lang="es-ES" sz="1300" i="1" dirty="0"/>
              <a:t>Real News </a:t>
            </a:r>
            <a:r>
              <a:rPr lang="es-ES" sz="1300" dirty="0"/>
              <a:t>y lee la primera cuestión: </a:t>
            </a:r>
          </a:p>
          <a:p>
            <a:pPr algn="just" defTabSz="495376">
              <a:defRPr/>
            </a:pPr>
            <a:r>
              <a:rPr lang="es-ES" altLang="es-ES" sz="1300" b="1" dirty="0"/>
              <a:t>1. ¿Es verdad que el consumo de alcohol tiene pocos riesgos para la salud e incluso es saludable (evita enfermedades del corazón y es buen alimento), por eso su venta es legal para los mayores de 18 años?</a:t>
            </a:r>
          </a:p>
          <a:p>
            <a:pPr algn="just" defTabSz="495376">
              <a:defRPr/>
            </a:pPr>
            <a:endParaRPr lang="es-ES" sz="1300" dirty="0"/>
          </a:p>
          <a:p>
            <a:pPr algn="just" defTabSz="495376">
              <a:defRPr/>
            </a:pPr>
            <a:r>
              <a:rPr lang="es-ES" sz="1300" dirty="0"/>
              <a:t>A continuación, pregunta: </a:t>
            </a:r>
            <a:r>
              <a:rPr lang="es-ES" sz="1300" b="1" dirty="0"/>
              <a:t>¿Qué respuesta habéis considerado que es la acertada? </a:t>
            </a:r>
            <a:r>
              <a:rPr lang="es-ES" sz="1300" dirty="0"/>
              <a:t>Los portavoces de cada grupo podéis ir diciendo la respuesta que se ha seleccionado, y yo las anotaré en la pizarra (dejando un espacio para la puntuación en la tabla escrita en la pizarra anteriormente).</a:t>
            </a:r>
          </a:p>
          <a:p>
            <a:pPr algn="just" defTabSz="495376">
              <a:defRPr/>
            </a:pPr>
            <a:endParaRPr lang="es-ES" sz="1300" dirty="0"/>
          </a:p>
          <a:p>
            <a:pPr algn="just" defTabSz="495376">
              <a:defRPr/>
            </a:pPr>
            <a:r>
              <a:rPr lang="es-ES" sz="1300" dirty="0"/>
              <a:t>Inmediatamente, el profesorado expone las explicaciones que sustentan la respuesta correcta, siguiendo las instrucciones de las diapositivas, y anota en la pizarra la puntuación obtenida por cada grupo. Tras cada respuesta verificada, se pide a la clase que participe reflexionando sobre las respuestas acertadas y las falsas. Esto se repite con las 5 preguntas. </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a:t>
            </a:fld>
            <a:endParaRPr lang="es-ES">
              <a:solidFill>
                <a:prstClr val="black"/>
              </a:solidFill>
            </a:endParaRPr>
          </a:p>
        </p:txBody>
      </p:sp>
    </p:spTree>
    <p:extLst>
      <p:ext uri="{BB962C8B-B14F-4D97-AF65-F5344CB8AC3E}">
        <p14:creationId xmlns:p14="http://schemas.microsoft.com/office/powerpoint/2010/main" val="3053258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30.- </a:t>
            </a:r>
            <a:r>
              <a:rPr lang="es-ES" sz="1300" dirty="0"/>
              <a:t>El profesorado lee la pregunta 5 y (dando emoción) da el resultado: ¡Y LA RESPUESTA CORRECTA ES…! (CLICAR) La “B”. </a:t>
            </a:r>
          </a:p>
          <a:p>
            <a:pPr algn="just"/>
            <a:endParaRPr lang="es-ES" sz="1300" dirty="0"/>
          </a:p>
          <a:p>
            <a:pPr algn="just" defTabSz="495376">
              <a:defRPr/>
            </a:pPr>
            <a:r>
              <a:rPr lang="es-ES" sz="1300" dirty="0"/>
              <a:t>A continuación lee </a:t>
            </a:r>
            <a:r>
              <a:rPr lang="es-ES" sz="1300" i="1" dirty="0"/>
              <a:t>Real News</a:t>
            </a:r>
            <a:r>
              <a:rPr lang="es-ES" sz="1300" dirty="0"/>
              <a:t>: B</a:t>
            </a:r>
            <a:r>
              <a:rPr lang="es-ES" sz="1300" b="1" dirty="0"/>
              <a:t>) </a:t>
            </a:r>
            <a:r>
              <a:rPr lang="es-ES" dirty="0"/>
              <a:t>La </a:t>
            </a:r>
            <a:r>
              <a:rPr lang="es-ES" b="1" dirty="0"/>
              <a:t>toxicidad del alcohol </a:t>
            </a:r>
            <a:r>
              <a:rPr lang="es-ES" dirty="0"/>
              <a:t>para el cuerpo es tal que, para eliminarlo, el hígado lo tiene que transformar en otras sustancias que aún son más tóxicas que el propio alcohol y, hasta que el cuerpo no logra expulsarlas, </a:t>
            </a:r>
            <a:r>
              <a:rPr lang="es-ES" b="1" dirty="0"/>
              <a:t>recorren todos los órganos produciendo daños y mucho malestar</a:t>
            </a:r>
            <a:r>
              <a:rPr lang="es-ES" dirty="0"/>
              <a:t>. </a:t>
            </a:r>
          </a:p>
          <a:p>
            <a:pPr algn="just" defTabSz="495376">
              <a:defRPr/>
            </a:pPr>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30</a:t>
            </a:fld>
            <a:endParaRPr lang="es-ES"/>
          </a:p>
        </p:txBody>
      </p:sp>
    </p:spTree>
    <p:extLst>
      <p:ext uri="{BB962C8B-B14F-4D97-AF65-F5344CB8AC3E}">
        <p14:creationId xmlns:p14="http://schemas.microsoft.com/office/powerpoint/2010/main" val="2400838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1" dirty="0"/>
              <a:t>DIAPOSITIVA 31.- </a:t>
            </a:r>
            <a:r>
              <a:rPr lang="es-ES" dirty="0"/>
              <a:t>Pillando </a:t>
            </a:r>
            <a:r>
              <a:rPr lang="es-ES" i="1" dirty="0" err="1"/>
              <a:t>Fake</a:t>
            </a:r>
            <a:r>
              <a:rPr lang="es-ES" i="1" dirty="0"/>
              <a:t> News </a:t>
            </a:r>
            <a:r>
              <a:rPr lang="es-ES" dirty="0"/>
              <a:t>sobre las borracheras.</a:t>
            </a:r>
          </a:p>
          <a:p>
            <a:pPr algn="just"/>
            <a:endParaRPr lang="es-ES" dirty="0"/>
          </a:p>
          <a:p>
            <a:pPr algn="just"/>
            <a:r>
              <a:rPr lang="es-ES" dirty="0"/>
              <a:t>El profesorado expone: </a:t>
            </a:r>
            <a:r>
              <a:rPr lang="es-ES" b="1" dirty="0"/>
              <a:t>Vamos a pillar </a:t>
            </a:r>
            <a:r>
              <a:rPr lang="es-ES" b="1" i="1" dirty="0" err="1"/>
              <a:t>Fake</a:t>
            </a:r>
            <a:r>
              <a:rPr lang="es-ES" b="1" i="1" dirty="0"/>
              <a:t> News</a:t>
            </a:r>
            <a:r>
              <a:rPr lang="es-ES" b="1" baseline="0" dirty="0"/>
              <a:t>. Vamos a ver </a:t>
            </a:r>
            <a:r>
              <a:rPr lang="es-ES" b="1" dirty="0"/>
              <a:t>consejos para quitar una borrachera</a:t>
            </a:r>
            <a:r>
              <a:rPr lang="es-ES" b="1" baseline="0" dirty="0"/>
              <a:t> que incluso están por Internet pero que, ante la evidencia científica, no se sostienen</a:t>
            </a:r>
            <a:r>
              <a:rPr lang="es-ES" b="0" baseline="0" dirty="0"/>
              <a:t>:</a:t>
            </a:r>
          </a:p>
          <a:p>
            <a:pPr algn="just"/>
            <a:r>
              <a:rPr lang="es-ES" baseline="0" dirty="0"/>
              <a:t> </a:t>
            </a:r>
          </a:p>
          <a:p>
            <a:pPr algn="just"/>
            <a:r>
              <a:rPr lang="es-ES" sz="1300" i="1" dirty="0">
                <a:solidFill>
                  <a:srgbClr val="00B050"/>
                </a:solidFill>
                <a:latin typeface="Segoe UI Semilight" panose="020B0402040204020203" pitchFamily="34" charset="0"/>
                <a:ea typeface="Quattrocento Sans"/>
              </a:rPr>
              <a:t>El café estimula por lo que contrarresta los efectos del alcohol… </a:t>
            </a:r>
            <a:r>
              <a:rPr lang="es-ES" sz="1300" b="1" dirty="0">
                <a:solidFill>
                  <a:srgbClr val="00B050"/>
                </a:solidFill>
                <a:latin typeface="Segoe UI Semilight" panose="020B0402040204020203" pitchFamily="34" charset="0"/>
                <a:ea typeface="Quattrocento Sans"/>
              </a:rPr>
              <a:t>¿porqué  es una información errónea para quitar los efectos del alcohol</a:t>
            </a:r>
            <a:r>
              <a:rPr lang="es-ES" sz="1300" b="1" i="1" dirty="0">
                <a:solidFill>
                  <a:srgbClr val="00B050"/>
                </a:solidFill>
                <a:latin typeface="Segoe UI Semilight" panose="020B0402040204020203" pitchFamily="34" charset="0"/>
                <a:ea typeface="Quattrocento Sans"/>
              </a:rPr>
              <a:t>? </a:t>
            </a:r>
            <a:r>
              <a:rPr lang="es-ES" sz="1300" dirty="0">
                <a:solidFill>
                  <a:srgbClr val="00B050"/>
                </a:solidFill>
                <a:latin typeface="Segoe UI Semilight" panose="020B0402040204020203" pitchFamily="34" charset="0"/>
                <a:ea typeface="Quattrocento Sans"/>
              </a:rPr>
              <a:t>(animar las respuestas de la clase).</a:t>
            </a:r>
          </a:p>
          <a:p>
            <a:pPr algn="just"/>
            <a:endParaRPr lang="es-ES" sz="1300" dirty="0">
              <a:solidFill>
                <a:srgbClr val="00B050"/>
              </a:solidFill>
              <a:latin typeface="Segoe UI Semilight" panose="020B0402040204020203" pitchFamily="34" charset="0"/>
              <a:ea typeface="Quattrocento Sans"/>
            </a:endParaRPr>
          </a:p>
          <a:p>
            <a:pPr algn="just"/>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p>
          <a:p>
            <a:pPr marL="185766" indent="-185766" algn="just">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 </a:t>
            </a:r>
            <a:r>
              <a:rPr lang="es-ES" sz="1300" b="1" dirty="0">
                <a:solidFill>
                  <a:srgbClr val="000000"/>
                </a:solidFill>
                <a:latin typeface="Segoe UI Semilight" panose="020B0402040204020203" pitchFamily="34" charset="0"/>
                <a:ea typeface="Quattrocento Sans"/>
              </a:rPr>
              <a:t> La realidad nos dice que</a:t>
            </a:r>
            <a:r>
              <a:rPr lang="es-ES" sz="1300" dirty="0">
                <a:solidFill>
                  <a:srgbClr val="000000"/>
                </a:solidFill>
                <a:latin typeface="Segoe UI Semilight" panose="020B0402040204020203" pitchFamily="34" charset="0"/>
                <a:ea typeface="Quattrocento Sans"/>
              </a:rPr>
              <a:t> el café sí es un estimulante, pero no quita una borrachera porque no disminuye el nivel de alcohol en la sangre, que sigue circulando por el organismo hasta que se pueda eliminar por el hígado.</a:t>
            </a:r>
          </a:p>
          <a:p>
            <a:pPr algn="just"/>
            <a:endParaRPr lang="es-ES" sz="1300" dirty="0">
              <a:solidFill>
                <a:srgbClr val="000000"/>
              </a:solidFill>
              <a:latin typeface="Segoe UI Semilight" panose="020B0402040204020203" pitchFamily="34" charset="0"/>
              <a:ea typeface="Quattrocento Sans"/>
            </a:endParaRPr>
          </a:p>
          <a:p>
            <a:pPr algn="just"/>
            <a:r>
              <a:rPr lang="es-ES" sz="1300" i="1" dirty="0">
                <a:solidFill>
                  <a:srgbClr val="00B050"/>
                </a:solidFill>
                <a:latin typeface="Segoe UI Semilight" panose="020B0402040204020203" pitchFamily="34" charset="0"/>
                <a:ea typeface="Quattrocento Sans"/>
              </a:rPr>
              <a:t>Con una ducha te espabilas… </a:t>
            </a:r>
            <a:r>
              <a:rPr lang="es-ES" sz="1300" b="1" dirty="0">
                <a:solidFill>
                  <a:srgbClr val="00B050"/>
                </a:solidFill>
                <a:latin typeface="Segoe UI Semilight" panose="020B0402040204020203" pitchFamily="34" charset="0"/>
                <a:ea typeface="Quattrocento Sans"/>
              </a:rPr>
              <a:t>¿porqué  es una información falsa? </a:t>
            </a:r>
            <a:r>
              <a:rPr lang="es-ES" sz="1300" dirty="0">
                <a:solidFill>
                  <a:srgbClr val="00B050"/>
                </a:solidFill>
                <a:latin typeface="Segoe UI Semilight" panose="020B0402040204020203" pitchFamily="34" charset="0"/>
                <a:ea typeface="Quattrocento Sans"/>
              </a:rPr>
              <a:t>(lluvia de ideas).</a:t>
            </a:r>
          </a:p>
          <a:p>
            <a:pPr algn="just"/>
            <a:endParaRPr lang="es-ES" sz="1300" dirty="0">
              <a:solidFill>
                <a:srgbClr val="00B050"/>
              </a:solidFill>
              <a:latin typeface="Segoe UI Semilight" panose="020B0402040204020203" pitchFamily="34" charset="0"/>
              <a:ea typeface="Quattrocento Sans"/>
            </a:endParaRPr>
          </a:p>
          <a:p>
            <a:pPr algn="just"/>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p>
          <a:p>
            <a:pPr marL="185766" indent="-185766" algn="just">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a:t>
            </a:r>
            <a:r>
              <a:rPr lang="es-ES" sz="1300" b="1" dirty="0">
                <a:solidFill>
                  <a:srgbClr val="000000"/>
                </a:solidFill>
                <a:latin typeface="Segoe UI Semilight" panose="020B0402040204020203" pitchFamily="34" charset="0"/>
                <a:ea typeface="Quattrocento Sans"/>
              </a:rPr>
              <a:t>: </a:t>
            </a:r>
            <a:r>
              <a:rPr lang="es-ES" sz="1300" dirty="0">
                <a:solidFill>
                  <a:srgbClr val="000000"/>
                </a:solidFill>
                <a:latin typeface="Segoe UI Semilight" panose="020B0402040204020203" pitchFamily="34" charset="0"/>
                <a:ea typeface="Quattrocento Sans"/>
              </a:rPr>
              <a:t>¿Recordáis que el alcohol enfría el cuerpo por dentro? Hay que abrigar a la persona con embriaguez, nunca intentar espabilarla con duchas que tampoco disminuyen el alcohol en sangre. </a:t>
            </a:r>
          </a:p>
          <a:p>
            <a:pPr algn="just"/>
            <a:endParaRPr lang="es-ES" sz="1300" dirty="0"/>
          </a:p>
          <a:p>
            <a:pPr algn="just"/>
            <a:r>
              <a:rPr lang="es-ES" sz="1300" i="1" dirty="0">
                <a:solidFill>
                  <a:srgbClr val="00B050"/>
                </a:solidFill>
                <a:latin typeface="Segoe UI Semilight" panose="020B0402040204020203" pitchFamily="34" charset="0"/>
                <a:ea typeface="Quattrocento Sans"/>
              </a:rPr>
              <a:t>Tomar alcohol de nuevo para quitar la resaca…</a:t>
            </a:r>
            <a:r>
              <a:rPr lang="es-ES" sz="1300" b="1" dirty="0">
                <a:solidFill>
                  <a:srgbClr val="00B050"/>
                </a:solidFill>
                <a:latin typeface="Segoe UI Semilight" panose="020B0402040204020203" pitchFamily="34" charset="0"/>
                <a:ea typeface="Quattrocento Sans"/>
              </a:rPr>
              <a:t> ¿os parece falsa, porqué? </a:t>
            </a:r>
          </a:p>
          <a:p>
            <a:pPr algn="just"/>
            <a:endParaRPr lang="es-ES" sz="1300" b="1" dirty="0">
              <a:solidFill>
                <a:srgbClr val="00B050"/>
              </a:solidFill>
              <a:latin typeface="Segoe UI Semilight" panose="020B0402040204020203" pitchFamily="34" charset="0"/>
              <a:ea typeface="Quattrocento Sans"/>
            </a:endParaRPr>
          </a:p>
          <a:p>
            <a:pPr algn="just"/>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p>
          <a:p>
            <a:pPr marL="185766" indent="-185766" algn="just">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a:t>
            </a:r>
            <a:r>
              <a:rPr lang="es-ES" sz="1300" b="1" dirty="0">
                <a:solidFill>
                  <a:srgbClr val="000000"/>
                </a:solidFill>
                <a:latin typeface="Segoe UI Semilight" panose="020B0402040204020203" pitchFamily="34" charset="0"/>
                <a:ea typeface="Quattrocento Sans"/>
              </a:rPr>
              <a:t>: </a:t>
            </a:r>
            <a:r>
              <a:rPr lang="es-ES" sz="1300" dirty="0">
                <a:solidFill>
                  <a:srgbClr val="000000"/>
                </a:solidFill>
                <a:latin typeface="Segoe UI Semilight" panose="020B0402040204020203" pitchFamily="34" charset="0"/>
                <a:ea typeface="Quattrocento Sans"/>
              </a:rPr>
              <a:t>Si se bebe más, sumamos ese alcohol al ya ingerido, con su correspondiente resaca (al tomar más alcohol, por ser un depresor del SNC vuelve a anestesiar y desinhibir, lo que hace que parezca momentáneamente menos intensa la resaca, pero dura poco y vuelve el malestar que ha aumentado por la nueva ingesta de alcohol)</a:t>
            </a:r>
            <a:r>
              <a:rPr lang="es-ES" sz="1300" dirty="0"/>
              <a:t>.</a:t>
            </a:r>
          </a:p>
          <a:p>
            <a:pPr algn="just"/>
            <a:endParaRPr lang="es-ES" sz="1300" dirty="0"/>
          </a:p>
          <a:p>
            <a:pPr algn="just" fontAlgn="base"/>
            <a:r>
              <a:rPr lang="es-ES" sz="1300" i="1" dirty="0">
                <a:solidFill>
                  <a:srgbClr val="00B050"/>
                </a:solidFill>
                <a:latin typeface="Segoe UI Semilight" panose="020B0402040204020203" pitchFamily="34" charset="0"/>
                <a:ea typeface="Quattrocento Sans"/>
              </a:rPr>
              <a:t>Se elimina el alcohol haciendo ejercicio o vomitando… </a:t>
            </a:r>
            <a:r>
              <a:rPr lang="es-ES" sz="1300" b="1" dirty="0">
                <a:solidFill>
                  <a:srgbClr val="00B050"/>
                </a:solidFill>
                <a:latin typeface="Segoe UI Semilight" panose="020B0402040204020203" pitchFamily="34" charset="0"/>
                <a:ea typeface="Quattrocento Sans"/>
              </a:rPr>
              <a:t>¿qué se os ocurre de porqué esta información es errónea?</a:t>
            </a:r>
          </a:p>
          <a:p>
            <a:pPr algn="just" fontAlgn="base"/>
            <a:endParaRPr lang="es-ES" sz="1300" b="1" dirty="0">
              <a:solidFill>
                <a:srgbClr val="00B050"/>
              </a:solidFill>
              <a:latin typeface="Segoe UI Semilight" panose="020B0402040204020203" pitchFamily="34" charset="0"/>
              <a:ea typeface="Quattrocento Sans"/>
            </a:endParaRPr>
          </a:p>
          <a:p>
            <a:pPr algn="just" fontAlgn="base"/>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p>
          <a:p>
            <a:pPr marL="185766" indent="-185766" algn="just" fontAlgn="base">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a:t>
            </a:r>
            <a:r>
              <a:rPr lang="es-ES" sz="1300" b="1" dirty="0">
                <a:solidFill>
                  <a:srgbClr val="000000"/>
                </a:solidFill>
                <a:latin typeface="Segoe UI Semilight" panose="020B0402040204020203" pitchFamily="34" charset="0"/>
                <a:ea typeface="Quattrocento Sans"/>
              </a:rPr>
              <a:t>: </a:t>
            </a:r>
            <a:r>
              <a:rPr lang="es-ES" sz="1300" dirty="0">
                <a:solidFill>
                  <a:srgbClr val="000000"/>
                </a:solidFill>
                <a:latin typeface="Segoe UI Semilight" panose="020B0402040204020203" pitchFamily="34" charset="0"/>
                <a:ea typeface="Quattrocento Sans"/>
              </a:rPr>
              <a:t>Con ejercicio (que dudo que se haga mucho en ese estado) o vomitando se expulsa menos de un 2% de alcohol, insuficiente para afectar al nivel de alcoholemia y dejar de sufrir la borrachera. </a:t>
            </a:r>
          </a:p>
          <a:p>
            <a:pPr algn="just"/>
            <a:endParaRPr lang="es-ES" sz="1300" b="1" i="1" dirty="0">
              <a:solidFill>
                <a:srgbClr val="00B050"/>
              </a:solidFill>
            </a:endParaRPr>
          </a:p>
          <a:p>
            <a:pPr algn="just"/>
            <a:r>
              <a:rPr lang="es-ES" sz="1300" i="1" dirty="0">
                <a:solidFill>
                  <a:srgbClr val="00B050"/>
                </a:solidFill>
                <a:latin typeface="Segoe UI Semilight" panose="020B0402040204020203" pitchFamily="34" charset="0"/>
                <a:ea typeface="Quattrocento Sans"/>
              </a:rPr>
              <a:t>Quien más aguanta más controla…</a:t>
            </a:r>
            <a:r>
              <a:rPr lang="es-ES" sz="1300" b="1" dirty="0">
                <a:solidFill>
                  <a:srgbClr val="00B050"/>
                </a:solidFill>
                <a:latin typeface="Segoe UI Semilight" panose="020B0402040204020203" pitchFamily="34" charset="0"/>
                <a:ea typeface="Quattrocento Sans"/>
              </a:rPr>
              <a:t> ¿creéis que esto es así?</a:t>
            </a:r>
          </a:p>
          <a:p>
            <a:pPr algn="just"/>
            <a:endParaRPr lang="es-ES" sz="1300" b="1" dirty="0">
              <a:solidFill>
                <a:srgbClr val="00B050"/>
              </a:solidFill>
              <a:latin typeface="Segoe UI Semilight" panose="020B0402040204020203" pitchFamily="34" charset="0"/>
              <a:ea typeface="Quattrocento Sans"/>
            </a:endParaRPr>
          </a:p>
          <a:p>
            <a:pPr algn="just"/>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r>
              <a:rPr lang="es-ES" sz="1300" dirty="0">
                <a:solidFill>
                  <a:srgbClr val="00B050"/>
                </a:solidFill>
                <a:latin typeface="Segoe UI Semilight" panose="020B0402040204020203" pitchFamily="34" charset="0"/>
                <a:ea typeface="Quattrocento Sans"/>
              </a:rPr>
              <a:t>.</a:t>
            </a:r>
          </a:p>
          <a:p>
            <a:pPr marL="185766" indent="-185766" algn="just">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a:t>
            </a:r>
            <a:r>
              <a:rPr lang="es-ES" sz="1300" b="1" dirty="0">
                <a:solidFill>
                  <a:srgbClr val="000000"/>
                </a:solidFill>
                <a:latin typeface="Segoe UI Semilight" panose="020B0402040204020203" pitchFamily="34" charset="0"/>
                <a:ea typeface="Quattrocento Sans"/>
              </a:rPr>
              <a:t>: </a:t>
            </a:r>
            <a:r>
              <a:rPr lang="es-ES" sz="1300" dirty="0">
                <a:solidFill>
                  <a:srgbClr val="000000"/>
                </a:solidFill>
                <a:latin typeface="Segoe UI Semilight" panose="020B0402040204020203" pitchFamily="34" charset="0"/>
                <a:ea typeface="Quattrocento Sans"/>
              </a:rPr>
              <a:t>Si aguanta más es porque bebe con frecuencia y ha desarrollado tolerancia al alcohol, aunque el alcohol está en igual medida en su sangre perjudicando los órganos.</a:t>
            </a:r>
          </a:p>
          <a:p>
            <a:endParaRPr lang="es-ES"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31</a:t>
            </a:fld>
            <a:endParaRPr lang="es-ES"/>
          </a:p>
        </p:txBody>
      </p:sp>
    </p:spTree>
    <p:extLst>
      <p:ext uri="{BB962C8B-B14F-4D97-AF65-F5344CB8AC3E}">
        <p14:creationId xmlns:p14="http://schemas.microsoft.com/office/powerpoint/2010/main" val="3143861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32.- </a:t>
            </a:r>
            <a:r>
              <a:rPr lang="es-ES" sz="1300" dirty="0"/>
              <a:t>Refrescando verdades.</a:t>
            </a:r>
          </a:p>
          <a:p>
            <a:pPr algn="just" fontAlgn="auto"/>
            <a:endParaRPr lang="es-ES" sz="1300" dirty="0"/>
          </a:p>
          <a:p>
            <a:pPr algn="just" fontAlgn="auto"/>
            <a:r>
              <a:rPr lang="es-ES" sz="1300" dirty="0"/>
              <a:t>Profesorado: </a:t>
            </a:r>
            <a:r>
              <a:rPr lang="es-ES" sz="1300" b="1" dirty="0"/>
              <a:t>Vamos a refrescar algunas de las verdades que hemos visto. Voluntarios que lean cada frase</a:t>
            </a:r>
            <a:r>
              <a:rPr lang="es-ES" sz="1300" dirty="0"/>
              <a:t> (el profesorado puede ir dando algunas explicaciones que están entre paréntesis, si lo ve necesario):</a:t>
            </a:r>
          </a:p>
          <a:p>
            <a:pPr algn="just" fontAlgn="auto"/>
            <a:endParaRPr lang="es-ES" sz="1300" dirty="0"/>
          </a:p>
          <a:p>
            <a:pPr marL="185766" indent="-185766" algn="just">
              <a:buFont typeface="Wingdings" panose="05000000000000000000" pitchFamily="2" charset="2"/>
              <a:buChar char="ü"/>
            </a:pPr>
            <a:r>
              <a:rPr lang="es-ES" sz="1300" i="1" dirty="0"/>
              <a:t>El alcohol es un TÓXICO para el organismo</a:t>
            </a:r>
            <a:r>
              <a:rPr lang="es-ES" sz="1300" dirty="0"/>
              <a:t>.</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Se elimina LENTAMENTE cuando el hígado lo metaboliza</a:t>
            </a:r>
            <a:r>
              <a:rPr lang="es-ES" sz="1300" dirty="0"/>
              <a:t>. </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Mientras, los tóxicos siguen en la sangre DAÑANDO los órganos</a:t>
            </a:r>
            <a:r>
              <a:rPr lang="es-ES" sz="1300" dirty="0"/>
              <a:t> (el profesorado puede explicar: el hígado lo transforma, con sustancias propias, en otras sustancias también más tóxicas, que siguen en la sangre recorriendo los órganos y dañándolos). </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RESACA es igual a intoxicación y mucho malestar</a:t>
            </a:r>
            <a:r>
              <a:rPr lang="es-ES" sz="1300" dirty="0"/>
              <a:t> (la resaca del día siguiente es un síntoma de esa intoxicación de los órganos por esas sustancias tóxicas, que siguen provocando mucho malestar).</a:t>
            </a:r>
          </a:p>
          <a:p>
            <a:pPr algn="just"/>
            <a:endParaRPr lang="es-ES" sz="1300" dirty="0"/>
          </a:p>
          <a:p>
            <a:pPr marL="185766" indent="-185766" algn="just">
              <a:buFont typeface="Wingdings" panose="05000000000000000000" pitchFamily="2" charset="2"/>
              <a:buChar char="ü"/>
            </a:pPr>
            <a:r>
              <a:rPr lang="es-ES" sz="1300" i="1" dirty="0"/>
              <a:t>Dolor de cabeza es igual a DESHIDRATACIÓN del cerebro, recomendable beber mucha agua</a:t>
            </a:r>
            <a:r>
              <a:rPr lang="es-ES" sz="1300" dirty="0"/>
              <a:t> (el dolor de cabeza de la resaca se debe a que el alcohol deshidrata el cerebro, y hay que descansar, beber mucha agua para rehidratarlo y esperar que se pase).</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Con vómitos es porque el hígado no puede metabolizar el alcohol por ser EXCESIVO</a:t>
            </a:r>
            <a:r>
              <a:rPr lang="es-ES" sz="1300" dirty="0"/>
              <a:t> (cuando se vomita habiendo tomado bebidas alcohólicas, es un signo de que el hígado no puede metabolizar el alcohol ingerido por ser excesivo).</a:t>
            </a:r>
          </a:p>
          <a:p>
            <a:pPr algn="just"/>
            <a:endParaRPr lang="es-ES" sz="1300" dirty="0"/>
          </a:p>
          <a:p>
            <a:pPr marL="185766" indent="-185766" algn="just">
              <a:buFont typeface="Wingdings" panose="05000000000000000000" pitchFamily="2" charset="2"/>
              <a:buChar char="ü"/>
            </a:pPr>
            <a:r>
              <a:rPr lang="es-ES" sz="1300" i="1" dirty="0"/>
              <a:t>Afecta a la conducta, se corren RIESGOS que no se darían sin beber</a:t>
            </a:r>
            <a:r>
              <a:rPr lang="es-ES" sz="1300" dirty="0"/>
              <a:t> (la conducta también se ve afectada ya que, muchas veces, se hace lo que no se haría sin beber y se corren riesgos para la salud en las posibles relaciones sexuales sin usar preservativo).</a:t>
            </a:r>
          </a:p>
          <a:p>
            <a:pPr algn="just"/>
            <a:endParaRPr lang="es-ES" sz="1300" dirty="0"/>
          </a:p>
          <a:p>
            <a:pPr marL="185766" indent="-185766" algn="just">
              <a:buFont typeface="Wingdings" panose="05000000000000000000" pitchFamily="2" charset="2"/>
              <a:buChar char="ü"/>
            </a:pPr>
            <a:r>
              <a:rPr lang="es-ES" sz="1300" i="1" dirty="0"/>
              <a:t>A las Chicas les PERJUDICA MÁS RÁPIDO Y DURA MÁS tiempo su malestar</a:t>
            </a:r>
            <a:r>
              <a:rPr lang="es-ES" sz="1300" dirty="0"/>
              <a:t>. (en las chicas los efectos perjudiciales de beber alcohol se manifiestan más rápido, dura más tiempo el malestar, se emborrachan antes, porque tienen menos agua en el cuerpo, menor talla, la enzima alcohol-deshidrogenasa que metaboliza el alcohol, presenta en la mujer un nivel más bajo de actividad (lo que hace que metabolice más lentamente el alcohol que los hombres y esté más tiempo en el cuerpo de las chicas dañándolo). Estas diferencias, también tienen consecuencias provocando problemas de salud a largo plazo en las mujeres: pueden tener enfermedades hepáticas antes que los hombre que beben, tienen mayor sensibilidad a la toxicidad neuronal y en el músculo cardiaco, y riesgos específicos como el cáncer de mama, infertilidad, y también alteraciones menstruales).</a:t>
            </a:r>
          </a:p>
          <a:p>
            <a:pPr marL="185766" indent="-185766" algn="just">
              <a:buFont typeface="Wingdings" panose="05000000000000000000" pitchFamily="2" charset="2"/>
              <a:buChar char="ü"/>
            </a:pPr>
            <a:endParaRPr lang="es-ES" sz="1300" dirty="0"/>
          </a:p>
          <a:p>
            <a:pPr marL="185766" indent="-185766" algn="just" defTabSz="495376">
              <a:buFont typeface="Wingdings" panose="05000000000000000000" pitchFamily="2" charset="2"/>
              <a:buChar char="ü"/>
              <a:defRPr/>
            </a:pPr>
            <a:r>
              <a:rPr lang="es-ES" sz="1300" dirty="0"/>
              <a:t>Chicos, cuando se prepara un embarazo, es conveniente no beber durante unos meses antes para tener espermatozoides sanos.</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Afecta al feto en el embarazo, puede producir DEFECTOS CONGÉNITOS y problemas de salud en el bebé, ya que el SNC es vulnerable durante los 9 meses de embarazo</a:t>
            </a:r>
            <a:r>
              <a:rPr lang="es-ES" sz="1300" dirty="0"/>
              <a:t> (también en la lactancia, ya que pasa a la leche materna y afecta al cerebro del niño o la niña, los daños se verán sobre todo cuando vaya al colegio y tendrá consecuencias para toda la vida, totalmente prevenibles).</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Beber para dejar de sentir tristeza, por un enfado, etc., NO SOLUCIONA lo que lo causa</a:t>
            </a:r>
            <a:r>
              <a:rPr lang="es-ES" sz="1300" dirty="0"/>
              <a:t>.</a:t>
            </a:r>
          </a:p>
          <a:p>
            <a:pPr algn="just"/>
            <a:endParaRPr lang="es-ES" sz="1300" dirty="0"/>
          </a:p>
          <a:p>
            <a:pPr marL="185766" indent="-185766" algn="just">
              <a:buFont typeface="Wingdings" panose="05000000000000000000" pitchFamily="2" charset="2"/>
              <a:buChar char="ü"/>
            </a:pPr>
            <a:r>
              <a:rPr lang="es-ES" sz="1300" dirty="0"/>
              <a:t>Si se presencia una </a:t>
            </a:r>
            <a:r>
              <a:rPr lang="es-ES" sz="1300" i="1" dirty="0"/>
              <a:t>borrachera con pérdida de conocimiento, es decir, un coma etílico, hay que llamar a URGENCIAS (112) porque es un problema de salud vital, es decir, con riesgo de parada cardiorrespiratoria y la muerte</a:t>
            </a:r>
            <a:r>
              <a:rPr lang="es-ES" sz="1300" dirty="0"/>
              <a:t>.</a:t>
            </a:r>
          </a:p>
          <a:p>
            <a:pPr algn="just"/>
            <a:endParaRPr lang="es-ES" sz="1300" dirty="0"/>
          </a:p>
          <a:p>
            <a:pPr marL="185766" indent="-185766" algn="just">
              <a:buFont typeface="Wingdings" panose="05000000000000000000" pitchFamily="2" charset="2"/>
              <a:buChar char="ü"/>
            </a:pPr>
            <a:r>
              <a:rPr lang="es-ES" sz="1300" i="1" dirty="0"/>
              <a:t>NADA quita la borrachera de golpe</a:t>
            </a:r>
            <a:r>
              <a:rPr lang="es-ES" sz="1300" dirty="0"/>
              <a:t>.</a:t>
            </a:r>
          </a:p>
          <a:p>
            <a:pPr algn="just" fontAlgn="auto"/>
            <a:r>
              <a:rPr lang="es-ES" sz="1300" dirty="0"/>
              <a:t> </a:t>
            </a:r>
          </a:p>
          <a:p>
            <a:pPr>
              <a:defRPr/>
            </a:pPr>
            <a:endParaRPr lang="es-ES" dirty="0">
              <a:solidFill>
                <a:srgbClr val="000000"/>
              </a:solidFill>
              <a:latin typeface="Segoe UI Semilight" panose="020B0402040204020203" pitchFamily="34" charset="0"/>
              <a:ea typeface="Quattrocento Sans"/>
            </a:endParaRPr>
          </a:p>
          <a:p>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32</a:t>
            </a:fld>
            <a:endParaRPr lang="es-ES"/>
          </a:p>
        </p:txBody>
      </p:sp>
    </p:spTree>
    <p:extLst>
      <p:ext uri="{BB962C8B-B14F-4D97-AF65-F5344CB8AC3E}">
        <p14:creationId xmlns:p14="http://schemas.microsoft.com/office/powerpoint/2010/main" val="923521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33.- El profesorado concluye</a:t>
            </a:r>
            <a:r>
              <a:rPr lang="es-ES" sz="1300" dirty="0"/>
              <a:t>: Es Real News que NINGÚN PROFESIONAL SANITARIO recomiende beber alcohol para estar bien, porque ninguna cantidad de alcohol es segura ni saludable.</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33</a:t>
            </a:fld>
            <a:endParaRPr lang="es-ES"/>
          </a:p>
        </p:txBody>
      </p:sp>
    </p:spTree>
    <p:extLst>
      <p:ext uri="{BB962C8B-B14F-4D97-AF65-F5344CB8AC3E}">
        <p14:creationId xmlns:p14="http://schemas.microsoft.com/office/powerpoint/2010/main" val="3844557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dirty="0"/>
              <a:t>DIAPOSITIVA 34.- El profesorado cierra la presentación : </a:t>
            </a:r>
          </a:p>
          <a:p>
            <a:pPr algn="just" defTabSz="495376">
              <a:defRPr/>
            </a:pPr>
            <a:r>
              <a:rPr lang="es-ES" sz="1300" b="1" dirty="0"/>
              <a:t>¿Tenéis alguna pregunta, algo que comentar antes de terminar? </a:t>
            </a:r>
            <a:r>
              <a:rPr lang="es-ES" sz="1300" dirty="0"/>
              <a:t>(se escucha y responde a las preguntas del alumnado, en el caso de no saber alguna contestación, se le indica que se informará y en la clase siguiente se le responderá).</a:t>
            </a:r>
          </a:p>
          <a:p>
            <a:pPr algn="just" defTabSz="495376">
              <a:defRPr/>
            </a:pPr>
            <a:endParaRPr lang="es-ES" sz="1300" dirty="0"/>
          </a:p>
          <a:p>
            <a:pPr algn="just" defTabSz="495376">
              <a:defRPr/>
            </a:pPr>
            <a:r>
              <a:rPr lang="es-ES" altLang="es-ES" sz="1300" dirty="0"/>
              <a:t>CLICAR.</a:t>
            </a:r>
            <a:r>
              <a:rPr lang="es-ES" sz="1300" dirty="0"/>
              <a:t> Y dando énfasis a esta última frase: </a:t>
            </a:r>
            <a:r>
              <a:rPr lang="es-ES" altLang="es-ES" sz="1300" b="1" dirty="0"/>
              <a:t>Ahora tenéis más información sobre el alcohol para distinguir lo que es verdad de lo que es falso, y poder tomar buenas decisiones, porque os recuerdo que LA DECISIÓN DE BEBER O NO, SIEMPRE ES PERSONAL.</a:t>
            </a:r>
          </a:p>
          <a:p>
            <a:pPr algn="just" defTabSz="495376">
              <a:defRPr/>
            </a:pPr>
            <a:endParaRPr lang="es-ES" sz="130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34</a:t>
            </a:fld>
            <a:endParaRPr lang="es-ES"/>
          </a:p>
        </p:txBody>
      </p:sp>
    </p:spTree>
    <p:extLst>
      <p:ext uri="{BB962C8B-B14F-4D97-AF65-F5344CB8AC3E}">
        <p14:creationId xmlns:p14="http://schemas.microsoft.com/office/powerpoint/2010/main" val="1614384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495376">
              <a:defRPr/>
            </a:pPr>
            <a:r>
              <a:rPr lang="es-ES" sz="1300" b="1" dirty="0"/>
              <a:t>DIAPOSITIVA 35.- El grupo ganador del Concurso </a:t>
            </a:r>
            <a:r>
              <a:rPr lang="es-ES" sz="1300" b="1" i="1" dirty="0"/>
              <a:t>Pillando </a:t>
            </a:r>
            <a:r>
              <a:rPr lang="es-ES" sz="1300" b="1" i="1" dirty="0" err="1"/>
              <a:t>Fake</a:t>
            </a:r>
            <a:r>
              <a:rPr lang="es-ES" sz="1300" b="1" i="1" dirty="0"/>
              <a:t> News</a:t>
            </a:r>
            <a:r>
              <a:rPr lang="es-ES" sz="1300" b="1" dirty="0"/>
              <a:t> es…</a:t>
            </a:r>
          </a:p>
          <a:p>
            <a:pPr fontAlgn="auto"/>
            <a:endParaRPr lang="es-ES" sz="1300" dirty="0"/>
          </a:p>
          <a:p>
            <a:pPr fontAlgn="auto"/>
            <a:r>
              <a:rPr lang="es-ES" sz="1300" dirty="0"/>
              <a:t>Una vez terminado el PPT </a:t>
            </a:r>
            <a:r>
              <a:rPr lang="es-ES" sz="1300" i="1" dirty="0"/>
              <a:t>Real News</a:t>
            </a:r>
            <a:r>
              <a:rPr lang="es-ES" sz="1300" dirty="0"/>
              <a:t>, el profesorado vuelve a la pizarra, donde se suman los puntos de cada grupo.</a:t>
            </a:r>
          </a:p>
          <a:p>
            <a:pPr defTabSz="495376">
              <a:defRPr/>
            </a:pPr>
            <a:endParaRPr lang="es-ES" sz="1300" dirty="0"/>
          </a:p>
          <a:p>
            <a:pPr defTabSz="495376">
              <a:defRPr/>
            </a:pPr>
            <a:r>
              <a:rPr lang="es-ES" sz="1300" dirty="0"/>
              <a:t>El profesorado convoca al grupo ganador para que salude y reciba el aplauso de la clase.</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35</a:t>
            </a:fld>
            <a:endParaRPr lang="es-ES">
              <a:solidFill>
                <a:prstClr val="black"/>
              </a:solidFill>
            </a:endParaRPr>
          </a:p>
        </p:txBody>
      </p:sp>
    </p:spTree>
    <p:extLst>
      <p:ext uri="{BB962C8B-B14F-4D97-AF65-F5344CB8AC3E}">
        <p14:creationId xmlns:p14="http://schemas.microsoft.com/office/powerpoint/2010/main" val="3781582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lnSpc>
                <a:spcPct val="115000"/>
              </a:lnSpc>
              <a:defRPr/>
            </a:pPr>
            <a:r>
              <a:rPr lang="es-ES" sz="1300" b="1" dirty="0"/>
              <a:t>DIAPOSITIVA A.-</a:t>
            </a:r>
            <a:r>
              <a:rPr lang="es-ES" sz="1300" dirty="0"/>
              <a:t>El profesorado explica:</a:t>
            </a:r>
          </a:p>
          <a:p>
            <a:pPr algn="just">
              <a:lnSpc>
                <a:spcPct val="115000"/>
              </a:lnSpc>
            </a:pPr>
            <a:r>
              <a:rPr lang="es-ES" sz="1300" b="1" dirty="0">
                <a:ea typeface="Calibri" panose="020F0502020204030204" pitchFamily="34" charset="0"/>
                <a:cs typeface="Auto2-Light"/>
              </a:rPr>
              <a:t>¿Cómo rechazarías una invitación a beber? </a:t>
            </a:r>
            <a:r>
              <a:rPr lang="es-ES" sz="1300" dirty="0">
                <a:ea typeface="Calibri" panose="020F0502020204030204" pitchFamily="34" charset="0"/>
                <a:cs typeface="Auto2-Light"/>
              </a:rPr>
              <a:t>La situación puede ser: cuando alguien de vuestro grupo de amigos y amigas os invita a ir, por ejemplo, a un botellón a consumir alguna bebida con alcohol y no queréis beber (lluvia de ideas).</a:t>
            </a:r>
            <a:endParaRPr lang="es-ES" sz="1300" dirty="0">
              <a:ea typeface="Calibri" panose="020F0502020204030204" pitchFamily="34" charset="0"/>
              <a:cs typeface="DejaVu Sans"/>
            </a:endParaRP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36</a:t>
            </a:fld>
            <a:endParaRPr lang="es-ES">
              <a:solidFill>
                <a:prstClr val="black"/>
              </a:solidFill>
            </a:endParaRPr>
          </a:p>
        </p:txBody>
      </p:sp>
    </p:spTree>
    <p:extLst>
      <p:ext uri="{BB962C8B-B14F-4D97-AF65-F5344CB8AC3E}">
        <p14:creationId xmlns:p14="http://schemas.microsoft.com/office/powerpoint/2010/main" val="106928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B.- </a:t>
            </a:r>
            <a:r>
              <a:rPr lang="es-ES" dirty="0"/>
              <a:t>El profesorado pregunta a la clase: </a:t>
            </a:r>
            <a:r>
              <a:rPr lang="es-ES" b="1" dirty="0"/>
              <a:t>¿Sabéis</a:t>
            </a:r>
            <a:r>
              <a:rPr lang="es-ES" b="1" baseline="0" dirty="0"/>
              <a:t> lo que es ir de </a:t>
            </a:r>
            <a:r>
              <a:rPr lang="es-ES" b="1" i="1" dirty="0"/>
              <a:t>botellón</a:t>
            </a:r>
            <a:r>
              <a:rPr lang="es-ES" b="1" dirty="0"/>
              <a:t>? </a:t>
            </a:r>
            <a:r>
              <a:rPr lang="es-ES" dirty="0"/>
              <a:t>(RAE: reunión al aire libre de jóvenes, ruidosa y generalmente nocturna, en la que se consumen en abundancia bebidas alcohólicas). Animar las respuestas de alumnado.</a:t>
            </a:r>
          </a:p>
          <a:p>
            <a:pPr algn="just"/>
            <a:endParaRPr lang="es-ES" dirty="0"/>
          </a:p>
          <a:p>
            <a:pPr algn="just" defTabSz="495376">
              <a:defRPr/>
            </a:pPr>
            <a:r>
              <a:rPr lang="es-ES" sz="1300" b="1" dirty="0"/>
              <a:t>¿Qué de positivo puede tener ir a un </a:t>
            </a:r>
            <a:r>
              <a:rPr lang="es-ES" sz="1300" b="1" i="1" dirty="0"/>
              <a:t>botellón</a:t>
            </a:r>
            <a:r>
              <a:rPr lang="es-ES" sz="1300" b="1" dirty="0"/>
              <a:t>? </a:t>
            </a:r>
            <a:r>
              <a:rPr lang="es-ES" sz="1300" dirty="0"/>
              <a:t>(lluvia de ideas del alumnado) CLICAR.</a:t>
            </a:r>
          </a:p>
          <a:p>
            <a:pPr marL="185766" indent="-185766" algn="just" defTabSz="495376">
              <a:buFont typeface="Arial" panose="020B0604020202020204" pitchFamily="34" charset="0"/>
              <a:buChar char="•"/>
              <a:defRPr/>
            </a:pPr>
            <a:r>
              <a:rPr lang="es-ES" sz="1300" dirty="0"/>
              <a:t>Conocer gente nueva.</a:t>
            </a:r>
          </a:p>
          <a:p>
            <a:pPr marL="185766" indent="-185766" algn="just" defTabSz="495376">
              <a:buFont typeface="Arial" panose="020B0604020202020204" pitchFamily="34" charset="0"/>
              <a:buChar char="•"/>
              <a:defRPr/>
            </a:pPr>
            <a:r>
              <a:rPr lang="es-ES" sz="1300" dirty="0"/>
              <a:t>Estar al aire libre y no metidos en discotecas o bar con la música ensordecedora.</a:t>
            </a:r>
          </a:p>
          <a:p>
            <a:pPr marL="185766" indent="-185766" algn="just" defTabSz="495376">
              <a:buFont typeface="Arial" panose="020B0604020202020204" pitchFamily="34" charset="0"/>
              <a:buChar char="•"/>
              <a:defRPr/>
            </a:pPr>
            <a:r>
              <a:rPr lang="es-ES" sz="1300" dirty="0"/>
              <a:t>Divertirse charlando.</a:t>
            </a:r>
          </a:p>
          <a:p>
            <a:pPr marL="185766" indent="-185766" algn="just" defTabSz="495376">
              <a:buFont typeface="Arial" panose="020B0604020202020204" pitchFamily="34" charset="0"/>
              <a:buChar char="•"/>
              <a:defRPr/>
            </a:pPr>
            <a:r>
              <a:rPr lang="es-ES" sz="1300" dirty="0"/>
              <a:t>Ligar.</a:t>
            </a:r>
          </a:p>
          <a:p>
            <a:pPr marL="185766" indent="-185766" algn="just" defTabSz="495376">
              <a:buFont typeface="Arial" panose="020B0604020202020204" pitchFamily="34" charset="0"/>
              <a:buChar char="•"/>
              <a:defRPr/>
            </a:pPr>
            <a:r>
              <a:rPr lang="es-ES" sz="1300" dirty="0"/>
              <a:t>Que no hay adultos…</a:t>
            </a:r>
          </a:p>
          <a:p>
            <a:pPr algn="just" defTabSz="495376">
              <a:defRPr/>
            </a:pPr>
            <a:endParaRPr lang="es-ES" sz="1300" dirty="0"/>
          </a:p>
          <a:p>
            <a:pPr algn="just" defTabSz="495376">
              <a:defRPr/>
            </a:pPr>
            <a:r>
              <a:rPr lang="es-ES" sz="1300" b="1" dirty="0"/>
              <a:t>¿Y de negativo? </a:t>
            </a:r>
            <a:r>
              <a:rPr lang="es-ES" sz="1300" dirty="0"/>
              <a:t>(animar al alumnado a dar su opinión).</a:t>
            </a:r>
          </a:p>
          <a:p>
            <a:pPr algn="just" defTabSz="495376">
              <a:defRPr/>
            </a:pPr>
            <a:r>
              <a:rPr lang="es-ES" sz="1300" dirty="0"/>
              <a:t>CLICAR. </a:t>
            </a:r>
            <a:r>
              <a:rPr lang="es-ES" sz="1300" b="1" dirty="0"/>
              <a:t>Os doy algunas ideas:</a:t>
            </a:r>
          </a:p>
          <a:p>
            <a:pPr lvl="0" algn="just">
              <a:buFont typeface="Wingdings" panose="05000000000000000000" pitchFamily="2" charset="2"/>
              <a:buChar char="§"/>
              <a:defRPr/>
            </a:pPr>
            <a:r>
              <a:rPr lang="es-ES" sz="1300" dirty="0"/>
              <a:t>Me invitan o insisten para que consuma alcohol.</a:t>
            </a:r>
          </a:p>
          <a:p>
            <a:pPr algn="just">
              <a:buFont typeface="Wingdings" panose="05000000000000000000" pitchFamily="2" charset="2"/>
              <a:buChar char="§"/>
            </a:pPr>
            <a:r>
              <a:rPr lang="es-ES" sz="1300" spc="-22" dirty="0">
                <a:cs typeface="Arial"/>
              </a:rPr>
              <a:t>El sabor del alcohol es desagradable.  </a:t>
            </a:r>
          </a:p>
          <a:p>
            <a:pPr algn="just">
              <a:buFont typeface="Wingdings" panose="05000000000000000000" pitchFamily="2" charset="2"/>
              <a:buChar char="§"/>
            </a:pPr>
            <a:r>
              <a:rPr lang="es-ES" sz="1300" spc="-22" dirty="0">
                <a:cs typeface="Arial"/>
              </a:rPr>
              <a:t>Consumir más alcohol y a menor precio.</a:t>
            </a:r>
          </a:p>
          <a:p>
            <a:pPr algn="just">
              <a:buFont typeface="Wingdings" panose="05000000000000000000" pitchFamily="2" charset="2"/>
              <a:buChar char="§"/>
            </a:pPr>
            <a:r>
              <a:rPr lang="es-ES" sz="1300" dirty="0"/>
              <a:t>Emborracharse: m</a:t>
            </a:r>
            <a:r>
              <a:rPr lang="es-ES" sz="1300" spc="-22" dirty="0">
                <a:cs typeface="Arial"/>
              </a:rPr>
              <a:t>areos, vómitos, mal aliento… </a:t>
            </a:r>
          </a:p>
          <a:p>
            <a:pPr algn="just">
              <a:buFont typeface="Wingdings" panose="05000000000000000000" pitchFamily="2" charset="2"/>
              <a:buChar char="§"/>
            </a:pPr>
            <a:r>
              <a:rPr lang="es-ES" sz="1300" spc="-22" dirty="0">
                <a:cs typeface="Arial"/>
              </a:rPr>
              <a:t>Cambios de humor, agresividad, peleas y vandalismo. </a:t>
            </a:r>
          </a:p>
          <a:p>
            <a:pPr algn="just">
              <a:buFont typeface="Wingdings" panose="05000000000000000000" pitchFamily="2" charset="2"/>
              <a:buChar char="§"/>
            </a:pPr>
            <a:r>
              <a:rPr lang="es-ES" sz="1300" spc="-22" dirty="0">
                <a:cs typeface="Arial"/>
              </a:rPr>
              <a:t>Accidentes de tráfico. </a:t>
            </a:r>
          </a:p>
          <a:p>
            <a:pPr algn="just">
              <a:buFont typeface="Wingdings" panose="05000000000000000000" pitchFamily="2" charset="2"/>
              <a:buChar char="§"/>
            </a:pPr>
            <a:r>
              <a:rPr lang="es-ES" sz="1300" spc="-22" dirty="0">
                <a:cs typeface="Arial"/>
              </a:rPr>
              <a:t>Relaciones sexuales sin protección con los riesgos que conlleva.</a:t>
            </a:r>
          </a:p>
          <a:p>
            <a:pPr algn="just">
              <a:buFont typeface="Wingdings" panose="05000000000000000000" pitchFamily="2" charset="2"/>
              <a:buChar char="§"/>
            </a:pPr>
            <a:r>
              <a:rPr lang="es-ES" sz="1300" spc="-22" dirty="0">
                <a:cs typeface="Arial"/>
              </a:rPr>
              <a:t>Tener que demostrar cosas: las chicas, demostrar que se es capaz de hacer lo que los chicos; los chicos, para sentirse más viriles. </a:t>
            </a:r>
          </a:p>
          <a:p>
            <a:pPr algn="just" defTabSz="495376">
              <a:defRPr/>
            </a:pPr>
            <a:endParaRPr lang="es-ES" sz="1300" dirty="0"/>
          </a:p>
          <a:p>
            <a:pPr algn="just" defTabSz="495376">
              <a:defRPr/>
            </a:pPr>
            <a:r>
              <a:rPr lang="es-ES" sz="1300" dirty="0"/>
              <a:t>CLICAR. </a:t>
            </a:r>
            <a:r>
              <a:rPr lang="es-ES" sz="1300" b="1" dirty="0"/>
              <a:t>¿A algunos de vosotros o de vosotras os han animado a beber algunos amigos o amigas? </a:t>
            </a:r>
            <a:r>
              <a:rPr lang="es-ES" sz="1300" dirty="0"/>
              <a:t>(animar las respuestas del alumnado y no mostrarse punitivos).</a:t>
            </a:r>
          </a:p>
          <a:p>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solidFill>
                  <a:prstClr val="black"/>
                </a:solidFill>
              </a:rPr>
              <a:pPr/>
              <a:t>37</a:t>
            </a:fld>
            <a:endParaRPr lang="es-ES">
              <a:solidFill>
                <a:prstClr val="black"/>
              </a:solidFill>
            </a:endParaRPr>
          </a:p>
        </p:txBody>
      </p:sp>
    </p:spTree>
    <p:extLst>
      <p:ext uri="{BB962C8B-B14F-4D97-AF65-F5344CB8AC3E}">
        <p14:creationId xmlns:p14="http://schemas.microsoft.com/office/powerpoint/2010/main" val="1201699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C.- </a:t>
            </a:r>
            <a:r>
              <a:rPr lang="es-ES" sz="1300" dirty="0"/>
              <a:t>Profesorado: </a:t>
            </a:r>
            <a:r>
              <a:rPr lang="es-ES" sz="1300" b="1" dirty="0"/>
              <a:t>Cuando rechazo una invitación a beber podemos creer… </a:t>
            </a:r>
          </a:p>
          <a:p>
            <a:pPr algn="just" defTabSz="495376">
              <a:defRPr/>
            </a:pPr>
            <a:endParaRPr lang="es-ES" sz="1300" dirty="0"/>
          </a:p>
          <a:p>
            <a:pPr marL="185766" indent="-185766" algn="just">
              <a:buFont typeface="Courier New" panose="02070309020205020404" pitchFamily="49" charset="0"/>
              <a:buChar char="o"/>
            </a:pPr>
            <a:r>
              <a:rPr lang="es-ES" sz="1300" dirty="0"/>
              <a:t>Que </a:t>
            </a:r>
            <a:r>
              <a:rPr lang="es-ES" sz="1300" b="1" dirty="0"/>
              <a:t>es una falta de cortesía </a:t>
            </a:r>
            <a:r>
              <a:rPr lang="es-ES" sz="1300" dirty="0"/>
              <a:t>hacia quien me invita o al grupo que está bebiendo.</a:t>
            </a:r>
          </a:p>
          <a:p>
            <a:pPr marL="371532" indent="-371532" algn="just">
              <a:buFont typeface="Courier New" panose="02070309020205020404" pitchFamily="49" charset="0"/>
              <a:buChar char="o"/>
            </a:pPr>
            <a:endParaRPr lang="es-ES" sz="1300" dirty="0"/>
          </a:p>
          <a:p>
            <a:pPr marL="185766" indent="-185766" algn="just">
              <a:buFont typeface="Courier New" panose="02070309020205020404" pitchFamily="49" charset="0"/>
              <a:buChar char="o"/>
            </a:pPr>
            <a:r>
              <a:rPr lang="es-ES" sz="1300" dirty="0"/>
              <a:t>El consumo de alcohol está tan aceptado en nuestra sociedad, que puede ser difícil mantener la decisión de no beber, sobre todo cuando se está con un grupo que está bebiendo, así que </a:t>
            </a:r>
            <a:r>
              <a:rPr lang="es-ES" sz="1300" b="1" dirty="0"/>
              <a:t>lo mejor es dejarse llevar y hacer lo que los demás hacen</a:t>
            </a:r>
            <a:r>
              <a:rPr lang="es-ES" sz="1300" dirty="0"/>
              <a:t>.</a:t>
            </a:r>
          </a:p>
          <a:p>
            <a:pPr algn="just"/>
            <a:endParaRPr lang="es-ES" sz="1300" dirty="0"/>
          </a:p>
          <a:p>
            <a:pPr algn="just"/>
            <a:r>
              <a:rPr lang="es-ES" sz="1300" dirty="0"/>
              <a:t>El miedo a perder amigos o amigas, a que se rían o me avergüencen, puede hacer que no insista en decir que no quiero. </a:t>
            </a:r>
            <a:r>
              <a:rPr lang="es-ES" sz="1300" b="1" dirty="0"/>
              <a:t>¿Qué opináis?</a:t>
            </a:r>
            <a:endParaRPr lang="es-ES" sz="1300" dirty="0"/>
          </a:p>
          <a:p>
            <a:pPr algn="just" defTabSz="495376">
              <a:defRPr/>
            </a:pPr>
            <a:endParaRPr lang="es-ES" dirty="0"/>
          </a:p>
          <a:p>
            <a:pPr algn="just" defTabSz="495376">
              <a:defRPr/>
            </a:pPr>
            <a:r>
              <a:rPr lang="es-ES" dirty="0"/>
              <a:t>CLICAR. Si alguien se empeña en que aceptes tomar una bebida con alcohol, cuando ya has mostrado que no quieres, </a:t>
            </a:r>
            <a:r>
              <a:rPr lang="es-ES" b="1" dirty="0"/>
              <a:t>esa persona es la que te muestra falta de respeto. </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38</a:t>
            </a:fld>
            <a:endParaRPr lang="es-ES">
              <a:solidFill>
                <a:prstClr val="black"/>
              </a:solidFill>
            </a:endParaRPr>
          </a:p>
        </p:txBody>
      </p:sp>
    </p:spTree>
    <p:extLst>
      <p:ext uri="{BB962C8B-B14F-4D97-AF65-F5344CB8AC3E}">
        <p14:creationId xmlns:p14="http://schemas.microsoft.com/office/powerpoint/2010/main" val="962742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lnSpc>
                <a:spcPct val="100000"/>
              </a:lnSpc>
            </a:pPr>
            <a:r>
              <a:rPr lang="es-ES" sz="1300" dirty="0"/>
              <a:t>DIAPOSITIVA D.- Profesorado: </a:t>
            </a:r>
          </a:p>
          <a:p>
            <a:pPr algn="just" fontAlgn="auto">
              <a:lnSpc>
                <a:spcPct val="100000"/>
              </a:lnSpc>
            </a:pPr>
            <a:r>
              <a:rPr lang="es-ES" sz="1300" b="1" dirty="0"/>
              <a:t>Esta es la tarea que os propongo: En los mismos grupos</a:t>
            </a:r>
            <a:r>
              <a:rPr lang="es-ES" sz="1300" dirty="0"/>
              <a:t>, escribid en el folio que tenéis, cómo rechazaríais una invitación de alguien de vuestro grupo de amigos y amigas para, por ejemplo, ir a un botellón y consumir alguna bebida con alcohol, en una situación en la que no queréis beber.</a:t>
            </a:r>
          </a:p>
          <a:p>
            <a:pPr algn="just" fontAlgn="auto">
              <a:lnSpc>
                <a:spcPct val="100000"/>
              </a:lnSpc>
            </a:pPr>
            <a:endParaRPr lang="es-ES" sz="1300" dirty="0"/>
          </a:p>
          <a:p>
            <a:pPr algn="just" fontAlgn="auto">
              <a:lnSpc>
                <a:spcPct val="100000"/>
              </a:lnSpc>
            </a:pPr>
            <a:r>
              <a:rPr lang="es-ES" sz="1300" dirty="0"/>
              <a:t>La consigan es rechazar la invitación </a:t>
            </a:r>
            <a:r>
              <a:rPr lang="es-ES" sz="1300" b="1" dirty="0"/>
              <a:t>sin perder amigos o amigas </a:t>
            </a:r>
            <a:r>
              <a:rPr lang="es-ES" sz="1300" dirty="0"/>
              <a:t>y </a:t>
            </a:r>
            <a:r>
              <a:rPr lang="es-ES" sz="1300" b="1" dirty="0"/>
              <a:t>sin dar </a:t>
            </a:r>
            <a:r>
              <a:rPr lang="es-ES" sz="1300" dirty="0"/>
              <a:t>muchas </a:t>
            </a:r>
            <a:r>
              <a:rPr lang="es-ES" sz="1300" b="1" dirty="0"/>
              <a:t>explicaciones</a:t>
            </a:r>
            <a:r>
              <a:rPr lang="es-ES" sz="1300" dirty="0"/>
              <a:t>. Pensad que </a:t>
            </a:r>
            <a:r>
              <a:rPr lang="es-ES" sz="1300" b="1" dirty="0"/>
              <a:t>no queremos pelearnos con el grupo, pero sobre todo que no nos manejen.</a:t>
            </a:r>
          </a:p>
          <a:p>
            <a:pPr algn="just" fontAlgn="auto">
              <a:lnSpc>
                <a:spcPct val="100000"/>
              </a:lnSpc>
            </a:pPr>
            <a:endParaRPr lang="es-ES" sz="1300" dirty="0"/>
          </a:p>
          <a:p>
            <a:pPr algn="just">
              <a:lnSpc>
                <a:spcPct val="100000"/>
              </a:lnSpc>
            </a:pPr>
            <a:r>
              <a:rPr lang="es-ES" sz="1300" dirty="0"/>
              <a:t>Podéis imaginar una o diferentes respuestas y anotarlas de forma bonita, porque las vamos a dejar expuestas en la clase, todas juntas formando un collage.</a:t>
            </a:r>
          </a:p>
          <a:p>
            <a:pPr algn="just">
              <a:lnSpc>
                <a:spcPct val="100000"/>
              </a:lnSpc>
            </a:pPr>
            <a:r>
              <a:rPr lang="es-ES" sz="1300" dirty="0"/>
              <a:t>-------------------------------</a:t>
            </a:r>
          </a:p>
          <a:p>
            <a:pPr marL="185766" indent="-185766" algn="just">
              <a:buFont typeface="Wingdings" panose="05000000000000000000" pitchFamily="2" charset="2"/>
              <a:buChar char="Ø"/>
            </a:pPr>
            <a:r>
              <a:rPr lang="es-ES" sz="1300" dirty="0"/>
              <a:t>Ejemplos para el profesorado  de algunas ideas, fáciles de mantener, que puede aportar a los grupos si los ve en dificultades:</a:t>
            </a:r>
          </a:p>
          <a:p>
            <a:pPr marL="185766" indent="-185766" algn="just">
              <a:buFont typeface="Wingdings" panose="05000000000000000000" pitchFamily="2" charset="2"/>
              <a:buChar char="Ø"/>
            </a:pPr>
            <a:endParaRPr lang="es-ES" sz="1300" dirty="0"/>
          </a:p>
          <a:p>
            <a:pPr algn="just">
              <a:lnSpc>
                <a:spcPct val="100000"/>
              </a:lnSpc>
            </a:pPr>
            <a:r>
              <a:rPr lang="es-ES" sz="1300" dirty="0"/>
              <a:t>• ‘Estoy de bajón, me dará llorera’.</a:t>
            </a:r>
          </a:p>
          <a:p>
            <a:pPr algn="just">
              <a:lnSpc>
                <a:spcPct val="100000"/>
              </a:lnSpc>
            </a:pPr>
            <a:r>
              <a:rPr lang="es-ES" sz="1300" dirty="0"/>
              <a:t>• ‘Me recoge mi madre, no me la quiero cargar’.</a:t>
            </a:r>
          </a:p>
          <a:p>
            <a:pPr algn="just">
              <a:lnSpc>
                <a:spcPct val="100000"/>
              </a:lnSpc>
            </a:pPr>
            <a:r>
              <a:rPr lang="es-ES" sz="1300" dirty="0"/>
              <a:t>• ‘Tengo que volver en moto/bici/patín, no quiero estamparme’.</a:t>
            </a:r>
          </a:p>
          <a:p>
            <a:pPr algn="just">
              <a:lnSpc>
                <a:spcPct val="100000"/>
              </a:lnSpc>
            </a:pPr>
            <a:r>
              <a:rPr lang="es-ES" sz="1300" dirty="0"/>
              <a:t>• ‘Estoy malo/a, tomo antibióticos’.</a:t>
            </a:r>
          </a:p>
          <a:p>
            <a:pPr algn="just">
              <a:lnSpc>
                <a:spcPct val="100000"/>
              </a:lnSpc>
            </a:pPr>
            <a:r>
              <a:rPr lang="es-ES" sz="1300" dirty="0"/>
              <a:t>• ‘Tengo que estudiar, necesito el cerebro despejado’.</a:t>
            </a:r>
          </a:p>
          <a:p>
            <a:pPr algn="just">
              <a:lnSpc>
                <a:spcPct val="100000"/>
              </a:lnSpc>
            </a:pPr>
            <a:r>
              <a:rPr lang="es-ES" sz="1300" dirty="0"/>
              <a:t>• Si me invitan, cambio la bebida con alcohol por otra ‘sin’, o la dejo sin bebérmela.</a:t>
            </a:r>
          </a:p>
          <a:p>
            <a:pPr algn="just">
              <a:lnSpc>
                <a:spcPct val="100000"/>
              </a:lnSpc>
            </a:pPr>
            <a:r>
              <a:rPr lang="es-ES" sz="1300" dirty="0"/>
              <a:t>--------------------------------</a:t>
            </a:r>
          </a:p>
          <a:p>
            <a:pPr algn="just" defTabSz="495376">
              <a:defRPr/>
            </a:pPr>
            <a:r>
              <a:rPr lang="es-ES" sz="1300" dirty="0"/>
              <a:t>Todos los portavoces leen la propuesta de rechazo al consumo de cada grupo. El profesorado pide al alumnado en general que las comparen y expresen sus opiniones. Finalmente, el profesorado anima a utilizarlas en la vida real (*).</a:t>
            </a:r>
          </a:p>
          <a:p>
            <a:pPr algn="just">
              <a:lnSpc>
                <a:spcPct val="100000"/>
              </a:lnSpc>
            </a:pPr>
            <a:endParaRPr lang="es-ES" sz="1300" dirty="0"/>
          </a:p>
          <a:p>
            <a:pPr algn="just">
              <a:lnSpc>
                <a:spcPct val="100000"/>
              </a:lnSpc>
            </a:pPr>
            <a:r>
              <a:rPr lang="es-ES" sz="1300" dirty="0"/>
              <a:t>(*) También, puede proponer ejercitar alguna de las situaciones de rechazo, realizando una escenificación en la clase.</a:t>
            </a:r>
          </a:p>
          <a:p>
            <a:pPr algn="just">
              <a:lnSpc>
                <a:spcPct val="100000"/>
              </a:lnSpc>
            </a:pPr>
            <a:endParaRPr lang="es-ES" sz="1300" dirty="0"/>
          </a:p>
          <a:p>
            <a:pPr algn="just">
              <a:lnSpc>
                <a:spcPct val="100000"/>
              </a:lnSpc>
            </a:pPr>
            <a:endParaRPr lang="es-ES" sz="1300" dirty="0"/>
          </a:p>
          <a:p>
            <a:pPr algn="just">
              <a:lnSpc>
                <a:spcPct val="100000"/>
              </a:lnSpc>
            </a:pPr>
            <a:r>
              <a:rPr lang="es-ES" sz="1300" dirty="0"/>
              <a:t> </a:t>
            </a:r>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39</a:t>
            </a:fld>
            <a:endParaRPr lang="es-ES">
              <a:solidFill>
                <a:prstClr val="black"/>
              </a:solidFill>
            </a:endParaRPr>
          </a:p>
        </p:txBody>
      </p:sp>
    </p:spTree>
    <p:extLst>
      <p:ext uri="{BB962C8B-B14F-4D97-AF65-F5344CB8AC3E}">
        <p14:creationId xmlns:p14="http://schemas.microsoft.com/office/powerpoint/2010/main" val="515867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4.- </a:t>
            </a:r>
            <a:r>
              <a:rPr lang="es-ES" sz="1300" dirty="0"/>
              <a:t>El profesorado (dando emoción) da el resultado: ¡Y LA RESPUESTA CORRECTA ES…! (CLICAR) La “C”.</a:t>
            </a:r>
          </a:p>
          <a:p>
            <a:pPr algn="just"/>
            <a:r>
              <a:rPr lang="es-ES" sz="1300" dirty="0"/>
              <a:t>Y lee </a:t>
            </a:r>
            <a:r>
              <a:rPr lang="es-ES" sz="1300" i="1" dirty="0"/>
              <a:t>Real News</a:t>
            </a:r>
            <a:r>
              <a:rPr lang="es-ES" sz="1300" dirty="0"/>
              <a:t>: </a:t>
            </a:r>
            <a:r>
              <a:rPr lang="es-ES" sz="1300" b="1" dirty="0"/>
              <a:t>C) Es falso, porque legal no es sinónimo de saludable </a:t>
            </a:r>
            <a:r>
              <a:rPr lang="es-ES" sz="1300" dirty="0"/>
              <a:t>(incongruencias de nuestra sociedad que permite su venta para los mayores de edad). </a:t>
            </a:r>
            <a:r>
              <a:rPr lang="es-ES" sz="1300" b="1" dirty="0"/>
              <a:t>El consumo de alcohol </a:t>
            </a:r>
            <a:r>
              <a:rPr lang="es-ES" sz="1300" dirty="0"/>
              <a:t>(etanol, OH, químico nocivo para ser ingerido), </a:t>
            </a:r>
            <a:r>
              <a:rPr lang="es-ES" sz="1300" b="1" dirty="0"/>
              <a:t>perjudica la salud porque es tóxico para los órganos por los que pasa </a:t>
            </a:r>
            <a:r>
              <a:rPr lang="es-ES" sz="1300" dirty="0"/>
              <a:t>(cerebro, hígado, esófago, estómago, intestinos, etc.).</a:t>
            </a:r>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4</a:t>
            </a:fld>
            <a:endParaRPr lang="es-ES"/>
          </a:p>
        </p:txBody>
      </p:sp>
    </p:spTree>
    <p:extLst>
      <p:ext uri="{BB962C8B-B14F-4D97-AF65-F5344CB8AC3E}">
        <p14:creationId xmlns:p14="http://schemas.microsoft.com/office/powerpoint/2010/main" val="1538193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auto"/>
            <a:r>
              <a:rPr lang="es-ES" sz="1300" dirty="0"/>
              <a:t>DIAPOSITIVA E.- El profesorado cierra explicando: </a:t>
            </a:r>
          </a:p>
          <a:p>
            <a:pPr fontAlgn="auto"/>
            <a:r>
              <a:rPr lang="es-ES" sz="1300" b="1" dirty="0"/>
              <a:t>Beber alcohol no es obligatorio.</a:t>
            </a:r>
          </a:p>
          <a:p>
            <a:pPr fontAlgn="auto"/>
            <a:r>
              <a:rPr lang="es-ES" sz="1300" dirty="0"/>
              <a:t>Queremos que respeten nuestra libertad para elegir.</a:t>
            </a:r>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40</a:t>
            </a:fld>
            <a:endParaRPr lang="es-ES">
              <a:solidFill>
                <a:prstClr val="black"/>
              </a:solidFill>
            </a:endParaRPr>
          </a:p>
        </p:txBody>
      </p:sp>
    </p:spTree>
    <p:extLst>
      <p:ext uri="{BB962C8B-B14F-4D97-AF65-F5344CB8AC3E}">
        <p14:creationId xmlns:p14="http://schemas.microsoft.com/office/powerpoint/2010/main" val="305233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5.- </a:t>
            </a:r>
            <a:r>
              <a:rPr lang="es-ES" sz="1300" dirty="0">
                <a:cs typeface="Arial" panose="020B0604020202020204" pitchFamily="34" charset="0"/>
              </a:rPr>
              <a:t>El profesorado pregunta: </a:t>
            </a:r>
            <a:r>
              <a:rPr lang="es-ES" sz="1300" b="1" dirty="0"/>
              <a:t>¿Porqué creéis que esta es la respuesta correcta? </a:t>
            </a:r>
            <a:r>
              <a:rPr lang="es-ES" sz="1300" dirty="0"/>
              <a:t>(escucha las propuestas del alumnado, para apoyar las explicaciones en ellas). </a:t>
            </a:r>
          </a:p>
          <a:p>
            <a:pPr algn="just"/>
            <a:r>
              <a:rPr lang="es-ES" sz="1300" dirty="0"/>
              <a:t>(CLICAR) </a:t>
            </a:r>
          </a:p>
          <a:p>
            <a:pPr algn="just"/>
            <a:r>
              <a:rPr lang="es-ES" sz="1300" dirty="0"/>
              <a:t>A continuación, explica:</a:t>
            </a:r>
            <a:endParaRPr lang="es-ES" sz="1300" dirty="0">
              <a:cs typeface="Arial" panose="020B0604020202020204" pitchFamily="34" charset="0"/>
            </a:endParaRPr>
          </a:p>
          <a:p>
            <a:pPr marL="185766" indent="-185766" algn="just">
              <a:buFont typeface="Arial" panose="020B0604020202020204" pitchFamily="34" charset="0"/>
              <a:buChar char="•"/>
            </a:pPr>
            <a:r>
              <a:rPr lang="es-ES" sz="1300" dirty="0">
                <a:cs typeface="Arial" panose="020B0604020202020204" pitchFamily="34" charset="0"/>
              </a:rPr>
              <a:t>El alcohol o etanol es un </a:t>
            </a:r>
            <a:r>
              <a:rPr lang="es-ES" sz="1300" b="1" dirty="0">
                <a:cs typeface="Arial" panose="020B0604020202020204" pitchFamily="34" charset="0"/>
              </a:rPr>
              <a:t>tóxico</a:t>
            </a:r>
            <a:r>
              <a:rPr lang="es-ES" sz="1300" dirty="0">
                <a:cs typeface="Arial" panose="020B0604020202020204" pitchFamily="34" charset="0"/>
              </a:rPr>
              <a:t>, aunque se presente en forma de </a:t>
            </a:r>
            <a:r>
              <a:rPr lang="es-ES" sz="1300" b="1" dirty="0">
                <a:cs typeface="Arial" panose="020B0604020202020204" pitchFamily="34" charset="0"/>
              </a:rPr>
              <a:t>bebida atrayente</a:t>
            </a:r>
            <a:r>
              <a:rPr lang="es-ES" sz="1300" dirty="0">
                <a:cs typeface="Arial" panose="020B0604020202020204" pitchFamily="34" charset="0"/>
              </a:rPr>
              <a:t>.</a:t>
            </a:r>
          </a:p>
          <a:p>
            <a:pPr marL="185766" indent="-185766" algn="just">
              <a:buFont typeface="Arial" panose="020B0604020202020204" pitchFamily="34" charset="0"/>
              <a:buChar char="•"/>
            </a:pPr>
            <a:r>
              <a:rPr lang="es-ES" sz="1300" dirty="0">
                <a:cs typeface="Arial" panose="020B0604020202020204" pitchFamily="34" charset="0"/>
              </a:rPr>
              <a:t>Ingerir un producto tóxico puede llegar a ser muy </a:t>
            </a:r>
            <a:r>
              <a:rPr lang="es-ES" sz="1300" b="1" dirty="0">
                <a:cs typeface="Arial" panose="020B0604020202020204" pitchFamily="34" charset="0"/>
              </a:rPr>
              <a:t>perjudicial para la salud</a:t>
            </a:r>
            <a:r>
              <a:rPr lang="es-ES" sz="1300" dirty="0">
                <a:cs typeface="Arial" panose="020B0604020202020204" pitchFamily="34" charset="0"/>
              </a:rPr>
              <a:t>, aunque </a:t>
            </a:r>
            <a:r>
              <a:rPr lang="es-ES" sz="1300" b="1" dirty="0">
                <a:cs typeface="Arial" panose="020B0604020202020204" pitchFamily="34" charset="0"/>
              </a:rPr>
              <a:t>se venda</a:t>
            </a:r>
            <a:r>
              <a:rPr lang="es-ES" sz="1300" dirty="0">
                <a:cs typeface="Arial" panose="020B0604020202020204" pitchFamily="34" charset="0"/>
              </a:rPr>
              <a:t>, como la cerveza, el vino u otras bebidas con más grados de alcohol, </a:t>
            </a:r>
            <a:r>
              <a:rPr lang="es-ES" sz="1300" b="1" dirty="0">
                <a:cs typeface="Arial" panose="020B0604020202020204" pitchFamily="34" charset="0"/>
              </a:rPr>
              <a:t>para los mayores de 18 años</a:t>
            </a:r>
            <a:r>
              <a:rPr lang="es-ES" sz="1300" dirty="0">
                <a:cs typeface="Arial" panose="020B0604020202020204" pitchFamily="34" charset="0"/>
              </a:rPr>
              <a:t>.</a:t>
            </a:r>
          </a:p>
          <a:p>
            <a:pPr marL="185766" indent="-185766" algn="just">
              <a:buFont typeface="Arial" panose="020B0604020202020204" pitchFamily="34" charset="0"/>
              <a:buChar char="•"/>
            </a:pPr>
            <a:r>
              <a:rPr lang="es-ES" sz="1300" dirty="0">
                <a:cs typeface="Arial" panose="020B0604020202020204" pitchFamily="34" charset="0"/>
              </a:rPr>
              <a:t>Si se vende en comercios, bares, restaurantes, etc., es porque </a:t>
            </a:r>
            <a:r>
              <a:rPr lang="es-ES" sz="1300" b="1" dirty="0">
                <a:cs typeface="Arial" panose="020B0604020202020204" pitchFamily="34" charset="0"/>
              </a:rPr>
              <a:t>socialmente está aceptado</a:t>
            </a:r>
            <a:r>
              <a:rPr lang="es-ES" sz="1300" dirty="0">
                <a:cs typeface="Arial" panose="020B0604020202020204" pitchFamily="34" charset="0"/>
              </a:rPr>
              <a:t>, es legal y tiene su publicidad.</a:t>
            </a:r>
          </a:p>
          <a:p>
            <a:pPr marL="185766" indent="-185766" algn="just">
              <a:buFont typeface="Arial" panose="020B0604020202020204" pitchFamily="34" charset="0"/>
              <a:buChar char="•"/>
            </a:pPr>
            <a:r>
              <a:rPr lang="es-ES" sz="1300" dirty="0">
                <a:cs typeface="Arial" panose="020B0604020202020204" pitchFamily="34" charset="0"/>
              </a:rPr>
              <a:t>Pero todo esto confunde y </a:t>
            </a:r>
            <a:r>
              <a:rPr lang="es-ES" sz="1300" b="1" dirty="0">
                <a:cs typeface="Arial" panose="020B0604020202020204" pitchFamily="34" charset="0"/>
              </a:rPr>
              <a:t>produce la impresión </a:t>
            </a:r>
            <a:r>
              <a:rPr lang="es-ES" sz="1300" dirty="0">
                <a:cs typeface="Arial" panose="020B0604020202020204" pitchFamily="34" charset="0"/>
              </a:rPr>
              <a:t>a la gente de que no es perjudicial e incluso algunos afirman que es </a:t>
            </a:r>
            <a:r>
              <a:rPr lang="es-ES" sz="1300" b="1" dirty="0">
                <a:cs typeface="Arial" panose="020B0604020202020204" pitchFamily="34" charset="0"/>
              </a:rPr>
              <a:t>beneficioso</a:t>
            </a:r>
            <a:r>
              <a:rPr lang="es-ES" sz="1300" dirty="0">
                <a:cs typeface="Arial" panose="020B0604020202020204" pitchFamily="34" charset="0"/>
              </a:rPr>
              <a:t> para la salud.</a:t>
            </a:r>
          </a:p>
          <a:p>
            <a:pPr algn="just" defTabSz="495376">
              <a:defRPr/>
            </a:pPr>
            <a:endParaRPr lang="es-ES" sz="1300" dirty="0">
              <a:cs typeface="Arial" panose="020B0604020202020204" pitchFamily="34" charset="0"/>
            </a:endParaRPr>
          </a:p>
          <a:p>
            <a:pPr algn="just" defTabSz="495376">
              <a:defRPr/>
            </a:pPr>
            <a:r>
              <a:rPr lang="es-ES" sz="1300" b="1" dirty="0">
                <a:cs typeface="Arial" panose="020B0604020202020204" pitchFamily="34" charset="0"/>
              </a:rPr>
              <a:t>¿Cuáles serían, según vuestra opinión, los beneficios para la salud de beber alcohol? </a:t>
            </a:r>
            <a:r>
              <a:rPr lang="es-ES" sz="1300" dirty="0"/>
              <a:t>(lluvia de ideas del alumnado que favorezca la reflexión sobre posibles creencias erróneas).</a:t>
            </a:r>
            <a:endParaRPr lang="es-ES" sz="1300" b="1" dirty="0">
              <a:cs typeface="Arial" panose="020B060402020202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5</a:t>
            </a:fld>
            <a:endParaRPr lang="es-ES"/>
          </a:p>
        </p:txBody>
      </p:sp>
    </p:spTree>
    <p:extLst>
      <p:ext uri="{BB962C8B-B14F-4D97-AF65-F5344CB8AC3E}">
        <p14:creationId xmlns:p14="http://schemas.microsoft.com/office/powerpoint/2010/main" val="343036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pPr>
            <a:r>
              <a:rPr lang="es-ES" sz="1300" b="1" dirty="0"/>
              <a:t>DIAPOSITIVA 6.- </a:t>
            </a:r>
            <a:r>
              <a:rPr lang="es-ES" sz="1300" dirty="0">
                <a:latin typeface="Segoe UI Semilight" panose="020B0402040204020203" pitchFamily="34" charset="0"/>
                <a:ea typeface="Quattrocento Sans"/>
              </a:rPr>
              <a:t>Os quiero explicar los </a:t>
            </a:r>
            <a:r>
              <a:rPr lang="es-ES" sz="1300" b="1" dirty="0">
                <a:latin typeface="Segoe UI Semilight" panose="020B0402040204020203" pitchFamily="34" charset="0"/>
                <a:ea typeface="Quattrocento Sans"/>
              </a:rPr>
              <a:t>efectos del consumo de bebidas con alcohol relacionados con el aparato digestivo:</a:t>
            </a:r>
          </a:p>
          <a:p>
            <a:pPr algn="just">
              <a:lnSpc>
                <a:spcPct val="107000"/>
              </a:lnSpc>
            </a:pPr>
            <a:endParaRPr lang="es-ES" sz="1300" b="1" dirty="0">
              <a:latin typeface="Segoe UI Semilight" panose="020B0402040204020203" pitchFamily="34" charset="0"/>
              <a:ea typeface="Quattrocento Sans"/>
            </a:endParaRPr>
          </a:p>
          <a:p>
            <a:pPr marL="185766" indent="-185766" algn="just">
              <a:lnSpc>
                <a:spcPct val="107000"/>
              </a:lnSpc>
              <a:buFont typeface="Wingdings" panose="05000000000000000000" pitchFamily="2" charset="2"/>
              <a:buChar char="Ø"/>
            </a:pPr>
            <a:r>
              <a:rPr lang="es-ES" sz="1300" dirty="0">
                <a:latin typeface="Segoe UI Semilight" panose="020B0402040204020203" pitchFamily="34" charset="0"/>
                <a:ea typeface="Quattrocento Sans"/>
              </a:rPr>
              <a:t>En el APARATO DIGESTIVO, la bebida </a:t>
            </a:r>
            <a:r>
              <a:rPr lang="es-ES" sz="1300" b="1" dirty="0">
                <a:latin typeface="Segoe UI Semilight" panose="020B0402040204020203" pitchFamily="34" charset="0"/>
                <a:ea typeface="Quattrocento Sans"/>
              </a:rPr>
              <a:t>pasa por el esófago, el estómago y el intestino delgado</a:t>
            </a:r>
            <a:r>
              <a:rPr lang="es-ES" sz="1300" dirty="0">
                <a:latin typeface="Segoe UI Semilight" panose="020B0402040204020203" pitchFamily="34" charset="0"/>
                <a:ea typeface="Quattrocento Sans"/>
              </a:rPr>
              <a:t>. Una pequeña parte se absorbe durante el recorrido por el esófago y las paredes del estómago y la mayor parte del alcohol que se ingiere, pasa a la corriente sanguínea a través de las paredes del intestino delgado, llegando al hígado, que es el encargado de metabolizar el 90% del alcohol que se ha consumido, para transformarlo en otras sustancias.</a:t>
            </a:r>
          </a:p>
          <a:p>
            <a:pPr algn="just">
              <a:lnSpc>
                <a:spcPct val="107000"/>
              </a:lnSpc>
            </a:pPr>
            <a:r>
              <a:rPr lang="es-ES" sz="1300" dirty="0">
                <a:latin typeface="Segoe UI Semilight" panose="020B0402040204020203" pitchFamily="34" charset="0"/>
                <a:ea typeface="Quattrocento Sans"/>
              </a:rPr>
              <a:t> </a:t>
            </a:r>
          </a:p>
          <a:p>
            <a:pPr marL="185766" indent="-185766" algn="just">
              <a:lnSpc>
                <a:spcPct val="107000"/>
              </a:lnSpc>
              <a:buFont typeface="Wingdings" panose="05000000000000000000" pitchFamily="2" charset="2"/>
              <a:buChar char="Ø"/>
            </a:pPr>
            <a:r>
              <a:rPr lang="es-ES" sz="1300" dirty="0">
                <a:latin typeface="Segoe UI Semilight" panose="020B0402040204020203" pitchFamily="34" charset="0"/>
                <a:ea typeface="Quattrocento Sans"/>
              </a:rPr>
              <a:t>El otro 10% del alcohol ingerido no se metaboliza y se elimina a través del sudor, la leche materna, las lágrimas, el aliento o la orina. Lo que permite determinar el grado de </a:t>
            </a:r>
            <a:r>
              <a:rPr lang="es-ES" sz="1300" b="1" dirty="0">
                <a:latin typeface="Segoe UI Semilight" panose="020B0402040204020203" pitchFamily="34" charset="0"/>
                <a:ea typeface="Quattrocento Sans"/>
              </a:rPr>
              <a:t>alcoholemia</a:t>
            </a:r>
            <a:r>
              <a:rPr lang="es-ES" sz="1300" dirty="0">
                <a:latin typeface="Segoe UI Semilight" panose="020B0402040204020203" pitchFamily="34" charset="0"/>
                <a:ea typeface="Quattrocento Sans"/>
              </a:rPr>
              <a:t> en el aliento a través de un alcoholímetro o a través de una prueba de análisis de orina.</a:t>
            </a:r>
          </a:p>
          <a:p>
            <a:pPr marL="185766" indent="-185766" algn="just">
              <a:lnSpc>
                <a:spcPct val="107000"/>
              </a:lnSpc>
              <a:buFont typeface="Wingdings" panose="05000000000000000000" pitchFamily="2" charset="2"/>
              <a:buChar char="Ø"/>
            </a:pPr>
            <a:endParaRPr lang="es-ES" sz="1300" dirty="0">
              <a:latin typeface="Segoe UI Semilight" panose="020B0402040204020203" pitchFamily="34" charset="0"/>
              <a:ea typeface="Quattrocento Sans"/>
            </a:endParaRPr>
          </a:p>
          <a:p>
            <a:pPr marL="185766" indent="-185766" algn="just">
              <a:lnSpc>
                <a:spcPct val="107000"/>
              </a:lnSpc>
              <a:buFont typeface="Wingdings" panose="05000000000000000000" pitchFamily="2" charset="2"/>
              <a:buChar char="Ø"/>
            </a:pPr>
            <a:r>
              <a:rPr lang="es-ES" sz="1300" dirty="0">
                <a:latin typeface="Segoe UI Semilight" panose="020B0402040204020203" pitchFamily="34" charset="0"/>
                <a:ea typeface="Quattrocento Sans"/>
              </a:rPr>
              <a:t>El hígado es el responsable de la metabolización del alcohol, procesa las partículas tóxicas y las convierte en sustancias inofensivas. Pero </a:t>
            </a:r>
            <a:r>
              <a:rPr lang="es-ES" sz="1300" b="1" dirty="0">
                <a:latin typeface="Segoe UI Semilight" panose="020B0402040204020203" pitchFamily="34" charset="0"/>
                <a:ea typeface="Quattrocento Sans"/>
              </a:rPr>
              <a:t>esta transformación cuesta muchísimo esfuerzo al hígado </a:t>
            </a:r>
            <a:r>
              <a:rPr lang="es-ES" sz="1300" dirty="0">
                <a:latin typeface="Segoe UI Semilight" panose="020B0402040204020203" pitchFamily="34" charset="0"/>
                <a:ea typeface="Quattrocento Sans"/>
              </a:rPr>
              <a:t>y no siempre puede con todas ellas. Algunas no son metabolizadas y, a través de la sangre, vuelven a recorrer el organismo, por lo que la persona puede estar 7 horas o más bajo los efectos del alcohol y, con su hígado a máximo rendimiento, antes de llegar a neutralizar todas sus moléculas. Hacer esto en repetidas ocasiones, provoca un sobresfuerzo que lo deteriorará gravemente.</a:t>
            </a:r>
          </a:p>
          <a:p>
            <a:pPr marL="185766" indent="-185766" algn="just">
              <a:lnSpc>
                <a:spcPct val="107000"/>
              </a:lnSpc>
              <a:buFont typeface="Wingdings" panose="05000000000000000000" pitchFamily="2" charset="2"/>
              <a:buChar char="Ø"/>
            </a:pPr>
            <a:endParaRPr lang="es-ES" sz="1300" dirty="0">
              <a:latin typeface="Segoe UI Semilight" panose="020B0402040204020203" pitchFamily="34" charset="0"/>
              <a:ea typeface="Quattrocento Sans"/>
            </a:endParaRPr>
          </a:p>
          <a:p>
            <a:pPr marL="185766" indent="-185766" algn="just">
              <a:lnSpc>
                <a:spcPct val="107000"/>
              </a:lnSpc>
              <a:buFont typeface="Wingdings" panose="05000000000000000000" pitchFamily="2" charset="2"/>
              <a:buChar char="Ø"/>
            </a:pPr>
            <a:r>
              <a:rPr lang="es-ES" sz="1300" dirty="0">
                <a:latin typeface="Segoe UI Semilight" panose="020B0402040204020203" pitchFamily="34" charset="0"/>
                <a:ea typeface="Quattrocento Sans"/>
              </a:rPr>
              <a:t>Una misma cantidad de alcohol ingerida, </a:t>
            </a:r>
            <a:r>
              <a:rPr lang="es-ES" sz="1300" b="1" dirty="0">
                <a:latin typeface="Segoe UI Semilight" panose="020B0402040204020203" pitchFamily="34" charset="0"/>
                <a:ea typeface="Quattrocento Sans"/>
              </a:rPr>
              <a:t>daña más a las mujeres, que se emborrachan más fácilmente y con consecuencias de mayor duración, debido a que el hígado femenino metaboliza el alcohol con mayor lentitud y también, porque suelen tener menor talla y peso </a:t>
            </a:r>
            <a:r>
              <a:rPr lang="es-ES" sz="1300" b="1" dirty="0"/>
              <a:t>que los hombres</a:t>
            </a:r>
            <a:r>
              <a:rPr lang="es-ES" sz="1300" dirty="0">
                <a:latin typeface="Segoe UI Semilight" panose="020B0402040204020203" pitchFamily="34" charset="0"/>
                <a:ea typeface="Quattrocento Sans"/>
              </a:rPr>
              <a:t>.</a:t>
            </a:r>
          </a:p>
          <a:p>
            <a:pPr algn="just">
              <a:lnSpc>
                <a:spcPct val="107000"/>
              </a:lnSpc>
            </a:pPr>
            <a:endParaRPr lang="es-ES" sz="1300" dirty="0">
              <a:latin typeface="Segoe UI Semilight" panose="020B0402040204020203" pitchFamily="34" charset="0"/>
              <a:ea typeface="Quattrocento Sans"/>
            </a:endParaRP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6</a:t>
            </a:fld>
            <a:endParaRPr lang="es-ES"/>
          </a:p>
        </p:txBody>
      </p:sp>
    </p:spTree>
    <p:extLst>
      <p:ext uri="{BB962C8B-B14F-4D97-AF65-F5344CB8AC3E}">
        <p14:creationId xmlns:p14="http://schemas.microsoft.com/office/powerpoint/2010/main" val="360230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7.- </a:t>
            </a:r>
            <a:r>
              <a:rPr lang="es-ES" sz="1300" b="1" i="1" dirty="0" err="1"/>
              <a:t>Fake</a:t>
            </a:r>
            <a:r>
              <a:rPr lang="es-ES" sz="1300" b="1" i="1" dirty="0"/>
              <a:t> News </a:t>
            </a:r>
            <a:r>
              <a:rPr lang="es-ES" sz="1300" b="1" dirty="0"/>
              <a:t>sobre el alcohol.</a:t>
            </a:r>
          </a:p>
          <a:p>
            <a:pPr algn="just"/>
            <a:r>
              <a:rPr lang="es-ES" dirty="0"/>
              <a:t>El profesorado expone: sobre lo que habéis dicho de los beneficios para la salud, </a:t>
            </a:r>
            <a:r>
              <a:rPr lang="es-ES" b="1" dirty="0"/>
              <a:t>corren ideas erróneas sobre los</a:t>
            </a:r>
            <a:r>
              <a:rPr lang="es-ES" b="1" baseline="0" dirty="0"/>
              <a:t> efectos </a:t>
            </a:r>
            <a:r>
              <a:rPr lang="es-ES" baseline="0" dirty="0"/>
              <a:t>del uso de bebidas con alcohol que, al contrastarlas con los conocimientos científicos que se tienen, </a:t>
            </a:r>
            <a:r>
              <a:rPr lang="es-ES" b="1" baseline="0" dirty="0"/>
              <a:t>no se sostienen</a:t>
            </a:r>
            <a:r>
              <a:rPr lang="es-ES" baseline="0" dirty="0"/>
              <a:t>. Algunas de ellas son:</a:t>
            </a:r>
          </a:p>
          <a:p>
            <a:pPr algn="just"/>
            <a:endParaRPr lang="es-ES" baseline="0" dirty="0"/>
          </a:p>
          <a:p>
            <a:pPr algn="just"/>
            <a:r>
              <a:rPr lang="es-ES" sz="1300" b="1" i="1" dirty="0" err="1"/>
              <a:t>Fake</a:t>
            </a:r>
            <a:r>
              <a:rPr lang="es-ES" sz="1300" b="1" i="1" dirty="0"/>
              <a:t> News:</a:t>
            </a:r>
            <a:r>
              <a:rPr lang="es-ES" sz="1300" i="1" dirty="0"/>
              <a:t> El alcohol es un alimento.</a:t>
            </a:r>
          </a:p>
          <a:p>
            <a:pPr algn="just"/>
            <a:r>
              <a:rPr lang="es-ES" sz="1300" b="1" dirty="0"/>
              <a:t>Realidad:</a:t>
            </a:r>
            <a:r>
              <a:rPr lang="es-ES" sz="1300" dirty="0"/>
              <a:t> El alcohol </a:t>
            </a:r>
            <a:r>
              <a:rPr lang="es-ES" sz="1300" u="sng" dirty="0"/>
              <a:t>engorda</a:t>
            </a:r>
            <a:r>
              <a:rPr lang="es-ES" sz="1300" dirty="0"/>
              <a:t>, pero no alimenta. Al contrario, aumenta la producción de grasa en el organismo (se llaman calorías vacías).</a:t>
            </a:r>
          </a:p>
          <a:p>
            <a:pPr algn="just"/>
            <a:endParaRPr lang="es-ES" sz="1300" dirty="0"/>
          </a:p>
          <a:p>
            <a:pPr algn="just"/>
            <a:r>
              <a:rPr lang="es-ES" sz="1300" b="1" i="1" dirty="0" err="1"/>
              <a:t>Fake</a:t>
            </a:r>
            <a:r>
              <a:rPr lang="es-ES" sz="1300" b="1" i="1" dirty="0"/>
              <a:t> News:</a:t>
            </a:r>
            <a:r>
              <a:rPr lang="es-ES" sz="1300" i="1" dirty="0"/>
              <a:t> El consumo de alcohol hace entrar en calor y combate el frío.</a:t>
            </a:r>
          </a:p>
          <a:p>
            <a:pPr algn="just"/>
            <a:r>
              <a:rPr lang="es-ES" sz="1300" b="1" dirty="0"/>
              <a:t>Realidad:</a:t>
            </a:r>
            <a:r>
              <a:rPr lang="es-ES" sz="1300" dirty="0"/>
              <a:t> El alcohol produce una sensación momentánea de calor al dilatar los vasos sanguíneos y dirigir la sangre hacia la superficie de la piel (es un vasodilatador periférico), calienta la piel, pero disminuye la temperatura interior y </a:t>
            </a:r>
            <a:r>
              <a:rPr lang="es-ES" sz="1300" u="sng" dirty="0"/>
              <a:t>enfría el cuerpo</a:t>
            </a:r>
            <a:r>
              <a:rPr lang="es-ES" sz="1300" dirty="0"/>
              <a:t>. Por eso hay que abrigar y proporcionar calor a la persona con embriaguez y nunca intentar espabilarla con duchas frías.</a:t>
            </a:r>
          </a:p>
          <a:p>
            <a:pPr algn="just"/>
            <a:r>
              <a:rPr lang="es-ES" sz="1300" dirty="0"/>
              <a:t> </a:t>
            </a:r>
          </a:p>
          <a:p>
            <a:pPr algn="just"/>
            <a:r>
              <a:rPr lang="es-ES" sz="1300" b="1" i="1" dirty="0" err="1"/>
              <a:t>Fake</a:t>
            </a:r>
            <a:r>
              <a:rPr lang="es-ES" sz="1300" b="1" i="1" dirty="0"/>
              <a:t> News:</a:t>
            </a:r>
            <a:r>
              <a:rPr lang="es-ES" sz="1300" i="1" dirty="0"/>
              <a:t> El alcohol es bueno para el corazón</a:t>
            </a:r>
            <a:r>
              <a:rPr lang="es-ES" sz="1300" dirty="0"/>
              <a:t>.</a:t>
            </a:r>
          </a:p>
          <a:p>
            <a:pPr algn="just" fontAlgn="auto"/>
            <a:r>
              <a:rPr lang="es-ES" sz="1300" b="1" dirty="0"/>
              <a:t>Realidad:</a:t>
            </a:r>
            <a:r>
              <a:rPr lang="es-ES" sz="1300" dirty="0"/>
              <a:t> Diversos estudios han puesto de manifiesto que, en adultos que toman pequeñas cantidades de algunas bebidas alcohólicas, puede disminuir el riesgo de padecer enfermedades de corazón, pero estos efectos beneficiosos sólo se dan en adultos y no aparecen en todas las personas ni en todos los casos. Estos estudios han recibido cierta atención por parte de los medios de comunicación, transmitiendo a los consumidores un mensaje en ocasiones confuso o contradictorio y en otras sesgado, al mezclarse intereses comerciales.</a:t>
            </a:r>
          </a:p>
          <a:p>
            <a:pPr algn="just" fontAlgn="auto"/>
            <a:endParaRPr lang="es-ES" sz="1300" dirty="0"/>
          </a:p>
          <a:p>
            <a:pPr algn="just" fontAlgn="auto"/>
            <a:r>
              <a:rPr lang="es-ES" sz="1300" dirty="0"/>
              <a:t>Además, el riesgo de enfermedad coronaria aumenta si el consumo es mayor de 20 gramos de alcohol al día. Por lo que, b</a:t>
            </a:r>
            <a:r>
              <a:rPr lang="es-ES" sz="1300" u="sng" dirty="0"/>
              <a:t>eber grandes cantidades de alcohol en una sola ocasión</a:t>
            </a:r>
            <a:r>
              <a:rPr lang="es-ES" sz="1300" dirty="0"/>
              <a:t> (</a:t>
            </a:r>
            <a:r>
              <a:rPr lang="es-ES" sz="1300" i="1" dirty="0" err="1"/>
              <a:t>binge</a:t>
            </a:r>
            <a:r>
              <a:rPr lang="es-ES" sz="1300" i="1" dirty="0"/>
              <a:t> </a:t>
            </a:r>
            <a:r>
              <a:rPr lang="es-ES" sz="1300" i="1" dirty="0" err="1"/>
              <a:t>drinking</a:t>
            </a:r>
            <a:r>
              <a:rPr lang="es-ES" sz="1300" dirty="0"/>
              <a:t>) </a:t>
            </a:r>
            <a:r>
              <a:rPr lang="es-ES" sz="1300" u="sng" dirty="0"/>
              <a:t>aumenta el riesgo</a:t>
            </a:r>
            <a:r>
              <a:rPr lang="es-ES" sz="1300" dirty="0"/>
              <a:t> de arritmias cardíacas y de muerte repentina por problemas coronarios.</a:t>
            </a:r>
          </a:p>
          <a:p>
            <a:pPr algn="just" fontAlgn="auto"/>
            <a:endParaRPr lang="es-ES" sz="900" dirty="0"/>
          </a:p>
          <a:p>
            <a:pPr algn="just"/>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7</a:t>
            </a:fld>
            <a:endParaRPr lang="es-ES"/>
          </a:p>
        </p:txBody>
      </p:sp>
    </p:spTree>
    <p:extLst>
      <p:ext uri="{BB962C8B-B14F-4D97-AF65-F5344CB8AC3E}">
        <p14:creationId xmlns:p14="http://schemas.microsoft.com/office/powerpoint/2010/main" val="323812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8.- </a:t>
            </a:r>
            <a:r>
              <a:rPr lang="es-ES" sz="1300" b="1" i="1" dirty="0" err="1"/>
              <a:t>Fake</a:t>
            </a:r>
            <a:r>
              <a:rPr lang="es-ES" sz="1300" b="1" i="1" dirty="0"/>
              <a:t> News </a:t>
            </a:r>
            <a:r>
              <a:rPr lang="es-ES" sz="1300" b="1" dirty="0"/>
              <a:t>sobre el alcohol.</a:t>
            </a:r>
          </a:p>
          <a:p>
            <a:pPr algn="just"/>
            <a:endParaRPr lang="es-ES" sz="1300" b="1" dirty="0"/>
          </a:p>
          <a:p>
            <a:pPr algn="just"/>
            <a:r>
              <a:rPr lang="es-ES" sz="1300" b="1" i="1" dirty="0" err="1"/>
              <a:t>Fake</a:t>
            </a:r>
            <a:r>
              <a:rPr lang="es-ES" sz="1300" b="1" i="1" dirty="0"/>
              <a:t> News: </a:t>
            </a:r>
            <a:r>
              <a:rPr lang="es-ES" sz="1300" i="1" dirty="0"/>
              <a:t>Algunas bebidas alcohólicas son mejores que otras, como la cerveza o el vino.</a:t>
            </a:r>
          </a:p>
          <a:p>
            <a:pPr algn="just"/>
            <a:r>
              <a:rPr lang="es-ES" sz="1300" b="1" dirty="0"/>
              <a:t>Realidad:</a:t>
            </a:r>
            <a:r>
              <a:rPr lang="es-ES" sz="1300" dirty="0"/>
              <a:t> </a:t>
            </a:r>
            <a:r>
              <a:rPr lang="es-ES" sz="1300" u="sng" dirty="0"/>
              <a:t>Esto no es así, el alcohol es alcohol</a:t>
            </a:r>
            <a:r>
              <a:rPr lang="es-ES" sz="1300" dirty="0"/>
              <a:t> en cualquiera de sus presentaciones. </a:t>
            </a:r>
          </a:p>
          <a:p>
            <a:pPr algn="just"/>
            <a:r>
              <a:rPr lang="es-ES" sz="1300" dirty="0"/>
              <a:t>Tomar bebidas con </a:t>
            </a:r>
            <a:r>
              <a:rPr lang="es-ES" dirty="0"/>
              <a:t>alcohol </a:t>
            </a:r>
            <a:r>
              <a:rPr lang="es-ES" u="sng" dirty="0"/>
              <a:t>es la causa de más de 60 tipos distintos de enfermedades</a:t>
            </a:r>
            <a:r>
              <a:rPr lang="es-ES" dirty="0"/>
              <a:t>, como trastornos mentales y del comportamiento, enfermedades gastrointestinales, cáncer, trastornos inmunológicos, enfermedades esqueléticas, trastornos reproductivos, daños congénitos, etc. </a:t>
            </a:r>
          </a:p>
          <a:p>
            <a:pPr algn="just"/>
            <a:endParaRPr lang="es-ES" dirty="0"/>
          </a:p>
          <a:p>
            <a:pPr algn="just"/>
            <a:r>
              <a:rPr lang="es-ES" dirty="0"/>
              <a:t>Si mezclo</a:t>
            </a:r>
            <a:r>
              <a:rPr lang="es-ES" baseline="0" dirty="0"/>
              <a:t> alguna bebida sin alcohol con la bebida con alcohol, no disminuye el alcohol, se bebe más líquido pero sigue estando la misma cantidad de alcohol.</a:t>
            </a:r>
            <a:endParaRPr lang="es-ES" dirty="0"/>
          </a:p>
          <a:p>
            <a:pPr algn="just"/>
            <a:endParaRPr lang="es-ES" dirty="0"/>
          </a:p>
          <a:p>
            <a:pPr algn="just"/>
            <a:r>
              <a:rPr lang="es-ES" dirty="0"/>
              <a:t>El alcohol incrementa el riesgo de estas enfermedades en relación con la dosis consumida, es decir, </a:t>
            </a:r>
            <a:r>
              <a:rPr lang="es-ES" u="sng" dirty="0"/>
              <a:t>cuanto mayor es el consumo, mayores son los riesgos de padecerlas</a:t>
            </a:r>
            <a:r>
              <a:rPr lang="es-ES" dirty="0"/>
              <a:t>.</a:t>
            </a:r>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8</a:t>
            </a:fld>
            <a:endParaRPr lang="es-ES"/>
          </a:p>
        </p:txBody>
      </p:sp>
    </p:spTree>
    <p:extLst>
      <p:ext uri="{BB962C8B-B14F-4D97-AF65-F5344CB8AC3E}">
        <p14:creationId xmlns:p14="http://schemas.microsoft.com/office/powerpoint/2010/main" val="185993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9.- </a:t>
            </a:r>
            <a:r>
              <a:rPr lang="es-ES" sz="1300" dirty="0"/>
              <a:t>El profesorado lee la segunda cuestión:</a:t>
            </a:r>
          </a:p>
          <a:p>
            <a:pPr algn="just" fontAlgn="auto"/>
            <a:r>
              <a:rPr lang="es-ES" sz="1300" b="1" dirty="0"/>
              <a:t>2. ¿Si se empieza a tomar bebidas alcohólicas de vez en cuando, no hay riesgo de ser dependiente?</a:t>
            </a:r>
          </a:p>
          <a:p>
            <a:pPr algn="just" fontAlgn="auto"/>
            <a:endParaRPr lang="es-ES" sz="1300" b="1" dirty="0"/>
          </a:p>
          <a:p>
            <a:pPr algn="just" defTabSz="495376">
              <a:defRPr/>
            </a:pPr>
            <a:r>
              <a:rPr lang="es-ES" sz="1300" dirty="0"/>
              <a:t>¿Qué respuesta habéis considerado que es la acertada? (el alumnado da sus respuestas que el profesorado anota en la pizarra).</a:t>
            </a:r>
          </a:p>
          <a:p>
            <a:pPr marL="185766" indent="-185766" algn="just" defTabSz="495376">
              <a:buFontTx/>
              <a:buChar char="-"/>
              <a:defRPr/>
            </a:pPr>
            <a:endParaRPr lang="es-ES" sz="1300" dirty="0"/>
          </a:p>
          <a:p>
            <a:pPr algn="just" defTabSz="495376">
              <a:defRPr/>
            </a:pPr>
            <a:r>
              <a:rPr lang="es-ES" sz="1300" dirty="0"/>
              <a:t>La mayoría habéis elegido la respuesta/las respuestas…, (mencionar las seleccionadas por los grupos para tenerlas en cuenta en las siguientes explicaciones).</a:t>
            </a:r>
          </a:p>
          <a:p>
            <a:pPr marL="185766" indent="-185766" algn="just" defTabSz="495376">
              <a:buFontTx/>
              <a:buChar char="-"/>
              <a:defRPr/>
            </a:pPr>
            <a:endParaRPr lang="es-ES" sz="1300" dirty="0"/>
          </a:p>
          <a:p>
            <a:pPr algn="just"/>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9</a:t>
            </a:fld>
            <a:endParaRPr lang="es-ES">
              <a:solidFill>
                <a:prstClr val="black"/>
              </a:solidFill>
            </a:endParaRPr>
          </a:p>
        </p:txBody>
      </p:sp>
    </p:spTree>
    <p:extLst>
      <p:ext uri="{BB962C8B-B14F-4D97-AF65-F5344CB8AC3E}">
        <p14:creationId xmlns:p14="http://schemas.microsoft.com/office/powerpoint/2010/main" val="3800696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AE0ABA72-902D-9D41-995F-7E2D53F58585}" type="datetimeFigureOut">
              <a:rPr lang="es-ES" smtClean="0"/>
              <a:t>12/03/2025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39000082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E0ABA72-902D-9D41-995F-7E2D53F58585}" type="datetimeFigureOut">
              <a:rPr lang="es-ES" smtClean="0"/>
              <a:t>12/03/2025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16668817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E0ABA72-902D-9D41-995F-7E2D53F58585}" type="datetimeFigureOut">
              <a:rPr lang="es-ES" smtClean="0"/>
              <a:t>12/03/2025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9778661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E0ABA72-902D-9D41-995F-7E2D53F58585}" type="datetimeFigureOut">
              <a:rPr lang="es-ES" smtClean="0"/>
              <a:t>12/03/2025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33422287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AE0ABA72-902D-9D41-995F-7E2D53F58585}" type="datetimeFigureOut">
              <a:rPr lang="es-ES" smtClean="0"/>
              <a:t>12/03/2025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846567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AE0ABA72-902D-9D41-995F-7E2D53F58585}" type="datetimeFigureOut">
              <a:rPr lang="es-ES" smtClean="0"/>
              <a:t>12/03/2025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37258388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AE0ABA72-902D-9D41-995F-7E2D53F58585}" type="datetimeFigureOut">
              <a:rPr lang="es-ES" smtClean="0"/>
              <a:t>12/03/2025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42284022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AE0ABA72-902D-9D41-995F-7E2D53F58585}" type="datetimeFigureOut">
              <a:rPr lang="es-ES" smtClean="0"/>
              <a:t>12/03/2025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20598698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E0ABA72-902D-9D41-995F-7E2D53F58585}" type="datetimeFigureOut">
              <a:rPr lang="es-ES" smtClean="0"/>
              <a:t>12/03/2025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56908291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E0ABA72-902D-9D41-995F-7E2D53F58585}" type="datetimeFigureOut">
              <a:rPr lang="es-ES" smtClean="0"/>
              <a:t>12/03/2025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26240566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E0ABA72-902D-9D41-995F-7E2D53F58585}" type="datetimeFigureOut">
              <a:rPr lang="es-ES" smtClean="0"/>
              <a:t>12/03/2025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28651456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E0ABA72-902D-9D41-995F-7E2D53F58585}" type="datetimeFigureOut">
              <a:rPr lang="es-ES" smtClean="0"/>
              <a:t>12/03/2025</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6182FF8-90FD-B24D-9041-BDB4637D3B50}" type="slidenum">
              <a:rPr lang="es-ES" smtClean="0"/>
              <a:t>‹Nº›</a:t>
            </a:fld>
            <a:endParaRPr lang="es-ES"/>
          </a:p>
        </p:txBody>
      </p:sp>
    </p:spTree>
    <p:extLst>
      <p:ext uri="{BB962C8B-B14F-4D97-AF65-F5344CB8AC3E}">
        <p14:creationId xmlns:p14="http://schemas.microsoft.com/office/powerpoint/2010/main" val="3243549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pnsd.sanidad.gob.es/ciudadanos/informacion/alcohol/menuAlcohol/mitosRealidades.htm"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58.png"/><Relationship Id="rId4" Type="http://schemas.openxmlformats.org/officeDocument/2006/relationships/image" Target="../media/image33.png"/><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5.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93EEC24E-DDA7-4863-A159-718827B9D35C}"/>
              </a:ext>
            </a:extLst>
          </p:cNvPr>
          <p:cNvPicPr>
            <a:picLocks noChangeAspect="1"/>
          </p:cNvPicPr>
          <p:nvPr/>
        </p:nvPicPr>
        <p:blipFill rotWithShape="1">
          <a:blip r:embed="rId3"/>
          <a:srcRect l="30459" t="62304" r="31651" b="28726"/>
          <a:stretch/>
        </p:blipFill>
        <p:spPr>
          <a:xfrm>
            <a:off x="1466851" y="4313823"/>
            <a:ext cx="5785816" cy="819420"/>
          </a:xfrm>
          <a:prstGeom prst="rect">
            <a:avLst/>
          </a:prstGeom>
        </p:spPr>
      </p:pic>
      <p:sp>
        <p:nvSpPr>
          <p:cNvPr id="12" name="CuadroTexto 11">
            <a:extLst>
              <a:ext uri="{FF2B5EF4-FFF2-40B4-BE49-F238E27FC236}">
                <a16:creationId xmlns:a16="http://schemas.microsoft.com/office/drawing/2014/main" xmlns="" id="{3268D31C-E92D-4423-8B6A-AAFF50C59E60}"/>
              </a:ext>
            </a:extLst>
          </p:cNvPr>
          <p:cNvSpPr txBox="1"/>
          <p:nvPr/>
        </p:nvSpPr>
        <p:spPr>
          <a:xfrm>
            <a:off x="203180" y="2528620"/>
            <a:ext cx="8891887" cy="584775"/>
          </a:xfrm>
          <a:prstGeom prst="rect">
            <a:avLst/>
          </a:prstGeom>
          <a:noFill/>
        </p:spPr>
        <p:txBody>
          <a:bodyPr wrap="square" rtlCol="0">
            <a:spAutoFit/>
          </a:bodyPr>
          <a:lstStyle/>
          <a:p>
            <a:pPr algn="ctr"/>
            <a:r>
              <a:rPr lang="es-ES" sz="3200" b="1" spc="-100" dirty="0">
                <a:solidFill>
                  <a:prstClr val="white"/>
                </a:solidFill>
                <a:latin typeface="Arial"/>
                <a:cs typeface="Arial"/>
              </a:rPr>
              <a:t>Mitos y realidades sobre</a:t>
            </a:r>
          </a:p>
        </p:txBody>
      </p:sp>
      <p:sp>
        <p:nvSpPr>
          <p:cNvPr id="15" name="CuadroTexto 14">
            <a:extLst>
              <a:ext uri="{FF2B5EF4-FFF2-40B4-BE49-F238E27FC236}">
                <a16:creationId xmlns:a16="http://schemas.microsoft.com/office/drawing/2014/main" xmlns="" id="{3268D31C-E92D-4423-8B6A-AAFF50C59E60}"/>
              </a:ext>
            </a:extLst>
          </p:cNvPr>
          <p:cNvSpPr txBox="1"/>
          <p:nvPr/>
        </p:nvSpPr>
        <p:spPr>
          <a:xfrm>
            <a:off x="825444" y="3131808"/>
            <a:ext cx="7927830" cy="584775"/>
          </a:xfrm>
          <a:prstGeom prst="rect">
            <a:avLst/>
          </a:prstGeom>
          <a:noFill/>
        </p:spPr>
        <p:txBody>
          <a:bodyPr wrap="square" rtlCol="0">
            <a:spAutoFit/>
          </a:bodyPr>
          <a:lstStyle/>
          <a:p>
            <a:pPr algn="ctr"/>
            <a:r>
              <a:rPr lang="es-ES" sz="3200" b="1" spc="-100" dirty="0">
                <a:solidFill>
                  <a:prstClr val="white"/>
                </a:solidFill>
                <a:latin typeface="Arial"/>
                <a:cs typeface="Arial"/>
              </a:rPr>
              <a:t>ALCOHOL, TABACO Y CÁNNABIS</a:t>
            </a:r>
          </a:p>
        </p:txBody>
      </p:sp>
      <p:pic>
        <p:nvPicPr>
          <p:cNvPr id="13" name="Imagen 12"/>
          <p:cNvPicPr/>
          <p:nvPr/>
        </p:nvPicPr>
        <p:blipFill rotWithShape="1">
          <a:blip r:embed="rId4"/>
          <a:srcRect l="1261" t="11846" r="3075" b="27420"/>
          <a:stretch/>
        </p:blipFill>
        <p:spPr>
          <a:xfrm>
            <a:off x="0" y="-9268"/>
            <a:ext cx="9144000" cy="4295775"/>
          </a:xfrm>
          <a:prstGeom prst="rect">
            <a:avLst/>
          </a:prstGeom>
          <a:noFill/>
          <a:ln>
            <a:noFill/>
            <a:prstDash/>
          </a:ln>
        </p:spPr>
      </p:pic>
      <p:pic>
        <p:nvPicPr>
          <p:cNvPr id="7" name="Marcador de contenido 3"/>
          <p:cNvPicPr/>
          <p:nvPr/>
        </p:nvPicPr>
        <p:blipFill rotWithShape="1">
          <a:blip r:embed="rId5" cstate="print">
            <a:extLst>
              <a:ext uri="{28A0092B-C50C-407E-A947-70E740481C1C}">
                <a14:useLocalDpi xmlns:a14="http://schemas.microsoft.com/office/drawing/2010/main" val="0"/>
              </a:ext>
            </a:extLst>
          </a:blip>
          <a:srcRect l="33793" t="24405" r="43379" b="48608"/>
          <a:stretch/>
        </p:blipFill>
        <p:spPr>
          <a:xfrm>
            <a:off x="7206226" y="4334578"/>
            <a:ext cx="838200" cy="777911"/>
          </a:xfrm>
          <a:prstGeom prst="rect">
            <a:avLst/>
          </a:prstGeom>
        </p:spPr>
      </p:pic>
      <p:sp>
        <p:nvSpPr>
          <p:cNvPr id="2" name="Rectángulo 1"/>
          <p:cNvSpPr/>
          <p:nvPr/>
        </p:nvSpPr>
        <p:spPr>
          <a:xfrm>
            <a:off x="1466851" y="123984"/>
            <a:ext cx="6419850" cy="416180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8000" b="1" dirty="0">
                <a:solidFill>
                  <a:prstClr val="white"/>
                </a:solidFill>
                <a:latin typeface="Arial Black" panose="020B0A04020102020204" pitchFamily="34" charset="0"/>
              </a:rPr>
              <a:t>E</a:t>
            </a:r>
            <a:r>
              <a:rPr lang="es-ES" sz="9600" b="1" dirty="0">
                <a:solidFill>
                  <a:prstClr val="white"/>
                </a:solidFill>
                <a:latin typeface="Arial Black" panose="020B0A04020102020204" pitchFamily="34" charset="0"/>
              </a:rPr>
              <a:t> </a:t>
            </a:r>
            <a:r>
              <a:rPr lang="es-ES" sz="18000" b="1" i="1" dirty="0">
                <a:solidFill>
                  <a:prstClr val="white"/>
                </a:solidFill>
                <a:latin typeface="Arial Black" panose="020B0A04020102020204" pitchFamily="34" charset="0"/>
              </a:rPr>
              <a:t>FN</a:t>
            </a:r>
            <a:endParaRPr lang="es-ES" sz="18000" dirty="0">
              <a:solidFill>
                <a:prstClr val="white"/>
              </a:solidFill>
              <a:latin typeface="Arial Black" panose="020B0A04020102020204" pitchFamily="34" charset="0"/>
            </a:endParaRPr>
          </a:p>
        </p:txBody>
      </p:sp>
      <p:sp>
        <p:nvSpPr>
          <p:cNvPr id="3" name="Rectángulo 2">
            <a:extLst>
              <a:ext uri="{FF2B5EF4-FFF2-40B4-BE49-F238E27FC236}">
                <a16:creationId xmlns:a16="http://schemas.microsoft.com/office/drawing/2014/main" xmlns="" id="{0DE525A6-DC8A-4D54-A83E-CF50DA8F6978}"/>
              </a:ext>
            </a:extLst>
          </p:cNvPr>
          <p:cNvSpPr/>
          <p:nvPr/>
        </p:nvSpPr>
        <p:spPr>
          <a:xfrm>
            <a:off x="3921369" y="99794"/>
            <a:ext cx="5105948" cy="584775"/>
          </a:xfrm>
          <a:prstGeom prst="rect">
            <a:avLst/>
          </a:prstGeom>
        </p:spPr>
        <p:txBody>
          <a:bodyPr wrap="square">
            <a:spAutoFit/>
          </a:bodyPr>
          <a:lstStyle/>
          <a:p>
            <a:pPr algn="r"/>
            <a:r>
              <a:rPr lang="es-ES" sz="1600" b="1" dirty="0">
                <a:solidFill>
                  <a:schemeClr val="accent6">
                    <a:lumMod val="75000"/>
                  </a:schemeClr>
                </a:solidFill>
              </a:rPr>
              <a:t>No basta </a:t>
            </a:r>
            <a:r>
              <a:rPr lang="es-ES" sz="1600" b="1" dirty="0" err="1">
                <a:solidFill>
                  <a:schemeClr val="accent6">
                    <a:lumMod val="75000"/>
                  </a:schemeClr>
                </a:solidFill>
              </a:rPr>
              <a:t>dir</a:t>
            </a:r>
            <a:r>
              <a:rPr lang="es-ES" sz="1600" b="1" dirty="0">
                <a:solidFill>
                  <a:schemeClr val="accent6">
                    <a:lumMod val="75000"/>
                  </a:schemeClr>
                </a:solidFill>
              </a:rPr>
              <a:t> </a:t>
            </a:r>
            <a:r>
              <a:rPr lang="es-ES" sz="1600" b="1" dirty="0" err="1">
                <a:solidFill>
                  <a:schemeClr val="accent6">
                    <a:lumMod val="75000"/>
                  </a:schemeClr>
                </a:solidFill>
              </a:rPr>
              <a:t>solament</a:t>
            </a:r>
            <a:r>
              <a:rPr lang="es-ES" sz="1600" b="1" dirty="0">
                <a:solidFill>
                  <a:schemeClr val="accent6">
                    <a:lumMod val="75000"/>
                  </a:schemeClr>
                </a:solidFill>
              </a:rPr>
              <a:t> la </a:t>
            </a:r>
            <a:r>
              <a:rPr lang="es-ES" sz="1600" b="1" dirty="0" err="1">
                <a:solidFill>
                  <a:schemeClr val="accent6">
                    <a:lumMod val="75000"/>
                  </a:schemeClr>
                </a:solidFill>
              </a:rPr>
              <a:t>veritat</a:t>
            </a:r>
            <a:r>
              <a:rPr lang="es-ES" sz="1600" b="1" dirty="0">
                <a:solidFill>
                  <a:schemeClr val="accent6">
                    <a:lumMod val="75000"/>
                  </a:schemeClr>
                </a:solidFill>
              </a:rPr>
              <a:t>, </a:t>
            </a:r>
            <a:br>
              <a:rPr lang="es-ES" sz="1600" b="1" dirty="0">
                <a:solidFill>
                  <a:schemeClr val="accent6">
                    <a:lumMod val="75000"/>
                  </a:schemeClr>
                </a:solidFill>
              </a:rPr>
            </a:br>
            <a:r>
              <a:rPr lang="es-ES" sz="1600" b="1" dirty="0" err="1">
                <a:solidFill>
                  <a:schemeClr val="accent6">
                    <a:lumMod val="75000"/>
                  </a:schemeClr>
                </a:solidFill>
              </a:rPr>
              <a:t>convé</a:t>
            </a:r>
            <a:r>
              <a:rPr lang="es-ES" sz="1600" b="1" dirty="0">
                <a:solidFill>
                  <a:schemeClr val="accent6">
                    <a:lumMod val="75000"/>
                  </a:schemeClr>
                </a:solidFill>
              </a:rPr>
              <a:t> mostrar la causa de la </a:t>
            </a:r>
            <a:r>
              <a:rPr lang="es-ES" sz="1600" b="1" dirty="0" err="1">
                <a:solidFill>
                  <a:schemeClr val="accent6">
                    <a:lumMod val="75000"/>
                  </a:schemeClr>
                </a:solidFill>
              </a:rPr>
              <a:t>falsedat</a:t>
            </a:r>
            <a:r>
              <a:rPr lang="es-ES" sz="1600" b="1" dirty="0">
                <a:solidFill>
                  <a:schemeClr val="accent6">
                    <a:lumMod val="75000"/>
                  </a:schemeClr>
                </a:solidFill>
              </a:rPr>
              <a:t> (</a:t>
            </a:r>
            <a:r>
              <a:rPr lang="es-ES" sz="1600" b="1" dirty="0" err="1">
                <a:solidFill>
                  <a:schemeClr val="accent6">
                    <a:lumMod val="75000"/>
                  </a:schemeClr>
                </a:solidFill>
              </a:rPr>
              <a:t>Aristòtil</a:t>
            </a:r>
            <a:r>
              <a:rPr lang="es-ES" sz="1600" b="1" dirty="0">
                <a:solidFill>
                  <a:schemeClr val="accent6">
                    <a:lumMod val="75000"/>
                  </a:schemeClr>
                </a:solidFill>
                <a:latin typeface="Segoe UI Semibold" panose="020B0702040204020203" pitchFamily="34" charset="0"/>
                <a:cs typeface="Segoe UI Semibold" panose="020B0702040204020203" pitchFamily="34" charset="0"/>
              </a:rPr>
              <a:t>)</a:t>
            </a:r>
          </a:p>
        </p:txBody>
      </p:sp>
      <p:sp>
        <p:nvSpPr>
          <p:cNvPr id="9" name="Rectángulo 8">
            <a:extLst>
              <a:ext uri="{FF2B5EF4-FFF2-40B4-BE49-F238E27FC236}">
                <a16:creationId xmlns:a16="http://schemas.microsoft.com/office/drawing/2014/main" xmlns="" id="{311D074C-8514-40E1-A592-9AA3494108AC}"/>
              </a:ext>
            </a:extLst>
          </p:cNvPr>
          <p:cNvSpPr/>
          <p:nvPr/>
        </p:nvSpPr>
        <p:spPr>
          <a:xfrm>
            <a:off x="152939" y="99794"/>
            <a:ext cx="2720890" cy="1754326"/>
          </a:xfrm>
          <a:prstGeom prst="rect">
            <a:avLst/>
          </a:prstGeom>
        </p:spPr>
        <p:txBody>
          <a:bodyPr wrap="square">
            <a:spAutoFit/>
          </a:bodyPr>
          <a:lstStyle/>
          <a:p>
            <a:pPr algn="just"/>
            <a:r>
              <a:rPr lang="es-ES" sz="3600" b="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E</a:t>
            </a:r>
            <a:r>
              <a:rPr lang="es-ES" sz="3200"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NXAMPANT</a:t>
            </a:r>
          </a:p>
          <a:p>
            <a:pPr algn="just"/>
            <a:r>
              <a:rPr lang="es-ES" sz="3600" b="1" i="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F</a:t>
            </a:r>
            <a:r>
              <a:rPr lang="es-ES" sz="3200" i="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AKE </a:t>
            </a:r>
          </a:p>
          <a:p>
            <a:pPr algn="just"/>
            <a:r>
              <a:rPr lang="es-ES" sz="3600" b="1" i="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N</a:t>
            </a:r>
            <a:r>
              <a:rPr lang="es-ES" sz="3200" i="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EWS</a:t>
            </a:r>
            <a:endParaRPr lang="es-ES" sz="3200" i="1" dirty="0">
              <a:solidFill>
                <a:prstClr val="white"/>
              </a:solidFill>
              <a:latin typeface="Century Gothic" panose="020B0502020202020204" pitchFamily="34" charset="0"/>
              <a:ea typeface="Calibri" panose="020F0502020204030204" pitchFamily="34" charset="0"/>
              <a:cs typeface="DejaVu Sans"/>
            </a:endParaRPr>
          </a:p>
        </p:txBody>
      </p:sp>
      <p:pic>
        <p:nvPicPr>
          <p:cNvPr id="10" name="Marcador de contenido 3"/>
          <p:cNvPicPr>
            <a:picLocks noGrp="1" noChangeAspect="1"/>
          </p:cNvPicPr>
          <p:nvPr>
            <p:ph idx="1"/>
          </p:nvPr>
        </p:nvPicPr>
        <p:blipFill rotWithShape="1">
          <a:blip r:embed="rId6"/>
          <a:srcRect l="5995" t="23387" r="32638" b="15622"/>
          <a:stretch/>
        </p:blipFill>
        <p:spPr>
          <a:xfrm>
            <a:off x="8202151" y="4286507"/>
            <a:ext cx="941849" cy="876450"/>
          </a:xfrm>
          <a:prstGeom prst="rect">
            <a:avLst/>
          </a:prstGeom>
        </p:spPr>
      </p:pic>
      <p:pic>
        <p:nvPicPr>
          <p:cNvPr id="4" name="Imatge 2" descr="Imatge que conté text, símbol, logotip, Font&#10;&#10;Descripció generada automàticament">
            <a:extLst>
              <a:ext uri="{FF2B5EF4-FFF2-40B4-BE49-F238E27FC236}">
                <a16:creationId xmlns:a16="http://schemas.microsoft.com/office/drawing/2014/main" xmlns="" id="{F5E95761-37E8-4D0F-D831-8E8F8DCB1868}"/>
              </a:ext>
            </a:extLst>
          </p:cNvPr>
          <p:cNvPicPr>
            <a:picLocks noChangeAspect="1"/>
          </p:cNvPicPr>
          <p:nvPr/>
        </p:nvPicPr>
        <p:blipFill>
          <a:blip r:embed="rId7"/>
          <a:stretch>
            <a:fillRect/>
          </a:stretch>
        </p:blipFill>
        <p:spPr>
          <a:xfrm>
            <a:off x="152939" y="4392008"/>
            <a:ext cx="1217653" cy="606116"/>
          </a:xfrm>
          <a:prstGeom prst="rect">
            <a:avLst/>
          </a:prstGeom>
        </p:spPr>
      </p:pic>
    </p:spTree>
    <p:extLst>
      <p:ext uri="{BB962C8B-B14F-4D97-AF65-F5344CB8AC3E}">
        <p14:creationId xmlns:p14="http://schemas.microsoft.com/office/powerpoint/2010/main" val="14145796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100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3000"/>
                                        <p:tgtEl>
                                          <p:spTgt spid="15"/>
                                        </p:tgtEl>
                                      </p:cBhvr>
                                    </p:animEffect>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gtEl>
                                      </p:cBhvr>
                                    </p:animEffect>
                                  </p:childTnLst>
                                </p:cTn>
                              </p:par>
                            </p:childTnLst>
                          </p:cTn>
                        </p:par>
                        <p:par>
                          <p:cTn id="20" fill="hold">
                            <p:stCondLst>
                              <p:cond delay="4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par>
                          <p:cTn id="28" fill="hold">
                            <p:stCondLst>
                              <p:cond delay="5300"/>
                            </p:stCondLst>
                            <p:childTnLst>
                              <p:par>
                                <p:cTn id="29" presetID="17" presetClass="entr" presetSubtype="1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 grpId="0"/>
      <p:bldP spid="3"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1273" y="223791"/>
            <a:ext cx="8229600" cy="857250"/>
          </a:xfrm>
        </p:spPr>
        <p:txBody>
          <a:bodyPr>
            <a:normAutofit fontScale="90000"/>
          </a:bodyPr>
          <a:lstStyle/>
          <a:p>
            <a:pPr algn="l"/>
            <a:r>
              <a:rPr lang="es-ES" sz="3300" dirty="0">
                <a:latin typeface="+mn-lt"/>
                <a:ea typeface="+mn-ea"/>
                <a:cs typeface="+mn-cs"/>
              </a:rPr>
              <a:t/>
            </a:r>
            <a:br>
              <a:rPr lang="es-ES" sz="3300" dirty="0">
                <a:latin typeface="+mn-lt"/>
                <a:ea typeface="+mn-ea"/>
                <a:cs typeface="+mn-cs"/>
              </a:rPr>
            </a:br>
            <a:r>
              <a:rPr lang="es-ES" dirty="0">
                <a:latin typeface="+mn-lt"/>
                <a:ea typeface="+mn-ea"/>
                <a:cs typeface="+mn-cs"/>
              </a:rPr>
              <a:t>2</a:t>
            </a:r>
            <a:r>
              <a:rPr lang="es-ES" sz="3300" dirty="0">
                <a:latin typeface="+mn-lt"/>
                <a:ea typeface="+mn-ea"/>
                <a:cs typeface="+mn-cs"/>
              </a:rPr>
              <a:t>. </a:t>
            </a:r>
            <a:r>
              <a:rPr lang="es-ES" sz="2700" dirty="0">
                <a:latin typeface="Arial" panose="020B0604020202020204" pitchFamily="34" charset="0"/>
                <a:cs typeface="Arial" panose="020B0604020202020204" pitchFamily="34" charset="0"/>
              </a:rPr>
              <a:t>Si es </a:t>
            </a:r>
            <a:r>
              <a:rPr lang="es-ES" sz="2700" dirty="0" err="1">
                <a:latin typeface="Arial" panose="020B0604020202020204" pitchFamily="34" charset="0"/>
                <a:cs typeface="Arial" panose="020B0604020202020204" pitchFamily="34" charset="0"/>
              </a:rPr>
              <a:t>comença</a:t>
            </a:r>
            <a:r>
              <a:rPr lang="es-ES" sz="2700" dirty="0">
                <a:latin typeface="Arial" panose="020B0604020202020204" pitchFamily="34" charset="0"/>
                <a:cs typeface="Arial" panose="020B0604020202020204" pitchFamily="34" charset="0"/>
              </a:rPr>
              <a:t> a </a:t>
            </a:r>
            <a:r>
              <a:rPr lang="es-ES" sz="2700" dirty="0" err="1">
                <a:latin typeface="Arial" panose="020B0604020202020204" pitchFamily="34" charset="0"/>
                <a:cs typeface="Arial" panose="020B0604020202020204" pitchFamily="34" charset="0"/>
              </a:rPr>
              <a:t>prendre</a:t>
            </a:r>
            <a:r>
              <a:rPr lang="es-ES" sz="2700" dirty="0">
                <a:latin typeface="Arial" panose="020B0604020202020204" pitchFamily="34" charset="0"/>
                <a:cs typeface="Arial" panose="020B0604020202020204" pitchFamily="34" charset="0"/>
              </a:rPr>
              <a:t> </a:t>
            </a:r>
            <a:r>
              <a:rPr lang="es-ES" sz="2700" dirty="0" err="1">
                <a:latin typeface="Arial" panose="020B0604020202020204" pitchFamily="34" charset="0"/>
                <a:cs typeface="Arial" panose="020B0604020202020204" pitchFamily="34" charset="0"/>
              </a:rPr>
              <a:t>begudes</a:t>
            </a:r>
            <a:r>
              <a:rPr lang="es-ES" sz="2700" dirty="0">
                <a:latin typeface="Arial" panose="020B0604020202020204" pitchFamily="34" charset="0"/>
                <a:cs typeface="Arial" panose="020B0604020202020204" pitchFamily="34" charset="0"/>
              </a:rPr>
              <a:t> </a:t>
            </a:r>
            <a:r>
              <a:rPr lang="es-ES" sz="2700" dirty="0" err="1">
                <a:latin typeface="Arial" panose="020B0604020202020204" pitchFamily="34" charset="0"/>
                <a:cs typeface="Arial" panose="020B0604020202020204" pitchFamily="34" charset="0"/>
              </a:rPr>
              <a:t>alcohòliques</a:t>
            </a:r>
            <a:r>
              <a:rPr lang="es-ES" sz="2700" dirty="0">
                <a:latin typeface="Arial" panose="020B0604020202020204" pitchFamily="34" charset="0"/>
                <a:cs typeface="Arial" panose="020B0604020202020204" pitchFamily="34" charset="0"/>
              </a:rPr>
              <a:t> de </a:t>
            </a:r>
            <a:r>
              <a:rPr lang="es-ES" sz="2700" dirty="0" err="1">
                <a:latin typeface="Arial" panose="020B0604020202020204" pitchFamily="34" charset="0"/>
                <a:cs typeface="Arial" panose="020B0604020202020204" pitchFamily="34" charset="0"/>
              </a:rPr>
              <a:t>tant</a:t>
            </a:r>
            <a:r>
              <a:rPr lang="es-ES" sz="2700" dirty="0">
                <a:latin typeface="Arial" panose="020B0604020202020204" pitchFamily="34" charset="0"/>
                <a:cs typeface="Arial" panose="020B0604020202020204" pitchFamily="34" charset="0"/>
              </a:rPr>
              <a:t> en </a:t>
            </a:r>
            <a:r>
              <a:rPr lang="es-ES" sz="2700" dirty="0" err="1">
                <a:latin typeface="Arial" panose="020B0604020202020204" pitchFamily="34" charset="0"/>
                <a:cs typeface="Arial" panose="020B0604020202020204" pitchFamily="34" charset="0"/>
              </a:rPr>
              <a:t>tant</a:t>
            </a:r>
            <a:r>
              <a:rPr lang="es-ES" sz="2700" dirty="0">
                <a:latin typeface="Arial" panose="020B0604020202020204" pitchFamily="34" charset="0"/>
                <a:cs typeface="Arial" panose="020B0604020202020204" pitchFamily="34" charset="0"/>
              </a:rPr>
              <a:t>, no hi ha </a:t>
            </a:r>
            <a:r>
              <a:rPr lang="es-ES" sz="2700" dirty="0" err="1">
                <a:latin typeface="Arial" panose="020B0604020202020204" pitchFamily="34" charset="0"/>
                <a:cs typeface="Arial" panose="020B0604020202020204" pitchFamily="34" charset="0"/>
              </a:rPr>
              <a:t>risc</a:t>
            </a:r>
            <a:r>
              <a:rPr lang="es-ES" sz="2700" dirty="0">
                <a:latin typeface="Arial" panose="020B0604020202020204" pitchFamily="34" charset="0"/>
                <a:cs typeface="Arial" panose="020B0604020202020204" pitchFamily="34" charset="0"/>
              </a:rPr>
              <a:t> de ser </a:t>
            </a:r>
            <a:r>
              <a:rPr lang="es-ES" sz="2700" dirty="0" err="1">
                <a:latin typeface="Arial" panose="020B0604020202020204" pitchFamily="34" charset="0"/>
                <a:cs typeface="Arial" panose="020B0604020202020204" pitchFamily="34" charset="0"/>
              </a:rPr>
              <a:t>dependent</a:t>
            </a:r>
            <a:r>
              <a:rPr lang="es-ES" sz="2700" dirty="0">
                <a:latin typeface="Arial" panose="020B0604020202020204" pitchFamily="34" charset="0"/>
                <a:cs typeface="Arial" panose="020B0604020202020204" pitchFamily="34" charset="0"/>
              </a:rPr>
              <a:t>?</a:t>
            </a:r>
            <a:endParaRPr lang="es-ES" dirty="0"/>
          </a:p>
        </p:txBody>
      </p:sp>
      <p:sp>
        <p:nvSpPr>
          <p:cNvPr id="4" name="Título 1"/>
          <p:cNvSpPr txBox="1">
            <a:spLocks/>
          </p:cNvSpPr>
          <p:nvPr/>
        </p:nvSpPr>
        <p:spPr>
          <a:xfrm>
            <a:off x="855023" y="145727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¡I LA RESPOSTA CORRECTA ÉS…!</a:t>
            </a:r>
            <a:endParaRPr lang="es-ES" sz="1800" b="1" dirty="0">
              <a:latin typeface="Arial" panose="020B0604020202020204" pitchFamily="34" charset="0"/>
              <a:cs typeface="Arial" panose="020B0604020202020204" pitchFamily="34" charset="0"/>
            </a:endParaRPr>
          </a:p>
        </p:txBody>
      </p:sp>
      <p:sp>
        <p:nvSpPr>
          <p:cNvPr id="5" name="Título 1"/>
          <p:cNvSpPr txBox="1">
            <a:spLocks/>
          </p:cNvSpPr>
          <p:nvPr/>
        </p:nvSpPr>
        <p:spPr>
          <a:xfrm>
            <a:off x="6121983" y="1382825"/>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“B”</a:t>
            </a:r>
            <a:endParaRPr lang="es-ES" sz="5400" b="1" dirty="0">
              <a:latin typeface="Arial" panose="020B0604020202020204" pitchFamily="34" charset="0"/>
              <a:cs typeface="Arial" panose="020B0604020202020204" pitchFamily="34" charset="0"/>
            </a:endParaRPr>
          </a:p>
        </p:txBody>
      </p:sp>
      <p:sp>
        <p:nvSpPr>
          <p:cNvPr id="6" name="Rectángulo 5"/>
          <p:cNvSpPr/>
          <p:nvPr/>
        </p:nvSpPr>
        <p:spPr>
          <a:xfrm>
            <a:off x="0" y="2318657"/>
            <a:ext cx="9144000" cy="282484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lgn="ctr"/>
            <a:r>
              <a:rPr lang="es-ES" sz="2800" b="1" dirty="0">
                <a:solidFill>
                  <a:schemeClr val="bg1"/>
                </a:solidFill>
              </a:rPr>
              <a:t>¡</a:t>
            </a:r>
            <a:r>
              <a:rPr lang="es-ES" sz="2800" b="1" i="1" dirty="0">
                <a:solidFill>
                  <a:schemeClr val="bg1"/>
                </a:solidFill>
              </a:rPr>
              <a:t>REAL NEWS</a:t>
            </a:r>
            <a:r>
              <a:rPr lang="es-ES" sz="2800" b="1" dirty="0">
                <a:solidFill>
                  <a:schemeClr val="bg1"/>
                </a:solidFill>
              </a:rPr>
              <a:t>!</a:t>
            </a:r>
          </a:p>
          <a:p>
            <a:pPr lvl="1"/>
            <a:r>
              <a:rPr lang="es-ES" sz="2800" b="1" dirty="0">
                <a:solidFill>
                  <a:schemeClr val="bg1"/>
                </a:solidFill>
              </a:rPr>
              <a:t>B) </a:t>
            </a:r>
            <a:r>
              <a:rPr lang="es-ES" sz="2800" dirty="0" err="1"/>
              <a:t>L'alcohol</a:t>
            </a:r>
            <a:r>
              <a:rPr lang="es-ES" sz="2800" dirty="0"/>
              <a:t> </a:t>
            </a:r>
            <a:r>
              <a:rPr lang="es-ES" sz="2800" dirty="0" err="1"/>
              <a:t>és</a:t>
            </a:r>
            <a:r>
              <a:rPr lang="es-ES" sz="2800" dirty="0"/>
              <a:t> una droga, </a:t>
            </a:r>
            <a:r>
              <a:rPr lang="es-ES" sz="2800" dirty="0" err="1"/>
              <a:t>independentment</a:t>
            </a:r>
            <a:r>
              <a:rPr lang="es-ES" sz="2800" dirty="0"/>
              <a:t> de la </a:t>
            </a:r>
            <a:r>
              <a:rPr lang="es-ES" sz="2800" dirty="0" err="1"/>
              <a:t>seva</a:t>
            </a:r>
            <a:r>
              <a:rPr lang="es-ES" sz="2800" dirty="0"/>
              <a:t> </a:t>
            </a:r>
            <a:r>
              <a:rPr lang="es-ES" sz="2800" dirty="0" err="1"/>
              <a:t>graduació</a:t>
            </a:r>
            <a:r>
              <a:rPr lang="es-ES" sz="2800" dirty="0"/>
              <a:t>. Per </a:t>
            </a:r>
            <a:r>
              <a:rPr lang="es-ES" sz="2800" dirty="0" err="1"/>
              <a:t>tant</a:t>
            </a:r>
            <a:r>
              <a:rPr lang="es-ES" sz="2800" dirty="0"/>
              <a:t>, té </a:t>
            </a:r>
            <a:r>
              <a:rPr lang="es-ES" sz="2800" dirty="0" err="1"/>
              <a:t>risc</a:t>
            </a:r>
            <a:r>
              <a:rPr lang="es-ES" sz="2800" dirty="0"/>
              <a:t> de </a:t>
            </a:r>
            <a:r>
              <a:rPr lang="es-ES" sz="2800" dirty="0" err="1"/>
              <a:t>produir</a:t>
            </a:r>
            <a:r>
              <a:rPr lang="es-ES" sz="2800" dirty="0"/>
              <a:t> </a:t>
            </a:r>
            <a:r>
              <a:rPr lang="es-ES" sz="2800" dirty="0" err="1"/>
              <a:t>dependència</a:t>
            </a:r>
            <a:r>
              <a:rPr lang="es-ES" sz="2800" dirty="0"/>
              <a:t>. I </a:t>
            </a:r>
            <a:r>
              <a:rPr lang="es-ES" sz="2800" dirty="0" err="1"/>
              <a:t>els</a:t>
            </a:r>
            <a:r>
              <a:rPr lang="es-ES" sz="2800" dirty="0"/>
              <a:t> </a:t>
            </a:r>
            <a:r>
              <a:rPr lang="es-ES" sz="2800" dirty="0" err="1"/>
              <a:t>seus</a:t>
            </a:r>
            <a:r>
              <a:rPr lang="es-ES" sz="2800" dirty="0"/>
              <a:t> </a:t>
            </a:r>
            <a:r>
              <a:rPr lang="es-ES" sz="2800" dirty="0" err="1"/>
              <a:t>efectes</a:t>
            </a:r>
            <a:r>
              <a:rPr lang="es-ES" sz="2800" dirty="0"/>
              <a:t> </a:t>
            </a:r>
            <a:r>
              <a:rPr lang="es-ES" sz="2800" dirty="0" err="1"/>
              <a:t>són</a:t>
            </a:r>
            <a:r>
              <a:rPr lang="es-ES" sz="2800" dirty="0"/>
              <a:t> </a:t>
            </a:r>
            <a:r>
              <a:rPr lang="es-ES" sz="2800" dirty="0" err="1"/>
              <a:t>acumulatius</a:t>
            </a:r>
            <a:r>
              <a:rPr lang="es-ES" sz="2800" dirty="0"/>
              <a:t>, </a:t>
            </a:r>
            <a:r>
              <a:rPr lang="es-ES" sz="2800" dirty="0" err="1"/>
              <a:t>així</a:t>
            </a:r>
            <a:r>
              <a:rPr lang="es-ES" sz="2800" dirty="0"/>
              <a:t> que </a:t>
            </a:r>
            <a:r>
              <a:rPr lang="es-ES" sz="2800" dirty="0" err="1"/>
              <a:t>com</a:t>
            </a:r>
            <a:r>
              <a:rPr lang="es-ES" sz="2800" dirty="0"/>
              <a:t> </a:t>
            </a:r>
            <a:r>
              <a:rPr lang="es-ES" sz="2800" dirty="0" err="1"/>
              <a:t>més</a:t>
            </a:r>
            <a:r>
              <a:rPr lang="es-ES" sz="2800" dirty="0"/>
              <a:t> </a:t>
            </a:r>
            <a:r>
              <a:rPr lang="es-ES" sz="2800" dirty="0" err="1"/>
              <a:t>aviat</a:t>
            </a:r>
            <a:r>
              <a:rPr lang="es-ES" sz="2800" dirty="0"/>
              <a:t> </a:t>
            </a:r>
            <a:r>
              <a:rPr lang="es-ES" sz="2800" dirty="0" err="1"/>
              <a:t>millor</a:t>
            </a:r>
            <a:r>
              <a:rPr lang="es-ES" sz="2800" dirty="0"/>
              <a:t> </a:t>
            </a:r>
            <a:r>
              <a:rPr lang="es-ES" sz="2800" dirty="0" err="1"/>
              <a:t>comences</a:t>
            </a:r>
            <a:r>
              <a:rPr lang="es-ES" sz="2800" dirty="0"/>
              <a:t> </a:t>
            </a:r>
            <a:r>
              <a:rPr lang="es-ES" sz="2800" dirty="0">
                <a:solidFill>
                  <a:schemeClr val="bg1"/>
                </a:solidFill>
              </a:rPr>
              <a:t>…</a:t>
            </a:r>
          </a:p>
          <a:p>
            <a:pPr lvl="1"/>
            <a:endParaRPr lang="es-ES" sz="2800" dirty="0">
              <a:solidFill>
                <a:schemeClr val="tx1"/>
              </a:solidFill>
            </a:endParaRPr>
          </a:p>
        </p:txBody>
      </p:sp>
    </p:spTree>
    <p:extLst>
      <p:ext uri="{BB962C8B-B14F-4D97-AF65-F5344CB8AC3E}">
        <p14:creationId xmlns:p14="http://schemas.microsoft.com/office/powerpoint/2010/main" val="7098326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9144000" cy="765464"/>
          </a:xfrm>
          <a:solidFill>
            <a:srgbClr val="FF0000"/>
          </a:solidFill>
        </p:spPr>
        <p:txBody>
          <a:bodyPr>
            <a:normAutofit lnSpcReduction="10000"/>
          </a:bodyPr>
          <a:lstStyle/>
          <a:p>
            <a:pPr marL="400050" lvl="1" indent="0">
              <a:buNone/>
            </a:pPr>
            <a:r>
              <a:rPr lang="es-ES" sz="2400" dirty="0"/>
              <a:t>Per </a:t>
            </a:r>
            <a:r>
              <a:rPr lang="es-ES" sz="2400" dirty="0" err="1"/>
              <a:t>què</a:t>
            </a:r>
            <a:r>
              <a:rPr lang="es-ES" sz="2400" dirty="0"/>
              <a:t> </a:t>
            </a:r>
            <a:r>
              <a:rPr lang="es-ES" sz="2400" dirty="0" err="1"/>
              <a:t>és</a:t>
            </a:r>
            <a:r>
              <a:rPr lang="es-ES" sz="2400" dirty="0"/>
              <a:t> una </a:t>
            </a:r>
            <a:r>
              <a:rPr lang="es-ES" sz="2400" i="1" dirty="0" err="1"/>
              <a:t>Fake</a:t>
            </a:r>
            <a:r>
              <a:rPr lang="es-ES" sz="2400" i="1" dirty="0"/>
              <a:t> News </a:t>
            </a:r>
            <a:r>
              <a:rPr lang="es-ES" sz="2400" u="sng" dirty="0" err="1"/>
              <a:t>creure</a:t>
            </a:r>
            <a:r>
              <a:rPr lang="es-ES" sz="2400" u="sng" dirty="0"/>
              <a:t> que si </a:t>
            </a:r>
            <a:r>
              <a:rPr lang="es-ES" sz="2400" u="sng" dirty="0" err="1"/>
              <a:t>prens</a:t>
            </a:r>
            <a:r>
              <a:rPr lang="es-ES" sz="2400" u="sng" dirty="0"/>
              <a:t> </a:t>
            </a:r>
            <a:r>
              <a:rPr lang="es-ES" sz="2400" u="sng" dirty="0" err="1"/>
              <a:t>cervesa</a:t>
            </a:r>
            <a:r>
              <a:rPr lang="es-ES" sz="2400" u="sng" dirty="0"/>
              <a:t> o </a:t>
            </a:r>
            <a:r>
              <a:rPr lang="es-ES" sz="2400" u="sng" dirty="0" err="1"/>
              <a:t>combinats</a:t>
            </a:r>
            <a:r>
              <a:rPr lang="es-ES" sz="2400" u="sng" dirty="0"/>
              <a:t> de </a:t>
            </a:r>
            <a:r>
              <a:rPr lang="es-ES" sz="2400" u="sng" dirty="0" err="1"/>
              <a:t>tant</a:t>
            </a:r>
            <a:r>
              <a:rPr lang="es-ES" sz="2400" u="sng" dirty="0"/>
              <a:t> en </a:t>
            </a:r>
            <a:r>
              <a:rPr lang="es-ES" sz="2400" u="sng" dirty="0" err="1"/>
              <a:t>tant</a:t>
            </a:r>
            <a:r>
              <a:rPr lang="es-ES" sz="2400" u="sng" dirty="0"/>
              <a:t> no </a:t>
            </a:r>
            <a:r>
              <a:rPr lang="es-ES" sz="2400" u="sng" dirty="0" err="1"/>
              <a:t>passa</a:t>
            </a:r>
            <a:r>
              <a:rPr lang="es-ES" sz="2400" u="sng" dirty="0"/>
              <a:t> res</a:t>
            </a:r>
            <a:r>
              <a:rPr lang="es-ES" sz="2400" dirty="0"/>
              <a:t>, </a:t>
            </a:r>
            <a:r>
              <a:rPr lang="es-ES" sz="2400" dirty="0" err="1"/>
              <a:t>perquè</a:t>
            </a:r>
            <a:r>
              <a:rPr lang="es-ES" sz="2400" dirty="0"/>
              <a:t> </a:t>
            </a:r>
            <a:r>
              <a:rPr lang="es-ES" sz="2400" dirty="0" err="1"/>
              <a:t>jo</a:t>
            </a:r>
            <a:r>
              <a:rPr lang="es-ES" sz="2400" dirty="0"/>
              <a:t> controlo?</a:t>
            </a:r>
            <a:endParaRPr lang="es-ES" dirty="0"/>
          </a:p>
        </p:txBody>
      </p:sp>
      <p:sp>
        <p:nvSpPr>
          <p:cNvPr id="6" name="Rectángulo 5"/>
          <p:cNvSpPr/>
          <p:nvPr/>
        </p:nvSpPr>
        <p:spPr>
          <a:xfrm>
            <a:off x="492754" y="843684"/>
            <a:ext cx="8044873" cy="3908762"/>
          </a:xfrm>
          <a:prstGeom prst="rect">
            <a:avLst/>
          </a:prstGeom>
          <a:solidFill>
            <a:schemeClr val="bg1"/>
          </a:solidFill>
        </p:spPr>
        <p:txBody>
          <a:bodyPr wrap="square">
            <a:spAutoFit/>
          </a:bodyPr>
          <a:lstStyle/>
          <a:p>
            <a:r>
              <a:rPr lang="es-ES" sz="2400" b="1" i="1" dirty="0">
                <a:solidFill>
                  <a:srgbClr val="DE0000"/>
                </a:solidFill>
              </a:rPr>
              <a:t>Real News</a:t>
            </a:r>
            <a:r>
              <a:rPr lang="es-ES" sz="2400" dirty="0"/>
              <a:t>:El mal que provoca </a:t>
            </a:r>
            <a:r>
              <a:rPr lang="es-ES" sz="2400" dirty="0" err="1"/>
              <a:t>l'alcohol</a:t>
            </a:r>
            <a:r>
              <a:rPr lang="es-ES" sz="2400" dirty="0"/>
              <a:t> </a:t>
            </a:r>
            <a:r>
              <a:rPr lang="es-ES" sz="2400" dirty="0" err="1"/>
              <a:t>depèn</a:t>
            </a:r>
            <a:r>
              <a:rPr lang="es-ES" sz="2400" dirty="0"/>
              <a:t> del </a:t>
            </a:r>
            <a:r>
              <a:rPr lang="es-ES" sz="2400" u="sng" dirty="0"/>
              <a:t>“</a:t>
            </a:r>
            <a:r>
              <a:rPr lang="es-ES" sz="2400" u="sng" dirty="0" err="1"/>
              <a:t>patró</a:t>
            </a:r>
            <a:r>
              <a:rPr lang="es-ES" sz="2400" u="sng" dirty="0"/>
              <a:t> de </a:t>
            </a:r>
            <a:r>
              <a:rPr lang="es-ES" sz="2400" u="sng" dirty="0" err="1"/>
              <a:t>consum</a:t>
            </a:r>
            <a:r>
              <a:rPr lang="es-ES" sz="2400" u="sng" dirty="0"/>
              <a:t>”</a:t>
            </a:r>
            <a:r>
              <a:rPr lang="es-ES" sz="2400" dirty="0"/>
              <a:t>:</a:t>
            </a:r>
          </a:p>
          <a:p>
            <a:endParaRPr lang="es-ES" sz="2400" dirty="0"/>
          </a:p>
          <a:p>
            <a:r>
              <a:rPr lang="es-ES" sz="2400" dirty="0"/>
              <a:t>De la </a:t>
            </a:r>
            <a:r>
              <a:rPr lang="es-ES" sz="2400" b="1" dirty="0" err="1">
                <a:solidFill>
                  <a:srgbClr val="FF0000"/>
                </a:solidFill>
              </a:rPr>
              <a:t>quantitat</a:t>
            </a:r>
            <a:r>
              <a:rPr lang="es-ES" sz="2400" dirty="0"/>
              <a:t>: a </a:t>
            </a:r>
            <a:r>
              <a:rPr lang="es-ES" sz="2400" b="1" dirty="0">
                <a:solidFill>
                  <a:srgbClr val="FF0000"/>
                </a:solidFill>
              </a:rPr>
              <a:t>+</a:t>
            </a:r>
            <a:r>
              <a:rPr lang="es-ES" sz="2400" dirty="0"/>
              <a:t> </a:t>
            </a:r>
            <a:r>
              <a:rPr lang="es-ES" sz="2400" dirty="0" err="1"/>
              <a:t>quantitat</a:t>
            </a:r>
            <a:r>
              <a:rPr lang="es-ES" sz="2400" dirty="0"/>
              <a:t>, </a:t>
            </a:r>
            <a:r>
              <a:rPr lang="es-ES" sz="2400" b="1" dirty="0">
                <a:solidFill>
                  <a:srgbClr val="FF0000"/>
                </a:solidFill>
              </a:rPr>
              <a:t>+</a:t>
            </a:r>
            <a:r>
              <a:rPr lang="es-ES" sz="2400" dirty="0"/>
              <a:t> </a:t>
            </a:r>
            <a:r>
              <a:rPr lang="es-ES" sz="2400" dirty="0" err="1"/>
              <a:t>dany</a:t>
            </a:r>
            <a:r>
              <a:rPr lang="es-ES" sz="2400" dirty="0"/>
              <a:t>.</a:t>
            </a:r>
          </a:p>
          <a:p>
            <a:endParaRPr lang="es-ES" sz="2400" dirty="0"/>
          </a:p>
          <a:p>
            <a:r>
              <a:rPr lang="es-ES" sz="2400" dirty="0"/>
              <a:t>De la </a:t>
            </a:r>
            <a:r>
              <a:rPr lang="es-ES" sz="2400" b="1" dirty="0" err="1">
                <a:solidFill>
                  <a:srgbClr val="FF0000"/>
                </a:solidFill>
              </a:rPr>
              <a:t>intensitat</a:t>
            </a:r>
            <a:r>
              <a:rPr lang="es-ES" sz="2400" dirty="0"/>
              <a:t>: la </a:t>
            </a:r>
            <a:r>
              <a:rPr lang="es-ES" sz="2400" dirty="0" err="1"/>
              <a:t>mateixa</a:t>
            </a:r>
            <a:r>
              <a:rPr lang="es-ES" sz="2400" dirty="0"/>
              <a:t> </a:t>
            </a:r>
            <a:r>
              <a:rPr lang="es-ES" sz="2400" dirty="0" err="1"/>
              <a:t>quantitat</a:t>
            </a:r>
            <a:r>
              <a:rPr lang="es-ES" sz="2400" dirty="0"/>
              <a:t> en </a:t>
            </a:r>
            <a:r>
              <a:rPr lang="es-ES" sz="2400" b="1" dirty="0">
                <a:solidFill>
                  <a:srgbClr val="FF0000"/>
                </a:solidFill>
              </a:rPr>
              <a:t>-</a:t>
            </a:r>
            <a:r>
              <a:rPr lang="es-ES" sz="2400" b="1" dirty="0"/>
              <a:t> </a:t>
            </a:r>
            <a:r>
              <a:rPr lang="es-ES" sz="2400" dirty="0" err="1"/>
              <a:t>temps</a:t>
            </a:r>
            <a:r>
              <a:rPr lang="es-ES" sz="2400" dirty="0"/>
              <a:t>, es</a:t>
            </a:r>
            <a:r>
              <a:rPr lang="es-ES" sz="2400" b="1" dirty="0"/>
              <a:t> </a:t>
            </a:r>
            <a:r>
              <a:rPr lang="es-ES" sz="2400" b="1" dirty="0">
                <a:solidFill>
                  <a:srgbClr val="FF0000"/>
                </a:solidFill>
              </a:rPr>
              <a:t>+</a:t>
            </a:r>
            <a:r>
              <a:rPr lang="es-ES" sz="2400" b="1" dirty="0"/>
              <a:t> </a:t>
            </a:r>
            <a:r>
              <a:rPr lang="es-ES" sz="2400" dirty="0"/>
              <a:t>nociva.</a:t>
            </a:r>
          </a:p>
          <a:p>
            <a:endParaRPr lang="es-ES" sz="2400" dirty="0"/>
          </a:p>
          <a:p>
            <a:r>
              <a:rPr lang="es-ES" sz="2400" dirty="0"/>
              <a:t>				De la </a:t>
            </a:r>
            <a:r>
              <a:rPr lang="es-ES" sz="2400" b="1" dirty="0" err="1">
                <a:solidFill>
                  <a:srgbClr val="FF0000"/>
                </a:solidFill>
              </a:rPr>
              <a:t>repetició</a:t>
            </a:r>
            <a:r>
              <a:rPr lang="es-ES" sz="2400" dirty="0"/>
              <a:t>: la </a:t>
            </a:r>
            <a:r>
              <a:rPr lang="es-ES" sz="2400" dirty="0" err="1"/>
              <a:t>majoría</a:t>
            </a:r>
            <a:r>
              <a:rPr lang="es-ES" sz="2400" dirty="0"/>
              <a:t> </a:t>
            </a:r>
            <a:r>
              <a:rPr lang="es-ES" sz="2400" dirty="0" err="1"/>
              <a:t>dels</a:t>
            </a:r>
            <a:r>
              <a:rPr lang="es-ES" sz="2400" dirty="0"/>
              <a:t> </a:t>
            </a:r>
            <a:r>
              <a:rPr lang="es-ES" sz="2400" dirty="0" err="1"/>
              <a:t>caps</a:t>
            </a:r>
            <a:r>
              <a:rPr lang="es-ES" sz="2400" dirty="0"/>
              <a:t> de </a:t>
            </a:r>
            <a:r>
              <a:rPr lang="es-ES" sz="2400" dirty="0" err="1"/>
              <a:t>setmana</a:t>
            </a:r>
            <a:r>
              <a:rPr lang="es-ES" sz="2400" dirty="0"/>
              <a:t>         				</a:t>
            </a:r>
            <a:r>
              <a:rPr lang="es-ES" sz="2400" b="1" dirty="0">
                <a:solidFill>
                  <a:srgbClr val="FF0000"/>
                </a:solidFill>
              </a:rPr>
              <a:t>= </a:t>
            </a:r>
            <a:r>
              <a:rPr lang="es-ES" sz="2400" dirty="0" err="1"/>
              <a:t>s'aprèn</a:t>
            </a:r>
            <a:r>
              <a:rPr lang="es-ES" sz="2400" dirty="0"/>
              <a:t> a no divertir-se </a:t>
            </a:r>
            <a:r>
              <a:rPr lang="es-ES" sz="2400" dirty="0" err="1"/>
              <a:t>sense</a:t>
            </a:r>
            <a:r>
              <a:rPr lang="es-ES" sz="2400" dirty="0"/>
              <a:t> </a:t>
            </a:r>
            <a:r>
              <a:rPr lang="es-ES" sz="2400" dirty="0" err="1"/>
              <a:t>beure</a:t>
            </a:r>
            <a:r>
              <a:rPr lang="es-ES" sz="2400" dirty="0"/>
              <a:t> i</a:t>
            </a:r>
            <a:br>
              <a:rPr lang="es-ES" sz="2400" dirty="0"/>
            </a:br>
            <a:r>
              <a:rPr lang="es-ES" sz="2400" dirty="0"/>
              <a:t>                              </a:t>
            </a:r>
            <a:r>
              <a:rPr lang="es-ES" sz="2400" dirty="0" err="1"/>
              <a:t>danys</a:t>
            </a:r>
            <a:r>
              <a:rPr lang="es-ES" sz="2400" dirty="0"/>
              <a:t> </a:t>
            </a:r>
            <a:r>
              <a:rPr lang="es-ES" sz="2400" dirty="0" err="1"/>
              <a:t>orgànics</a:t>
            </a:r>
            <a:r>
              <a:rPr lang="es-ES" sz="2400" dirty="0"/>
              <a:t>.</a:t>
            </a:r>
          </a:p>
          <a:p>
            <a:endParaRPr lang="es-ES" sz="800" dirty="0"/>
          </a:p>
        </p:txBody>
      </p:sp>
      <p:pic>
        <p:nvPicPr>
          <p:cNvPr id="9" name="Marcador de contenido 5"/>
          <p:cNvPicPr>
            <a:picLocks noChangeAspect="1"/>
          </p:cNvPicPr>
          <p:nvPr/>
        </p:nvPicPr>
        <p:blipFill rotWithShape="1">
          <a:blip r:embed="rId3"/>
          <a:srcRect l="42732" t="17895" r="15415" b="48898"/>
          <a:stretch/>
        </p:blipFill>
        <p:spPr>
          <a:xfrm rot="305925">
            <a:off x="5519332" y="1241921"/>
            <a:ext cx="1757252" cy="1396190"/>
          </a:xfrm>
          <a:prstGeom prst="rect">
            <a:avLst/>
          </a:prstGeom>
        </p:spPr>
      </p:pic>
      <p:pic>
        <p:nvPicPr>
          <p:cNvPr id="10" name="Marcador de contenido 6"/>
          <p:cNvPicPr>
            <a:picLocks noChangeAspect="1"/>
          </p:cNvPicPr>
          <p:nvPr/>
        </p:nvPicPr>
        <p:blipFill rotWithShape="1">
          <a:blip r:embed="rId4"/>
          <a:srcRect l="55765" t="50475" r="3135" b="12872"/>
          <a:stretch/>
        </p:blipFill>
        <p:spPr>
          <a:xfrm>
            <a:off x="7335149" y="1808093"/>
            <a:ext cx="1269024" cy="905341"/>
          </a:xfrm>
          <a:prstGeom prst="rect">
            <a:avLst/>
          </a:prstGeom>
        </p:spPr>
      </p:pic>
      <p:pic>
        <p:nvPicPr>
          <p:cNvPr id="12" name="Marcador de contenido 5" descr="calendar.png">
            <a:extLst>
              <a:ext uri="{FF2B5EF4-FFF2-40B4-BE49-F238E27FC236}">
                <a16:creationId xmlns:a16="http://schemas.microsoft.com/office/drawing/2014/main" xmlns="" id="{6B689DA7-318F-4A4F-912C-2D416545D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851" y="3394248"/>
            <a:ext cx="1186247" cy="1159634"/>
          </a:xfrm>
          <a:prstGeom prst="rect">
            <a:avLst/>
          </a:prstGeom>
        </p:spPr>
      </p:pic>
    </p:spTree>
    <p:extLst>
      <p:ext uri="{BB962C8B-B14F-4D97-AF65-F5344CB8AC3E}">
        <p14:creationId xmlns:p14="http://schemas.microsoft.com/office/powerpoint/2010/main" val="7685802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3000"/>
                                        <p:tgtEl>
                                          <p:spTgt spid="6"/>
                                        </p:tgtEl>
                                      </p:cBhvr>
                                    </p:animEffect>
                                  </p:childTnLst>
                                </p:cTn>
                              </p:par>
                            </p:childTnLst>
                          </p:cTn>
                        </p:par>
                        <p:par>
                          <p:cTn id="14" fill="hold">
                            <p:stCondLst>
                              <p:cond delay="3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3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2000"/>
                                        <p:tgtEl>
                                          <p:spTgt spid="10"/>
                                        </p:tgtEl>
                                      </p:cBhvr>
                                    </p:animEffect>
                                  </p:childTnLst>
                                </p:cTn>
                              </p:par>
                            </p:childTnLst>
                          </p:cTn>
                        </p:par>
                        <p:par>
                          <p:cTn id="22" fill="hold">
                            <p:stCondLst>
                              <p:cond delay="5500"/>
                            </p:stCondLst>
                            <p:childTnLst>
                              <p:par>
                                <p:cTn id="23" presetID="42" presetClass="entr" presetSubtype="0" fill="hold" nodeType="after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anim calcmode="lin" valueType="num">
                                      <p:cBhvr>
                                        <p:cTn id="26" dur="2000" fill="hold"/>
                                        <p:tgtEl>
                                          <p:spTgt spid="12"/>
                                        </p:tgtEl>
                                        <p:attrNameLst>
                                          <p:attrName>ppt_x</p:attrName>
                                        </p:attrNameLst>
                                      </p:cBhvr>
                                      <p:tavLst>
                                        <p:tav tm="0">
                                          <p:val>
                                            <p:strVal val="#ppt_x"/>
                                          </p:val>
                                        </p:tav>
                                        <p:tav tm="100000">
                                          <p:val>
                                            <p:strVal val="#ppt_x"/>
                                          </p:val>
                                        </p:tav>
                                      </p:tavLst>
                                    </p:anim>
                                    <p:anim calcmode="lin" valueType="num">
                                      <p:cBhvr>
                                        <p:cTn id="27"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79398" y="1290406"/>
            <a:ext cx="8709891" cy="3462486"/>
          </a:xfrm>
          <a:prstGeom prst="rect">
            <a:avLst/>
          </a:prstGeom>
        </p:spPr>
        <p:txBody>
          <a:bodyPr wrap="square">
            <a:spAutoFit/>
          </a:bodyPr>
          <a:lstStyle/>
          <a:p>
            <a:r>
              <a:rPr lang="es-ES" sz="2400" b="1" dirty="0">
                <a:solidFill>
                  <a:srgbClr val="FF0000"/>
                </a:solidFill>
              </a:rPr>
              <a:t>El sexe:</a:t>
            </a:r>
            <a:r>
              <a:rPr lang="es-ES" dirty="0"/>
              <a:t>  les </a:t>
            </a:r>
            <a:r>
              <a:rPr lang="es-ES" u="sng" dirty="0"/>
              <a:t>dones</a:t>
            </a:r>
            <a:r>
              <a:rPr lang="es-ES" dirty="0"/>
              <a:t> toleren menor </a:t>
            </a:r>
            <a:r>
              <a:rPr lang="es-ES" dirty="0" err="1"/>
              <a:t>quantitat</a:t>
            </a:r>
            <a:r>
              <a:rPr lang="es-ES" dirty="0"/>
              <a:t> </a:t>
            </a:r>
            <a:r>
              <a:rPr lang="es-ES" dirty="0" err="1"/>
              <a:t>d'alcohol</a:t>
            </a:r>
            <a:r>
              <a:rPr lang="es-ES" dirty="0"/>
              <a:t> que </a:t>
            </a:r>
            <a:r>
              <a:rPr lang="es-ES" dirty="0" err="1"/>
              <a:t>els</a:t>
            </a:r>
            <a:r>
              <a:rPr lang="es-ES" dirty="0"/>
              <a:t> </a:t>
            </a:r>
            <a:r>
              <a:rPr lang="es-ES" u="sng" dirty="0" err="1"/>
              <a:t>homes</a:t>
            </a:r>
            <a:r>
              <a:rPr lang="es-ES" u="sng" dirty="0"/>
              <a:t> </a:t>
            </a:r>
            <a:r>
              <a:rPr lang="es-ES" dirty="0"/>
              <a:t>(</a:t>
            </a:r>
            <a:r>
              <a:rPr lang="es-ES" dirty="0" err="1"/>
              <a:t>menys</a:t>
            </a:r>
            <a:r>
              <a:rPr lang="es-ES" dirty="0"/>
              <a:t> </a:t>
            </a:r>
          </a:p>
          <a:p>
            <a:r>
              <a:rPr lang="es-ES" dirty="0" err="1"/>
              <a:t>alçada</a:t>
            </a:r>
            <a:r>
              <a:rPr lang="es-ES" dirty="0"/>
              <a:t>, </a:t>
            </a:r>
            <a:r>
              <a:rPr lang="es-ES" dirty="0" err="1"/>
              <a:t>més</a:t>
            </a:r>
            <a:r>
              <a:rPr lang="es-ES" dirty="0"/>
              <a:t> </a:t>
            </a:r>
            <a:r>
              <a:rPr lang="es-ES" dirty="0" err="1"/>
              <a:t>grassa</a:t>
            </a:r>
            <a:r>
              <a:rPr lang="es-ES" dirty="0"/>
              <a:t> corporal, </a:t>
            </a:r>
            <a:r>
              <a:rPr lang="es-ES" dirty="0" err="1"/>
              <a:t>enzim</a:t>
            </a:r>
            <a:r>
              <a:rPr lang="es-ES" dirty="0"/>
              <a:t> que metaboliza </a:t>
            </a:r>
            <a:r>
              <a:rPr lang="es-ES" dirty="0" err="1"/>
              <a:t>més</a:t>
            </a:r>
            <a:r>
              <a:rPr lang="es-ES" dirty="0"/>
              <a:t> </a:t>
            </a:r>
            <a:r>
              <a:rPr lang="es-ES" dirty="0" err="1"/>
              <a:t>lentament</a:t>
            </a:r>
            <a:r>
              <a:rPr lang="es-ES" dirty="0"/>
              <a:t> </a:t>
            </a:r>
            <a:r>
              <a:rPr lang="es-ES" dirty="0" err="1"/>
              <a:t>l'alcohol</a:t>
            </a:r>
            <a:r>
              <a:rPr lang="es-ES" sz="1400" dirty="0"/>
              <a:t>).                                                                     </a:t>
            </a:r>
            <a:r>
              <a:rPr lang="es-ES" sz="2400" b="1" dirty="0">
                <a:solidFill>
                  <a:srgbClr val="FF0000"/>
                </a:solidFill>
              </a:rPr>
              <a:t>=</a:t>
            </a:r>
            <a:r>
              <a:rPr lang="es-ES" b="1" dirty="0">
                <a:solidFill>
                  <a:srgbClr val="FF0000"/>
                </a:solidFill>
              </a:rPr>
              <a:t> </a:t>
            </a:r>
            <a:r>
              <a:rPr lang="fr-FR" dirty="0"/>
              <a:t>S'</a:t>
            </a:r>
            <a:r>
              <a:rPr lang="fr-FR" dirty="0" err="1"/>
              <a:t>emborratxen</a:t>
            </a:r>
            <a:r>
              <a:rPr lang="fr-FR" dirty="0"/>
              <a:t> </a:t>
            </a:r>
            <a:r>
              <a:rPr lang="fr-FR" dirty="0" err="1"/>
              <a:t>abans</a:t>
            </a:r>
            <a:r>
              <a:rPr lang="fr-FR" dirty="0"/>
              <a:t>, </a:t>
            </a:r>
            <a:r>
              <a:rPr lang="fr-FR" dirty="0" err="1"/>
              <a:t>amb</a:t>
            </a:r>
            <a:r>
              <a:rPr lang="fr-FR" dirty="0"/>
              <a:t> la </a:t>
            </a:r>
            <a:r>
              <a:rPr lang="fr-FR" dirty="0" err="1"/>
              <a:t>mateixa</a:t>
            </a:r>
            <a:r>
              <a:rPr lang="fr-FR" dirty="0"/>
              <a:t> </a:t>
            </a:r>
            <a:r>
              <a:rPr lang="fr-FR" dirty="0" err="1"/>
              <a:t>quantitat</a:t>
            </a:r>
            <a:r>
              <a:rPr lang="fr-FR" dirty="0"/>
              <a:t> que els </a:t>
            </a:r>
            <a:r>
              <a:rPr lang="fr-FR" dirty="0" err="1"/>
              <a:t>nois</a:t>
            </a:r>
            <a:r>
              <a:rPr lang="es-ES" dirty="0"/>
              <a:t>.   </a:t>
            </a:r>
          </a:p>
          <a:p>
            <a:r>
              <a:rPr lang="es-ES" dirty="0"/>
              <a:t>                                                          </a:t>
            </a:r>
            <a:endParaRPr lang="es-ES" sz="1050" b="1" dirty="0"/>
          </a:p>
          <a:p>
            <a:r>
              <a:rPr lang="es-ES" sz="2400" b="1" dirty="0">
                <a:solidFill>
                  <a:srgbClr val="FF0000"/>
                </a:solidFill>
              </a:rPr>
              <a:t>El pes:</a:t>
            </a:r>
            <a:r>
              <a:rPr lang="es-ES" sz="2400" dirty="0">
                <a:solidFill>
                  <a:srgbClr val="FF0000"/>
                </a:solidFill>
              </a:rPr>
              <a:t> </a:t>
            </a:r>
            <a:r>
              <a:rPr lang="es-ES" dirty="0" err="1"/>
              <a:t>amb</a:t>
            </a:r>
            <a:r>
              <a:rPr lang="es-ES" dirty="0"/>
              <a:t> menor pes, es tolera </a:t>
            </a:r>
            <a:r>
              <a:rPr lang="es-ES" dirty="0" err="1"/>
              <a:t>menys</a:t>
            </a:r>
            <a:r>
              <a:rPr lang="es-ES" dirty="0"/>
              <a:t> </a:t>
            </a:r>
            <a:r>
              <a:rPr lang="es-ES" dirty="0" err="1"/>
              <a:t>quantitat</a:t>
            </a:r>
            <a:r>
              <a:rPr lang="es-ES" dirty="0"/>
              <a:t> </a:t>
            </a:r>
            <a:r>
              <a:rPr lang="es-ES" dirty="0" err="1"/>
              <a:t>d'alcohol</a:t>
            </a:r>
            <a:r>
              <a:rPr lang="es-ES" dirty="0"/>
              <a:t>.</a:t>
            </a:r>
          </a:p>
          <a:p>
            <a:endParaRPr lang="es-ES" sz="1050" dirty="0"/>
          </a:p>
          <a:p>
            <a:r>
              <a:rPr lang="fr-FR" dirty="0"/>
              <a:t>El </a:t>
            </a:r>
            <a:r>
              <a:rPr lang="fr-FR" dirty="0" err="1"/>
              <a:t>menjar</a:t>
            </a:r>
            <a:r>
              <a:rPr lang="fr-FR" dirty="0"/>
              <a:t>: </a:t>
            </a:r>
            <a:r>
              <a:rPr lang="fr-FR" dirty="0" err="1"/>
              <a:t>amb</a:t>
            </a:r>
            <a:r>
              <a:rPr lang="fr-FR" dirty="0"/>
              <a:t> l'</a:t>
            </a:r>
            <a:r>
              <a:rPr lang="fr-FR" dirty="0" err="1"/>
              <a:t>estómac</a:t>
            </a:r>
            <a:r>
              <a:rPr lang="fr-FR" dirty="0"/>
              <a:t> </a:t>
            </a:r>
            <a:r>
              <a:rPr lang="fr-FR" dirty="0" err="1"/>
              <a:t>buit</a:t>
            </a:r>
            <a:r>
              <a:rPr lang="fr-FR" dirty="0"/>
              <a:t>, </a:t>
            </a:r>
            <a:r>
              <a:rPr lang="fr-FR" dirty="0" err="1"/>
              <a:t>augmenten</a:t>
            </a:r>
            <a:r>
              <a:rPr lang="fr-FR" dirty="0"/>
              <a:t> els </a:t>
            </a:r>
            <a:r>
              <a:rPr lang="fr-FR" dirty="0" err="1"/>
              <a:t>efectes</a:t>
            </a:r>
            <a:r>
              <a:rPr lang="fr-FR" dirty="0"/>
              <a:t> </a:t>
            </a:r>
            <a:r>
              <a:rPr lang="es-ES" b="1" dirty="0">
                <a:solidFill>
                  <a:srgbClr val="FF0000"/>
                </a:solidFill>
              </a:rPr>
              <a:t>/</a:t>
            </a:r>
            <a:r>
              <a:rPr lang="es-ES" dirty="0"/>
              <a:t> </a:t>
            </a:r>
            <a:r>
              <a:rPr lang="fr-FR" dirty="0"/>
              <a:t>si </a:t>
            </a:r>
            <a:r>
              <a:rPr lang="fr-FR" dirty="0" err="1"/>
              <a:t>beus</a:t>
            </a:r>
            <a:r>
              <a:rPr lang="fr-FR" dirty="0"/>
              <a:t> </a:t>
            </a:r>
            <a:r>
              <a:rPr lang="fr-FR" dirty="0" err="1"/>
              <a:t>amb</a:t>
            </a:r>
            <a:r>
              <a:rPr lang="fr-FR" dirty="0"/>
              <a:t> l'</a:t>
            </a:r>
            <a:r>
              <a:rPr lang="fr-FR" dirty="0" err="1"/>
              <a:t>estómac</a:t>
            </a:r>
            <a:r>
              <a:rPr lang="fr-FR" dirty="0"/>
              <a:t> </a:t>
            </a:r>
            <a:r>
              <a:rPr lang="fr-FR" dirty="0" err="1"/>
              <a:t>ple</a:t>
            </a:r>
            <a:r>
              <a:rPr lang="fr-FR" dirty="0"/>
              <a:t> = </a:t>
            </a:r>
            <a:r>
              <a:rPr lang="fr-FR" dirty="0" err="1"/>
              <a:t>risc</a:t>
            </a:r>
            <a:r>
              <a:rPr lang="fr-FR" dirty="0"/>
              <a:t> de beure </a:t>
            </a:r>
            <a:r>
              <a:rPr lang="fr-FR" dirty="0" err="1"/>
              <a:t>més</a:t>
            </a:r>
            <a:r>
              <a:rPr lang="fr-FR" dirty="0"/>
              <a:t> i </a:t>
            </a:r>
            <a:r>
              <a:rPr lang="fr-FR" dirty="0" err="1"/>
              <a:t>quan</a:t>
            </a:r>
            <a:r>
              <a:rPr lang="fr-FR" dirty="0"/>
              <a:t> </a:t>
            </a:r>
            <a:r>
              <a:rPr lang="fr-FR" dirty="0" err="1"/>
              <a:t>apareix</a:t>
            </a:r>
            <a:r>
              <a:rPr lang="fr-FR" dirty="0"/>
              <a:t> l'</a:t>
            </a:r>
            <a:r>
              <a:rPr lang="fr-FR" dirty="0" err="1"/>
              <a:t>efecte</a:t>
            </a:r>
            <a:r>
              <a:rPr lang="fr-FR" dirty="0"/>
              <a:t> </a:t>
            </a:r>
            <a:r>
              <a:rPr lang="es-ES" sz="2400" b="1" dirty="0">
                <a:solidFill>
                  <a:srgbClr val="FF0000"/>
                </a:solidFill>
              </a:rPr>
              <a:t>=</a:t>
            </a:r>
            <a:r>
              <a:rPr lang="es-ES" dirty="0"/>
              <a:t> gran </a:t>
            </a:r>
            <a:r>
              <a:rPr lang="es-ES" dirty="0" err="1"/>
              <a:t>borratxera</a:t>
            </a:r>
            <a:r>
              <a:rPr lang="es-ES" dirty="0"/>
              <a:t> </a:t>
            </a:r>
            <a:r>
              <a:rPr lang="es-ES" sz="2400" b="1" dirty="0">
                <a:solidFill>
                  <a:srgbClr val="FF0000"/>
                </a:solidFill>
              </a:rPr>
              <a:t>/</a:t>
            </a:r>
            <a:r>
              <a:rPr lang="es-ES" dirty="0"/>
              <a:t>coma </a:t>
            </a:r>
            <a:r>
              <a:rPr lang="es-ES" dirty="0" err="1"/>
              <a:t>etílic</a:t>
            </a:r>
            <a:r>
              <a:rPr lang="es-ES" dirty="0"/>
              <a:t>.</a:t>
            </a:r>
          </a:p>
          <a:p>
            <a:endParaRPr lang="es-ES" sz="1050" dirty="0"/>
          </a:p>
          <a:p>
            <a:r>
              <a:rPr lang="es-ES" sz="2400" b="1" dirty="0" err="1">
                <a:solidFill>
                  <a:srgbClr val="FF0000"/>
                </a:solidFill>
              </a:rPr>
              <a:t>L’estat</a:t>
            </a:r>
            <a:r>
              <a:rPr lang="es-ES" sz="2400" b="1" dirty="0">
                <a:solidFill>
                  <a:srgbClr val="FF0000"/>
                </a:solidFill>
              </a:rPr>
              <a:t> de </a:t>
            </a:r>
            <a:r>
              <a:rPr lang="es-ES" sz="2400" b="1" dirty="0" err="1">
                <a:solidFill>
                  <a:srgbClr val="FF0000"/>
                </a:solidFill>
              </a:rPr>
              <a:t>salut</a:t>
            </a:r>
            <a:r>
              <a:rPr lang="es-ES" sz="2400" b="1" dirty="0">
                <a:solidFill>
                  <a:srgbClr val="FF0000"/>
                </a:solidFill>
              </a:rPr>
              <a:t>: </a:t>
            </a:r>
            <a:r>
              <a:rPr lang="es-ES" dirty="0" err="1"/>
              <a:t>amb</a:t>
            </a:r>
            <a:r>
              <a:rPr lang="es-ES" dirty="0"/>
              <a:t> </a:t>
            </a:r>
            <a:r>
              <a:rPr lang="es-ES" dirty="0" err="1"/>
              <a:t>medicació</a:t>
            </a:r>
            <a:r>
              <a:rPr lang="es-ES" dirty="0"/>
              <a:t>, </a:t>
            </a:r>
            <a:r>
              <a:rPr lang="es-ES" dirty="0" err="1"/>
              <a:t>amb</a:t>
            </a:r>
            <a:r>
              <a:rPr lang="es-ES" dirty="0"/>
              <a:t> catarro o </a:t>
            </a:r>
            <a:r>
              <a:rPr lang="es-ES" dirty="0" err="1"/>
              <a:t>grip</a:t>
            </a:r>
            <a:r>
              <a:rPr lang="es-ES" dirty="0"/>
              <a:t>, </a:t>
            </a:r>
            <a:r>
              <a:rPr lang="es-ES" dirty="0" err="1"/>
              <a:t>amb</a:t>
            </a:r>
            <a:r>
              <a:rPr lang="es-ES" dirty="0"/>
              <a:t> la </a:t>
            </a:r>
            <a:r>
              <a:rPr lang="es-ES" dirty="0" err="1"/>
              <a:t>menstruació</a:t>
            </a:r>
            <a:r>
              <a:rPr lang="es-ES" dirty="0"/>
              <a:t>, etc.                    </a:t>
            </a:r>
            <a:r>
              <a:rPr lang="es-ES" sz="2400" b="1" dirty="0">
                <a:solidFill>
                  <a:srgbClr val="FF0000"/>
                </a:solidFill>
              </a:rPr>
              <a:t>=</a:t>
            </a:r>
            <a:r>
              <a:rPr lang="es-ES" dirty="0"/>
              <a:t> </a:t>
            </a:r>
            <a:r>
              <a:rPr lang="fr-FR" dirty="0" err="1"/>
              <a:t>augmenten</a:t>
            </a:r>
            <a:r>
              <a:rPr lang="fr-FR" dirty="0"/>
              <a:t> els </a:t>
            </a:r>
            <a:r>
              <a:rPr lang="fr-FR" dirty="0" err="1"/>
              <a:t>efectes</a:t>
            </a:r>
            <a:r>
              <a:rPr lang="fr-FR" dirty="0"/>
              <a:t> </a:t>
            </a:r>
            <a:r>
              <a:rPr lang="fr-FR" dirty="0" err="1"/>
              <a:t>tòxics</a:t>
            </a:r>
            <a:r>
              <a:rPr lang="fr-FR" dirty="0"/>
              <a:t> de l'</a:t>
            </a:r>
            <a:r>
              <a:rPr lang="fr-FR" dirty="0" err="1"/>
              <a:t>alcohol</a:t>
            </a:r>
            <a:r>
              <a:rPr lang="es-ES" dirty="0"/>
              <a:t>.</a:t>
            </a:r>
            <a:endParaRPr lang="es-ES" b="1" dirty="0"/>
          </a:p>
        </p:txBody>
      </p:sp>
      <p:sp>
        <p:nvSpPr>
          <p:cNvPr id="9" name="Marcador de contenido 2"/>
          <p:cNvSpPr>
            <a:spLocks noGrp="1"/>
          </p:cNvSpPr>
          <p:nvPr>
            <p:ph idx="1"/>
          </p:nvPr>
        </p:nvSpPr>
        <p:spPr>
          <a:xfrm>
            <a:off x="0" y="1"/>
            <a:ext cx="9144000" cy="554803"/>
          </a:xfrm>
          <a:solidFill>
            <a:srgbClr val="FF0000"/>
          </a:solidFill>
        </p:spPr>
        <p:txBody>
          <a:bodyPr>
            <a:normAutofit fontScale="85000" lnSpcReduction="20000"/>
          </a:bodyPr>
          <a:lstStyle/>
          <a:p>
            <a:pPr marL="400050" lvl="1" indent="0">
              <a:buNone/>
            </a:pPr>
            <a:r>
              <a:rPr lang="es-ES" sz="2000" dirty="0"/>
              <a:t>Per </a:t>
            </a:r>
            <a:r>
              <a:rPr lang="es-ES" sz="2000" dirty="0" err="1"/>
              <a:t>què</a:t>
            </a:r>
            <a:r>
              <a:rPr lang="es-ES" sz="2000" dirty="0"/>
              <a:t> </a:t>
            </a:r>
            <a:r>
              <a:rPr lang="es-ES" sz="2000" dirty="0" err="1"/>
              <a:t>és</a:t>
            </a:r>
            <a:r>
              <a:rPr lang="es-ES" sz="2000" dirty="0"/>
              <a:t> una </a:t>
            </a:r>
            <a:r>
              <a:rPr lang="es-ES" sz="2000" dirty="0" err="1"/>
              <a:t>Fake</a:t>
            </a:r>
            <a:r>
              <a:rPr lang="es-ES" sz="2000" dirty="0"/>
              <a:t> News </a:t>
            </a:r>
            <a:r>
              <a:rPr lang="es-ES" sz="2000" u="sng" dirty="0" err="1"/>
              <a:t>creure</a:t>
            </a:r>
            <a:r>
              <a:rPr lang="es-ES" sz="2000" u="sng" dirty="0"/>
              <a:t> que si </a:t>
            </a:r>
            <a:r>
              <a:rPr lang="es-ES" sz="2000" u="sng" dirty="0" err="1"/>
              <a:t>prens</a:t>
            </a:r>
            <a:r>
              <a:rPr lang="es-ES" sz="2000" u="sng" dirty="0"/>
              <a:t> </a:t>
            </a:r>
            <a:r>
              <a:rPr lang="es-ES" sz="2000" u="sng" dirty="0" err="1"/>
              <a:t>cervesa</a:t>
            </a:r>
            <a:r>
              <a:rPr lang="es-ES" sz="2000" u="sng" dirty="0"/>
              <a:t> o </a:t>
            </a:r>
            <a:r>
              <a:rPr lang="es-ES" sz="2000" u="sng" dirty="0" err="1"/>
              <a:t>combinats</a:t>
            </a:r>
            <a:r>
              <a:rPr lang="es-ES" sz="2000" u="sng" dirty="0"/>
              <a:t> de </a:t>
            </a:r>
            <a:r>
              <a:rPr lang="es-ES" sz="2000" u="sng" dirty="0" err="1"/>
              <a:t>tant</a:t>
            </a:r>
            <a:r>
              <a:rPr lang="es-ES" sz="2000" u="sng" dirty="0"/>
              <a:t> en </a:t>
            </a:r>
            <a:r>
              <a:rPr lang="es-ES" sz="2000" u="sng" dirty="0" err="1"/>
              <a:t>tant</a:t>
            </a:r>
            <a:r>
              <a:rPr lang="es-ES" sz="2000" u="sng" dirty="0"/>
              <a:t> no </a:t>
            </a:r>
            <a:r>
              <a:rPr lang="es-ES" sz="2000" u="sng" dirty="0" err="1"/>
              <a:t>passa</a:t>
            </a:r>
            <a:r>
              <a:rPr lang="es-ES" sz="2000" u="sng" dirty="0"/>
              <a:t> res</a:t>
            </a:r>
            <a:r>
              <a:rPr lang="es-ES" sz="2000" dirty="0"/>
              <a:t>, </a:t>
            </a:r>
            <a:r>
              <a:rPr lang="es-ES" sz="2000" dirty="0" err="1"/>
              <a:t>perquè</a:t>
            </a:r>
            <a:r>
              <a:rPr lang="es-ES" sz="2000" dirty="0"/>
              <a:t> </a:t>
            </a:r>
            <a:r>
              <a:rPr lang="es-ES" sz="2000" dirty="0" err="1"/>
              <a:t>jo</a:t>
            </a:r>
            <a:r>
              <a:rPr lang="es-ES" sz="2000" dirty="0"/>
              <a:t> controlo?</a:t>
            </a:r>
            <a:endParaRPr lang="es-ES" sz="1900" dirty="0"/>
          </a:p>
        </p:txBody>
      </p:sp>
      <p:pic>
        <p:nvPicPr>
          <p:cNvPr id="8" name="Imagen 7"/>
          <p:cNvPicPr>
            <a:picLocks noChangeAspect="1"/>
          </p:cNvPicPr>
          <p:nvPr/>
        </p:nvPicPr>
        <p:blipFill>
          <a:blip r:embed="rId3"/>
          <a:stretch>
            <a:fillRect/>
          </a:stretch>
        </p:blipFill>
        <p:spPr>
          <a:xfrm rot="959005">
            <a:off x="7696050" y="1542445"/>
            <a:ext cx="1109426" cy="1490829"/>
          </a:xfrm>
          <a:prstGeom prst="rect">
            <a:avLst/>
          </a:prstGeom>
        </p:spPr>
      </p:pic>
      <p:sp>
        <p:nvSpPr>
          <p:cNvPr id="2" name="Rectángulo 1"/>
          <p:cNvSpPr/>
          <p:nvPr/>
        </p:nvSpPr>
        <p:spPr>
          <a:xfrm>
            <a:off x="279398" y="686334"/>
            <a:ext cx="8505006" cy="461665"/>
          </a:xfrm>
          <a:prstGeom prst="rect">
            <a:avLst/>
          </a:prstGeom>
        </p:spPr>
        <p:txBody>
          <a:bodyPr wrap="square">
            <a:spAutoFit/>
          </a:bodyPr>
          <a:lstStyle/>
          <a:p>
            <a:r>
              <a:rPr lang="fr-FR" sz="2400" dirty="0"/>
              <a:t>Quins </a:t>
            </a:r>
            <a:r>
              <a:rPr lang="fr-FR" sz="2400" dirty="0" err="1"/>
              <a:t>altres</a:t>
            </a:r>
            <a:r>
              <a:rPr lang="fr-FR" sz="2400" dirty="0"/>
              <a:t> </a:t>
            </a:r>
            <a:r>
              <a:rPr lang="fr-FR" sz="2400" dirty="0" err="1"/>
              <a:t>factors</a:t>
            </a:r>
            <a:r>
              <a:rPr lang="fr-FR" sz="2400" dirty="0"/>
              <a:t> </a:t>
            </a:r>
            <a:r>
              <a:rPr lang="fr-FR" sz="2400" dirty="0" err="1"/>
              <a:t>poden</a:t>
            </a:r>
            <a:r>
              <a:rPr lang="fr-FR" sz="2400" dirty="0"/>
              <a:t> </a:t>
            </a:r>
            <a:r>
              <a:rPr lang="fr-FR" sz="2400" dirty="0" err="1"/>
              <a:t>influir</a:t>
            </a:r>
            <a:r>
              <a:rPr lang="fr-FR" sz="2400" dirty="0"/>
              <a:t> en els </a:t>
            </a:r>
            <a:r>
              <a:rPr lang="fr-FR" sz="2400" dirty="0" err="1"/>
              <a:t>efectes</a:t>
            </a:r>
            <a:r>
              <a:rPr lang="fr-FR" sz="2400" dirty="0"/>
              <a:t> de l'</a:t>
            </a:r>
            <a:r>
              <a:rPr lang="fr-FR" sz="2400" dirty="0" err="1"/>
              <a:t>alcohol</a:t>
            </a:r>
            <a:r>
              <a:rPr lang="fr-FR" sz="2400" dirty="0"/>
              <a:t>?</a:t>
            </a:r>
            <a:endParaRPr lang="es-ES" sz="2400" dirty="0"/>
          </a:p>
        </p:txBody>
      </p:sp>
    </p:spTree>
    <p:extLst>
      <p:ext uri="{BB962C8B-B14F-4D97-AF65-F5344CB8AC3E}">
        <p14:creationId xmlns:p14="http://schemas.microsoft.com/office/powerpoint/2010/main" val="9958641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000"/>
                                        <p:tgtEl>
                                          <p:spTgt spid="6"/>
                                        </p:tgtEl>
                                      </p:cBhvr>
                                    </p:animEffect>
                                  </p:childTnLst>
                                </p:cTn>
                              </p:par>
                            </p:childTnLst>
                          </p:cTn>
                        </p:par>
                        <p:par>
                          <p:cTn id="14" fill="hold">
                            <p:stCondLst>
                              <p:cond delay="2000"/>
                            </p:stCondLst>
                            <p:childTnLst>
                              <p:par>
                                <p:cTn id="15" presetID="2" presetClass="entr" presetSubtype="4" fill="hold" nodeType="afterEffect">
                                  <p:stCondLst>
                                    <p:cond delay="2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0" fill="hold"/>
                                        <p:tgtEl>
                                          <p:spTgt spid="8"/>
                                        </p:tgtEl>
                                        <p:attrNameLst>
                                          <p:attrName>ppt_x</p:attrName>
                                        </p:attrNameLst>
                                      </p:cBhvr>
                                      <p:tavLst>
                                        <p:tav tm="0">
                                          <p:val>
                                            <p:strVal val="#ppt_x"/>
                                          </p:val>
                                        </p:tav>
                                        <p:tav tm="100000">
                                          <p:val>
                                            <p:strVal val="#ppt_x"/>
                                          </p:val>
                                        </p:tav>
                                      </p:tavLst>
                                    </p:anim>
                                    <p:anim calcmode="lin" valueType="num">
                                      <p:cBhvr additive="base">
                                        <p:cTn id="18"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2"/>
          <p:cNvSpPr txBox="1">
            <a:spLocks/>
          </p:cNvSpPr>
          <p:nvPr/>
        </p:nvSpPr>
        <p:spPr>
          <a:xfrm>
            <a:off x="0" y="0"/>
            <a:ext cx="9144000" cy="581891"/>
          </a:xfrm>
          <a:prstGeom prst="rect">
            <a:avLst/>
          </a:prstGeom>
          <a:solidFill>
            <a:srgbClr val="FF0000"/>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buFont typeface="Arial"/>
              <a:buNone/>
            </a:pPr>
            <a:r>
              <a:rPr lang="es-ES" b="1" i="1" dirty="0" err="1">
                <a:solidFill>
                  <a:schemeClr val="bg2">
                    <a:lumMod val="25000"/>
                  </a:schemeClr>
                </a:solidFill>
              </a:rPr>
              <a:t>Fake</a:t>
            </a:r>
            <a:r>
              <a:rPr lang="es-ES" b="1" i="1" dirty="0">
                <a:solidFill>
                  <a:schemeClr val="bg2">
                    <a:lumMod val="25000"/>
                  </a:schemeClr>
                </a:solidFill>
              </a:rPr>
              <a:t> News:</a:t>
            </a:r>
            <a:r>
              <a:rPr lang="es-ES" i="1" dirty="0">
                <a:solidFill>
                  <a:schemeClr val="bg2">
                    <a:lumMod val="25000"/>
                  </a:schemeClr>
                </a:solidFill>
              </a:rPr>
              <a:t> </a:t>
            </a:r>
            <a:r>
              <a:rPr lang="es-ES" b="1" dirty="0" err="1">
                <a:solidFill>
                  <a:schemeClr val="bg2">
                    <a:lumMod val="25000"/>
                  </a:schemeClr>
                </a:solidFill>
              </a:rPr>
              <a:t>perquè</a:t>
            </a:r>
            <a:r>
              <a:rPr lang="es-ES" b="1" dirty="0">
                <a:solidFill>
                  <a:schemeClr val="bg2">
                    <a:lumMod val="25000"/>
                  </a:schemeClr>
                </a:solidFill>
              </a:rPr>
              <a:t> </a:t>
            </a:r>
            <a:r>
              <a:rPr lang="es-ES" b="1" dirty="0" err="1">
                <a:solidFill>
                  <a:schemeClr val="bg2">
                    <a:lumMod val="25000"/>
                  </a:schemeClr>
                </a:solidFill>
              </a:rPr>
              <a:t>jo</a:t>
            </a:r>
            <a:r>
              <a:rPr lang="es-ES" b="1" dirty="0">
                <a:solidFill>
                  <a:schemeClr val="bg2">
                    <a:lumMod val="25000"/>
                  </a:schemeClr>
                </a:solidFill>
              </a:rPr>
              <a:t> controlo</a:t>
            </a:r>
            <a:r>
              <a:rPr lang="es-ES" sz="2400" b="1" dirty="0">
                <a:solidFill>
                  <a:schemeClr val="bg2">
                    <a:lumMod val="25000"/>
                  </a:schemeClr>
                </a:solidFill>
              </a:rPr>
              <a:t>.</a:t>
            </a:r>
          </a:p>
          <a:p>
            <a:pPr marL="0" indent="0">
              <a:buFont typeface="Arial"/>
              <a:buNone/>
            </a:pPr>
            <a:endParaRPr lang="es-ES" b="1" dirty="0"/>
          </a:p>
        </p:txBody>
      </p:sp>
      <p:sp>
        <p:nvSpPr>
          <p:cNvPr id="15" name="Rectángulo 14"/>
          <p:cNvSpPr/>
          <p:nvPr/>
        </p:nvSpPr>
        <p:spPr>
          <a:xfrm>
            <a:off x="663388" y="862786"/>
            <a:ext cx="8211671" cy="3754874"/>
          </a:xfrm>
          <a:prstGeom prst="rect">
            <a:avLst/>
          </a:prstGeom>
          <a:solidFill>
            <a:schemeClr val="bg1"/>
          </a:solidFill>
        </p:spPr>
        <p:txBody>
          <a:bodyPr wrap="square">
            <a:spAutoFit/>
          </a:bodyPr>
          <a:lstStyle/>
          <a:p>
            <a:r>
              <a:rPr lang="es-ES" sz="2800" b="1" i="1" dirty="0">
                <a:solidFill>
                  <a:srgbClr val="DE0000"/>
                </a:solidFill>
              </a:rPr>
              <a:t>Real News</a:t>
            </a:r>
            <a:r>
              <a:rPr lang="es-ES" sz="2800" dirty="0">
                <a:solidFill>
                  <a:srgbClr val="DE0000"/>
                </a:solidFill>
              </a:rPr>
              <a:t>: </a:t>
            </a:r>
            <a:r>
              <a:rPr lang="es-ES" sz="2800" dirty="0"/>
              <a:t> </a:t>
            </a:r>
            <a:r>
              <a:rPr lang="es-ES" sz="2800" u="sng" dirty="0" err="1">
                <a:solidFill>
                  <a:srgbClr val="FF0000"/>
                </a:solidFill>
              </a:rPr>
              <a:t>L'alcohol</a:t>
            </a:r>
            <a:r>
              <a:rPr lang="es-ES" sz="2800" u="sng" dirty="0">
                <a:solidFill>
                  <a:srgbClr val="FF0000"/>
                </a:solidFill>
              </a:rPr>
              <a:t> SÍ QUE </a:t>
            </a:r>
            <a:r>
              <a:rPr lang="es-ES" sz="2800" u="sng" dirty="0" err="1">
                <a:solidFill>
                  <a:srgbClr val="FF0000"/>
                </a:solidFill>
              </a:rPr>
              <a:t>és</a:t>
            </a:r>
            <a:r>
              <a:rPr lang="es-ES" sz="2800" u="sng" dirty="0">
                <a:solidFill>
                  <a:srgbClr val="FF0000"/>
                </a:solidFill>
              </a:rPr>
              <a:t> una droga</a:t>
            </a:r>
            <a:r>
              <a:rPr lang="es-ES" sz="2800" u="sng" dirty="0">
                <a:solidFill>
                  <a:srgbClr val="DE0000"/>
                </a:solidFill>
              </a:rPr>
              <a:t>.</a:t>
            </a:r>
          </a:p>
          <a:p>
            <a:endParaRPr lang="es-ES" sz="1400" u="sng" dirty="0"/>
          </a:p>
          <a:p>
            <a:pPr marL="342900" indent="-342900">
              <a:buClr>
                <a:srgbClr val="FF0000"/>
              </a:buClr>
              <a:buFont typeface="Arial" panose="020B0604020202020204" pitchFamily="34" charset="0"/>
              <a:buChar char="•"/>
            </a:pPr>
            <a:r>
              <a:rPr lang="es-ES" sz="2400" dirty="0"/>
              <a:t>La </a:t>
            </a:r>
            <a:r>
              <a:rPr lang="es-ES" sz="2400" b="1" dirty="0"/>
              <a:t>OMS</a:t>
            </a:r>
            <a:r>
              <a:rPr lang="es-ES" sz="2400" dirty="0"/>
              <a:t> </a:t>
            </a:r>
            <a:r>
              <a:rPr lang="it-IT" sz="2400" dirty="0"/>
              <a:t>així ho defineix: altera el SNC i crea dependència</a:t>
            </a:r>
            <a:r>
              <a:rPr lang="es-ES" sz="2800" dirty="0"/>
              <a:t>.</a:t>
            </a:r>
          </a:p>
          <a:p>
            <a:pPr marL="342900" indent="-342900">
              <a:buClr>
                <a:srgbClr val="FF0000"/>
              </a:buClr>
              <a:buFont typeface="Arial" panose="020B0604020202020204" pitchFamily="34" charset="0"/>
              <a:buChar char="•"/>
            </a:pPr>
            <a:endParaRPr lang="es-ES" sz="2000" dirty="0"/>
          </a:p>
          <a:p>
            <a:pPr marL="342900" indent="-342900">
              <a:buClr>
                <a:srgbClr val="FF0000"/>
              </a:buClr>
              <a:buFont typeface="Arial" panose="020B0604020202020204" pitchFamily="34" charset="0"/>
              <a:buChar char="•"/>
            </a:pPr>
            <a:r>
              <a:rPr lang="es-ES" sz="2400" dirty="0" err="1"/>
              <a:t>L'alcohol</a:t>
            </a:r>
            <a:r>
              <a:rPr lang="es-ES" sz="2400" dirty="0"/>
              <a:t> </a:t>
            </a:r>
            <a:r>
              <a:rPr lang="es-ES" sz="2400" dirty="0" err="1"/>
              <a:t>és</a:t>
            </a:r>
            <a:r>
              <a:rPr lang="es-ES" sz="2400" dirty="0"/>
              <a:t> </a:t>
            </a:r>
            <a:r>
              <a:rPr lang="es-ES" sz="2400" b="1" dirty="0"/>
              <a:t>una de les drogues </a:t>
            </a:r>
            <a:r>
              <a:rPr lang="es-ES" sz="2400" b="1" dirty="0" err="1"/>
              <a:t>més</a:t>
            </a:r>
            <a:r>
              <a:rPr lang="es-ES" sz="2400" b="1" dirty="0"/>
              <a:t> </a:t>
            </a:r>
            <a:r>
              <a:rPr lang="es-ES" sz="2400" b="1" dirty="0" err="1"/>
              <a:t>perjudicials</a:t>
            </a:r>
            <a:r>
              <a:rPr lang="es-ES" sz="2400" b="1" dirty="0"/>
              <a:t> que </a:t>
            </a:r>
            <a:r>
              <a:rPr lang="es-ES" sz="2400" b="1" dirty="0" err="1"/>
              <a:t>existeixen</a:t>
            </a:r>
            <a:r>
              <a:rPr lang="es-ES" sz="2400" b="1" dirty="0"/>
              <a:t> i que genera </a:t>
            </a:r>
            <a:r>
              <a:rPr lang="es-ES" sz="2400" b="1" dirty="0" err="1"/>
              <a:t>més</a:t>
            </a:r>
            <a:r>
              <a:rPr lang="es-ES" sz="2400" b="1" dirty="0"/>
              <a:t> </a:t>
            </a:r>
            <a:r>
              <a:rPr lang="es-ES" sz="2400" b="1" dirty="0" err="1"/>
              <a:t>sofriment</a:t>
            </a:r>
            <a:r>
              <a:rPr lang="es-ES" sz="2400" b="1" dirty="0"/>
              <a:t> personal</a:t>
            </a:r>
            <a:r>
              <a:rPr lang="es-ES" sz="2400" dirty="0"/>
              <a:t>, familiar i social</a:t>
            </a:r>
            <a:r>
              <a:rPr lang="es-ES" sz="2800" dirty="0"/>
              <a:t>. </a:t>
            </a:r>
          </a:p>
          <a:p>
            <a:pPr marL="342900" indent="-342900">
              <a:buClr>
                <a:srgbClr val="FF0000"/>
              </a:buClr>
              <a:buFont typeface="Arial" panose="020B0604020202020204" pitchFamily="34" charset="0"/>
              <a:buChar char="•"/>
            </a:pPr>
            <a:endParaRPr lang="es-ES" sz="2000" dirty="0"/>
          </a:p>
          <a:p>
            <a:pPr marL="342900" indent="-342900">
              <a:buClr>
                <a:srgbClr val="FF0000"/>
              </a:buClr>
              <a:buFont typeface="Arial" panose="020B0604020202020204" pitchFamily="34" charset="0"/>
              <a:buChar char="•"/>
            </a:pPr>
            <a:r>
              <a:rPr lang="es-ES" sz="2400" dirty="0"/>
              <a:t>Una vegada </a:t>
            </a:r>
            <a:r>
              <a:rPr lang="es-ES" sz="2400" dirty="0" err="1"/>
              <a:t>instal·lat</a:t>
            </a:r>
            <a:r>
              <a:rPr lang="es-ES" sz="2400" dirty="0"/>
              <a:t> </a:t>
            </a:r>
            <a:r>
              <a:rPr lang="es-ES" sz="2400" dirty="0" err="1"/>
              <a:t>l'hàbit</a:t>
            </a:r>
            <a:r>
              <a:rPr lang="es-ES" sz="2400" dirty="0"/>
              <a:t> de </a:t>
            </a:r>
            <a:r>
              <a:rPr lang="es-ES" sz="2400" dirty="0" err="1"/>
              <a:t>consum</a:t>
            </a:r>
            <a:r>
              <a:rPr lang="es-ES" sz="2400" dirty="0"/>
              <a:t>, </a:t>
            </a:r>
            <a:r>
              <a:rPr lang="es-ES" sz="2400" dirty="0" err="1"/>
              <a:t>és</a:t>
            </a:r>
            <a:r>
              <a:rPr lang="es-ES" sz="2400" dirty="0"/>
              <a:t> difícil </a:t>
            </a:r>
            <a:r>
              <a:rPr lang="es-ES" sz="2400" dirty="0" err="1"/>
              <a:t>deixar</a:t>
            </a:r>
            <a:r>
              <a:rPr lang="es-ES" sz="2400" dirty="0"/>
              <a:t>-lo. Per </a:t>
            </a:r>
            <a:r>
              <a:rPr lang="es-ES" sz="2400" dirty="0" err="1"/>
              <a:t>això</a:t>
            </a:r>
            <a:r>
              <a:rPr lang="es-ES" sz="2400" dirty="0"/>
              <a:t> </a:t>
            </a:r>
            <a:r>
              <a:rPr lang="es-ES" sz="2400" dirty="0" err="1"/>
              <a:t>és</a:t>
            </a:r>
            <a:r>
              <a:rPr lang="es-ES" sz="2400" dirty="0"/>
              <a:t> </a:t>
            </a:r>
            <a:r>
              <a:rPr lang="es-ES" sz="2400" dirty="0" err="1"/>
              <a:t>fals</a:t>
            </a:r>
            <a:r>
              <a:rPr lang="es-ES" sz="2400" dirty="0"/>
              <a:t> </a:t>
            </a:r>
            <a:r>
              <a:rPr lang="es-ES" sz="2400" dirty="0" err="1"/>
              <a:t>creure</a:t>
            </a:r>
            <a:r>
              <a:rPr lang="es-ES" sz="2400" dirty="0"/>
              <a:t> que es controla el </a:t>
            </a:r>
            <a:r>
              <a:rPr lang="es-ES" sz="2400" dirty="0" err="1"/>
              <a:t>consum</a:t>
            </a:r>
            <a:r>
              <a:rPr lang="es-ES" sz="2400" dirty="0"/>
              <a:t> </a:t>
            </a:r>
            <a:r>
              <a:rPr lang="es-ES" sz="2400" dirty="0" err="1"/>
              <a:t>d'una</a:t>
            </a:r>
            <a:r>
              <a:rPr lang="es-ES" sz="2400" dirty="0"/>
              <a:t> droga</a:t>
            </a:r>
            <a:r>
              <a:rPr lang="es-ES" sz="2800" dirty="0"/>
              <a:t>.</a:t>
            </a:r>
          </a:p>
        </p:txBody>
      </p:sp>
      <p:pic>
        <p:nvPicPr>
          <p:cNvPr id="4" name="Imagen 3"/>
          <p:cNvPicPr>
            <a:picLocks noChangeAspect="1"/>
          </p:cNvPicPr>
          <p:nvPr/>
        </p:nvPicPr>
        <p:blipFill>
          <a:blip r:embed="rId3">
            <a:duotone>
              <a:prstClr val="black"/>
              <a:srgbClr val="D9C3A5">
                <a:tint val="50000"/>
                <a:satMod val="180000"/>
              </a:srgbClr>
            </a:duotone>
          </a:blip>
          <a:stretch>
            <a:fillRect/>
          </a:stretch>
        </p:blipFill>
        <p:spPr>
          <a:xfrm>
            <a:off x="3344536" y="4578065"/>
            <a:ext cx="1691885" cy="565435"/>
          </a:xfrm>
          <a:prstGeom prst="rect">
            <a:avLst/>
          </a:prstGeom>
        </p:spPr>
      </p:pic>
    </p:spTree>
    <p:extLst>
      <p:ext uri="{BB962C8B-B14F-4D97-AF65-F5344CB8AC3E}">
        <p14:creationId xmlns:p14="http://schemas.microsoft.com/office/powerpoint/2010/main" val="32034232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2000" fill="hold"/>
                                        <p:tgtEl>
                                          <p:spTgt spid="15"/>
                                        </p:tgtEl>
                                        <p:attrNameLst>
                                          <p:attrName>ppt_x</p:attrName>
                                        </p:attrNameLst>
                                      </p:cBhvr>
                                      <p:tavLst>
                                        <p:tav tm="0">
                                          <p:val>
                                            <p:strVal val="#ppt_x"/>
                                          </p:val>
                                        </p:tav>
                                        <p:tav tm="100000">
                                          <p:val>
                                            <p:strVal val="#ppt_x"/>
                                          </p:val>
                                        </p:tav>
                                      </p:tavLst>
                                    </p:anim>
                                    <p:anim calcmode="lin" valueType="num">
                                      <p:cBhvr additive="base">
                                        <p:cTn id="11" dur="2000" fill="hold"/>
                                        <p:tgtEl>
                                          <p:spTgt spid="15"/>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6" presetClass="emph" presetSubtype="0" fill="hold" nodeType="afterEffect">
                                  <p:stCondLst>
                                    <p:cond delay="0"/>
                                  </p:stCondLst>
                                  <p:childTnLst>
                                    <p:animScale>
                                      <p:cBhvr>
                                        <p:cTn id="14"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292608" y="0"/>
            <a:ext cx="9144000" cy="5143500"/>
          </a:xfrm>
        </p:spPr>
        <p:txBody>
          <a:bodyPr>
            <a:normAutofit/>
          </a:bodyPr>
          <a:lstStyle/>
          <a:p>
            <a:pPr marL="0" indent="0">
              <a:buClr>
                <a:srgbClr val="002060"/>
              </a:buClr>
              <a:buNone/>
              <a:tabLst>
                <a:tab pos="111125" algn="l"/>
              </a:tabLst>
            </a:pPr>
            <a:endParaRPr lang="es-ES" altLang="es-ES" sz="2400" b="1" spc="-40" dirty="0">
              <a:solidFill>
                <a:srgbClr val="FF0000"/>
              </a:solidFill>
              <a:latin typeface="Arial"/>
              <a:cs typeface="Arial"/>
            </a:endParaRPr>
          </a:p>
          <a:p>
            <a:pPr>
              <a:buClr>
                <a:srgbClr val="FF0000"/>
              </a:buClr>
              <a:buFont typeface="Wingdings" panose="05000000000000000000" pitchFamily="2" charset="2"/>
              <a:buChar char="ü"/>
              <a:tabLst>
                <a:tab pos="111125" algn="l"/>
              </a:tabLst>
            </a:pPr>
            <a:r>
              <a:rPr lang="es-ES" altLang="es-ES" sz="2400" b="1" spc="-40" dirty="0">
                <a:latin typeface="Arial"/>
                <a:cs typeface="Arial"/>
              </a:rPr>
              <a:t>Totes les </a:t>
            </a:r>
            <a:r>
              <a:rPr lang="es-ES" altLang="es-ES" sz="2400" b="1" spc="-40" dirty="0" err="1">
                <a:latin typeface="Arial"/>
                <a:cs typeface="Arial"/>
              </a:rPr>
              <a:t>begudes</a:t>
            </a:r>
            <a:r>
              <a:rPr lang="es-ES" altLang="es-ES" sz="2400" b="1" spc="-40" dirty="0">
                <a:latin typeface="Arial"/>
                <a:cs typeface="Arial"/>
              </a:rPr>
              <a:t> </a:t>
            </a:r>
            <a:r>
              <a:rPr lang="es-ES" altLang="es-ES" sz="2400" b="1" spc="-40" dirty="0" err="1">
                <a:latin typeface="Arial"/>
                <a:cs typeface="Arial"/>
              </a:rPr>
              <a:t>amb</a:t>
            </a:r>
            <a:r>
              <a:rPr lang="es-ES" altLang="es-ES" sz="2400" b="1" spc="-40" dirty="0">
                <a:latin typeface="Arial"/>
                <a:cs typeface="Arial"/>
              </a:rPr>
              <a:t> alcohol: </a:t>
            </a:r>
            <a:r>
              <a:rPr lang="es-ES" altLang="es-ES" sz="2400" b="1" spc="-40" dirty="0" err="1">
                <a:latin typeface="Arial"/>
                <a:cs typeface="Arial"/>
              </a:rPr>
              <a:t>tenen</a:t>
            </a:r>
            <a:r>
              <a:rPr lang="es-ES" altLang="es-ES" sz="2400" b="1" spc="-40" dirty="0">
                <a:latin typeface="Arial"/>
                <a:cs typeface="Arial"/>
              </a:rPr>
              <a:t> </a:t>
            </a:r>
            <a:r>
              <a:rPr lang="es-ES" altLang="es-ES" sz="2400" b="1" spc="-40" dirty="0" err="1">
                <a:latin typeface="Arial"/>
                <a:cs typeface="Arial"/>
              </a:rPr>
              <a:t>risc</a:t>
            </a:r>
            <a:r>
              <a:rPr lang="es-ES" altLang="es-ES" sz="2400" b="1" spc="-40" dirty="0">
                <a:latin typeface="Arial"/>
                <a:cs typeface="Arial"/>
              </a:rPr>
              <a:t> de </a:t>
            </a:r>
          </a:p>
          <a:p>
            <a:pPr marL="0" indent="0">
              <a:buClr>
                <a:srgbClr val="FF0000"/>
              </a:buClr>
              <a:buNone/>
              <a:tabLst>
                <a:tab pos="111125" algn="l"/>
              </a:tabLst>
            </a:pPr>
            <a:r>
              <a:rPr lang="es-ES" altLang="es-ES" sz="2400" b="1" spc="-40" dirty="0">
                <a:latin typeface="Arial"/>
                <a:cs typeface="Arial"/>
              </a:rPr>
              <a:t>     </a:t>
            </a:r>
            <a:r>
              <a:rPr lang="es-ES" altLang="es-ES" sz="2400" b="1" spc="-40" dirty="0" err="1">
                <a:latin typeface="Arial"/>
                <a:cs typeface="Arial"/>
              </a:rPr>
              <a:t>produir</a:t>
            </a:r>
            <a:r>
              <a:rPr lang="es-ES" altLang="es-ES" sz="2400" b="1" spc="-40" dirty="0">
                <a:latin typeface="Arial"/>
                <a:cs typeface="Arial"/>
              </a:rPr>
              <a:t> </a:t>
            </a:r>
            <a:r>
              <a:rPr lang="es-ES" altLang="es-ES" sz="2400" b="1" spc="-40" dirty="0" err="1">
                <a:latin typeface="Arial"/>
                <a:cs typeface="Arial"/>
              </a:rPr>
              <a:t>dependència</a:t>
            </a:r>
            <a:r>
              <a:rPr lang="es-ES" altLang="es-ES" sz="2400" b="1" spc="-40" dirty="0">
                <a:latin typeface="Arial"/>
                <a:cs typeface="Arial"/>
              </a:rPr>
              <a:t> i </a:t>
            </a:r>
            <a:r>
              <a:rPr lang="es-ES" altLang="es-ES" sz="2400" b="1" spc="-40" dirty="0" err="1">
                <a:latin typeface="Arial"/>
                <a:cs typeface="Arial"/>
              </a:rPr>
              <a:t>tolerància</a:t>
            </a:r>
            <a:r>
              <a:rPr lang="es-ES" altLang="es-ES" sz="2400" b="1" spc="-40" dirty="0">
                <a:latin typeface="Arial"/>
                <a:cs typeface="Arial"/>
              </a:rPr>
              <a:t>.</a:t>
            </a:r>
          </a:p>
          <a:p>
            <a:pPr>
              <a:buClr>
                <a:srgbClr val="FF0000"/>
              </a:buClr>
              <a:buFont typeface="Wingdings" panose="05000000000000000000" pitchFamily="2" charset="2"/>
              <a:buChar char="ü"/>
              <a:tabLst>
                <a:tab pos="111125" algn="l"/>
              </a:tabLst>
            </a:pPr>
            <a:endParaRPr lang="es-ES" altLang="es-ES" sz="2400" b="1" spc="-40" dirty="0">
              <a:latin typeface="Arial"/>
              <a:cs typeface="Arial"/>
            </a:endParaRPr>
          </a:p>
          <a:p>
            <a:pPr>
              <a:buClr>
                <a:srgbClr val="FF0000"/>
              </a:buClr>
              <a:buFont typeface="Wingdings" panose="05000000000000000000" pitchFamily="2" charset="2"/>
              <a:buChar char="ü"/>
              <a:tabLst>
                <a:tab pos="111125" algn="l"/>
              </a:tabLst>
            </a:pPr>
            <a:r>
              <a:rPr lang="es-ES" altLang="es-ES" sz="2400" b="1" spc="-40" dirty="0" err="1">
                <a:latin typeface="Arial"/>
                <a:cs typeface="Arial"/>
              </a:rPr>
              <a:t>Depèn</a:t>
            </a:r>
            <a:r>
              <a:rPr lang="es-ES" altLang="es-ES" sz="2400" b="1" spc="-40" dirty="0">
                <a:latin typeface="Arial"/>
                <a:cs typeface="Arial"/>
              </a:rPr>
              <a:t> de la </a:t>
            </a:r>
            <a:r>
              <a:rPr lang="es-ES" altLang="es-ES" sz="2400" b="1" spc="-40" dirty="0" err="1">
                <a:latin typeface="Arial"/>
                <a:cs typeface="Arial"/>
              </a:rPr>
              <a:t>quantitat</a:t>
            </a:r>
            <a:r>
              <a:rPr lang="es-ES" altLang="es-ES" sz="2400" b="1" spc="-40" dirty="0">
                <a:latin typeface="Arial"/>
                <a:cs typeface="Arial"/>
              </a:rPr>
              <a:t> </a:t>
            </a:r>
            <a:r>
              <a:rPr lang="es-ES" altLang="es-ES" sz="2400" b="1" spc="-40" dirty="0" err="1">
                <a:latin typeface="Arial"/>
                <a:cs typeface="Arial"/>
              </a:rPr>
              <a:t>d'alcohol</a:t>
            </a:r>
            <a:r>
              <a:rPr lang="es-ES" altLang="es-ES" sz="2400" b="1" spc="-40" dirty="0">
                <a:latin typeface="Arial"/>
                <a:cs typeface="Arial"/>
              </a:rPr>
              <a:t> que </a:t>
            </a:r>
            <a:r>
              <a:rPr lang="es-ES" altLang="es-ES" sz="2400" b="1" spc="-40" dirty="0" err="1">
                <a:latin typeface="Arial"/>
                <a:cs typeface="Arial"/>
              </a:rPr>
              <a:t>s'ingereix</a:t>
            </a:r>
            <a:r>
              <a:rPr lang="es-ES" altLang="es-ES" sz="2400" b="1" spc="-40" dirty="0">
                <a:latin typeface="Arial"/>
                <a:cs typeface="Arial"/>
              </a:rPr>
              <a:t>, </a:t>
            </a:r>
          </a:p>
          <a:p>
            <a:pPr marL="0" indent="0">
              <a:buClr>
                <a:srgbClr val="FF0000"/>
              </a:buClr>
              <a:buNone/>
              <a:tabLst>
                <a:tab pos="111125" algn="l"/>
              </a:tabLst>
            </a:pPr>
            <a:r>
              <a:rPr lang="es-ES" altLang="es-ES" sz="2400" b="1" spc="-40" dirty="0">
                <a:latin typeface="Arial"/>
                <a:cs typeface="Arial"/>
              </a:rPr>
              <a:t>     i no del </a:t>
            </a:r>
            <a:r>
              <a:rPr lang="es-ES" altLang="es-ES" sz="2400" b="1" spc="-40" dirty="0" err="1">
                <a:latin typeface="Arial"/>
                <a:cs typeface="Arial"/>
              </a:rPr>
              <a:t>tipus</a:t>
            </a:r>
            <a:r>
              <a:rPr lang="es-ES" altLang="es-ES" sz="2400" b="1" spc="-40" dirty="0">
                <a:latin typeface="Arial"/>
                <a:cs typeface="Arial"/>
              </a:rPr>
              <a:t> de </a:t>
            </a:r>
            <a:r>
              <a:rPr lang="es-ES" altLang="es-ES" sz="2400" b="1" spc="-40" dirty="0" err="1">
                <a:latin typeface="Arial"/>
                <a:cs typeface="Arial"/>
              </a:rPr>
              <a:t>beguda</a:t>
            </a:r>
            <a:r>
              <a:rPr lang="es-ES" altLang="es-ES" sz="2400" b="1" spc="-40" dirty="0">
                <a:latin typeface="Arial"/>
                <a:cs typeface="Arial"/>
              </a:rPr>
              <a:t>.</a:t>
            </a:r>
          </a:p>
          <a:p>
            <a:pPr marL="0" indent="0">
              <a:buClr>
                <a:srgbClr val="FF0000"/>
              </a:buClr>
              <a:buNone/>
              <a:tabLst>
                <a:tab pos="111125" algn="l"/>
              </a:tabLst>
            </a:pPr>
            <a:endParaRPr lang="es-ES" altLang="es-ES" sz="2400" b="1" spc="-40" dirty="0">
              <a:latin typeface="Arial"/>
              <a:cs typeface="Arial"/>
            </a:endParaRPr>
          </a:p>
          <a:p>
            <a:pPr>
              <a:buClr>
                <a:srgbClr val="FF0000"/>
              </a:buClr>
              <a:buFont typeface="Wingdings" panose="05000000000000000000" pitchFamily="2" charset="2"/>
              <a:buChar char="ü"/>
              <a:tabLst>
                <a:tab pos="111125" algn="l"/>
              </a:tabLst>
            </a:pPr>
            <a:r>
              <a:rPr lang="es-ES" altLang="es-ES" sz="2400" b="1" spc="-40" dirty="0" err="1">
                <a:latin typeface="Arial"/>
                <a:cs typeface="Arial"/>
              </a:rPr>
              <a:t>Com</a:t>
            </a:r>
            <a:r>
              <a:rPr lang="es-ES" altLang="es-ES" sz="2400" b="1" spc="-40" dirty="0">
                <a:latin typeface="Arial"/>
                <a:cs typeface="Arial"/>
              </a:rPr>
              <a:t> </a:t>
            </a:r>
            <a:r>
              <a:rPr lang="es-ES" altLang="es-ES" sz="2400" b="1" spc="-40" dirty="0" err="1">
                <a:latin typeface="Arial"/>
                <a:cs typeface="Arial"/>
              </a:rPr>
              <a:t>més</a:t>
            </a:r>
            <a:r>
              <a:rPr lang="es-ES" altLang="es-ES" sz="2400" b="1" spc="-40" dirty="0">
                <a:latin typeface="Arial"/>
                <a:cs typeface="Arial"/>
              </a:rPr>
              <a:t> </a:t>
            </a:r>
            <a:r>
              <a:rPr lang="es-ES" altLang="es-ES" sz="2400" b="1" spc="-40" dirty="0" err="1">
                <a:latin typeface="Arial"/>
                <a:cs typeface="Arial"/>
              </a:rPr>
              <a:t>jove</a:t>
            </a:r>
            <a:r>
              <a:rPr lang="es-ES" altLang="es-ES" sz="2400" b="1" spc="-40" dirty="0">
                <a:latin typeface="Arial"/>
                <a:cs typeface="Arial"/>
              </a:rPr>
              <a:t> es </a:t>
            </a:r>
            <a:r>
              <a:rPr lang="es-ES" altLang="es-ES" sz="2400" b="1" spc="-40" dirty="0" err="1">
                <a:latin typeface="Arial"/>
                <a:cs typeface="Arial"/>
              </a:rPr>
              <a:t>comença</a:t>
            </a:r>
            <a:r>
              <a:rPr lang="es-ES" altLang="es-ES" sz="2400" b="1" spc="-40" dirty="0">
                <a:latin typeface="Arial"/>
                <a:cs typeface="Arial"/>
              </a:rPr>
              <a:t> a </a:t>
            </a:r>
            <a:r>
              <a:rPr lang="es-ES" altLang="es-ES" sz="2400" b="1" spc="-40" dirty="0" err="1">
                <a:latin typeface="Arial"/>
                <a:cs typeface="Arial"/>
              </a:rPr>
              <a:t>beure</a:t>
            </a:r>
            <a:r>
              <a:rPr lang="es-ES" altLang="es-ES" sz="2400" b="1" spc="-40" dirty="0">
                <a:latin typeface="Arial"/>
                <a:cs typeface="Arial"/>
              </a:rPr>
              <a:t>, hi ha </a:t>
            </a:r>
            <a:r>
              <a:rPr lang="es-ES" altLang="es-ES" sz="2400" b="1" spc="-40" dirty="0" err="1">
                <a:latin typeface="Arial"/>
                <a:cs typeface="Arial"/>
              </a:rPr>
              <a:t>major</a:t>
            </a:r>
            <a:r>
              <a:rPr lang="es-ES" altLang="es-ES" sz="2400" b="1" spc="-40" dirty="0">
                <a:latin typeface="Arial"/>
                <a:cs typeface="Arial"/>
              </a:rPr>
              <a:t> </a:t>
            </a:r>
          </a:p>
          <a:p>
            <a:pPr marL="0" indent="0">
              <a:buClr>
                <a:srgbClr val="FF0000"/>
              </a:buClr>
              <a:buNone/>
              <a:tabLst>
                <a:tab pos="111125" algn="l"/>
              </a:tabLst>
            </a:pPr>
            <a:r>
              <a:rPr lang="es-ES" altLang="es-ES" sz="2400" b="1" spc="-40" dirty="0">
                <a:latin typeface="Arial"/>
                <a:cs typeface="Arial"/>
              </a:rPr>
              <a:t>    </a:t>
            </a:r>
            <a:r>
              <a:rPr lang="es-ES" altLang="es-ES" sz="2400" b="1" spc="-40" dirty="0" err="1">
                <a:latin typeface="Arial"/>
                <a:cs typeface="Arial"/>
              </a:rPr>
              <a:t>probabilitat</a:t>
            </a:r>
            <a:r>
              <a:rPr lang="es-ES" altLang="es-ES" sz="2400" b="1" spc="-40" dirty="0">
                <a:latin typeface="Arial"/>
                <a:cs typeface="Arial"/>
              </a:rPr>
              <a:t> de </a:t>
            </a:r>
            <a:r>
              <a:rPr lang="es-ES" altLang="es-ES" sz="2400" b="1" spc="-40" dirty="0" err="1">
                <a:latin typeface="Arial"/>
                <a:cs typeface="Arial"/>
              </a:rPr>
              <a:t>tenir</a:t>
            </a:r>
            <a:r>
              <a:rPr lang="es-ES" altLang="es-ES" sz="2400" b="1" spc="-40" dirty="0">
                <a:latin typeface="Arial"/>
                <a:cs typeface="Arial"/>
              </a:rPr>
              <a:t> </a:t>
            </a:r>
            <a:r>
              <a:rPr lang="es-ES" altLang="es-ES" sz="2400" b="1" spc="-40" dirty="0" err="1">
                <a:latin typeface="Arial"/>
                <a:cs typeface="Arial"/>
              </a:rPr>
              <a:t>problemes</a:t>
            </a:r>
            <a:r>
              <a:rPr lang="es-ES" altLang="es-ES" sz="2400" b="1" spc="-40" dirty="0">
                <a:latin typeface="Arial"/>
                <a:cs typeface="Arial"/>
              </a:rPr>
              <a:t> </a:t>
            </a:r>
            <a:r>
              <a:rPr lang="es-ES" altLang="es-ES" sz="2400" b="1" spc="-40" dirty="0" err="1">
                <a:latin typeface="Arial"/>
                <a:cs typeface="Arial"/>
              </a:rPr>
              <a:t>amb</a:t>
            </a:r>
            <a:r>
              <a:rPr lang="es-ES" altLang="es-ES" sz="2400" b="1" spc="-40" dirty="0">
                <a:latin typeface="Arial"/>
                <a:cs typeface="Arial"/>
              </a:rPr>
              <a:t> </a:t>
            </a:r>
            <a:r>
              <a:rPr lang="es-ES" altLang="es-ES" sz="2400" b="1" spc="-40" dirty="0" err="1">
                <a:latin typeface="Arial"/>
                <a:cs typeface="Arial"/>
              </a:rPr>
              <a:t>l'alcohol</a:t>
            </a:r>
            <a:r>
              <a:rPr lang="es-ES" altLang="es-ES" sz="2400" b="1" spc="-40" dirty="0">
                <a:latin typeface="Arial"/>
                <a:cs typeface="Arial"/>
              </a:rPr>
              <a:t>.</a:t>
            </a:r>
            <a:endParaRPr lang="es-ES" dirty="0"/>
          </a:p>
        </p:txBody>
      </p:sp>
      <p:sp>
        <p:nvSpPr>
          <p:cNvPr id="6" name="Título 1"/>
          <p:cNvSpPr>
            <a:spLocks noGrp="1"/>
          </p:cNvSpPr>
          <p:nvPr>
            <p:ph type="title"/>
          </p:nvPr>
        </p:nvSpPr>
        <p:spPr>
          <a:xfrm>
            <a:off x="457200" y="3959598"/>
            <a:ext cx="8229600" cy="690604"/>
          </a:xfrm>
          <a:solidFill>
            <a:srgbClr val="FF0000"/>
          </a:solidFill>
          <a:ln>
            <a:solidFill>
              <a:srgbClr val="FF0000"/>
            </a:solidFill>
          </a:ln>
        </p:spPr>
        <p:txBody>
          <a:bodyPr>
            <a:normAutofit fontScale="90000"/>
          </a:bodyPr>
          <a:lstStyle/>
          <a:p>
            <a:r>
              <a:rPr lang="es-ES" b="1" i="1" dirty="0">
                <a:solidFill>
                  <a:schemeClr val="bg1"/>
                </a:solidFill>
              </a:rPr>
              <a:t>Real News</a:t>
            </a:r>
            <a:endParaRPr lang="es-ES" dirty="0">
              <a:solidFill>
                <a:schemeClr val="bg1"/>
              </a:solidFill>
            </a:endParaRPr>
          </a:p>
        </p:txBody>
      </p:sp>
      <p:pic>
        <p:nvPicPr>
          <p:cNvPr id="7" name="Imagen 6"/>
          <p:cNvPicPr>
            <a:picLocks noChangeAspect="1"/>
          </p:cNvPicPr>
          <p:nvPr/>
        </p:nvPicPr>
        <p:blipFill>
          <a:blip r:embed="rId3"/>
          <a:stretch>
            <a:fillRect/>
          </a:stretch>
        </p:blipFill>
        <p:spPr>
          <a:xfrm>
            <a:off x="7827872" y="1647300"/>
            <a:ext cx="761324" cy="761324"/>
          </a:xfrm>
          <a:prstGeom prst="rect">
            <a:avLst/>
          </a:prstGeom>
          <a:solidFill>
            <a:schemeClr val="bg1"/>
          </a:solidFill>
        </p:spPr>
      </p:pic>
      <p:pic>
        <p:nvPicPr>
          <p:cNvPr id="8" name="Imagen 7">
            <a:extLst>
              <a:ext uri="{FF2B5EF4-FFF2-40B4-BE49-F238E27FC236}">
                <a16:creationId xmlns:a16="http://schemas.microsoft.com/office/drawing/2014/main" xmlns="" id="{8D25DF04-0504-49E3-AEB5-8866E77B4D67}"/>
              </a:ext>
            </a:extLst>
          </p:cNvPr>
          <p:cNvPicPr>
            <a:picLocks noChangeAspect="1"/>
          </p:cNvPicPr>
          <p:nvPr/>
        </p:nvPicPr>
        <p:blipFill>
          <a:blip r:embed="rId3">
            <a:duotone>
              <a:schemeClr val="accent2">
                <a:shade val="45000"/>
                <a:satMod val="135000"/>
              </a:schemeClr>
              <a:prstClr val="white"/>
            </a:duotone>
          </a:blip>
          <a:stretch>
            <a:fillRect/>
          </a:stretch>
        </p:blipFill>
        <p:spPr>
          <a:xfrm>
            <a:off x="7827872" y="158222"/>
            <a:ext cx="761324" cy="761324"/>
          </a:xfrm>
          <a:prstGeom prst="rect">
            <a:avLst/>
          </a:prstGeom>
          <a:solidFill>
            <a:schemeClr val="bg1"/>
          </a:solidFill>
        </p:spPr>
      </p:pic>
      <p:pic>
        <p:nvPicPr>
          <p:cNvPr id="9" name="Imagen 8">
            <a:extLst>
              <a:ext uri="{FF2B5EF4-FFF2-40B4-BE49-F238E27FC236}">
                <a16:creationId xmlns:a16="http://schemas.microsoft.com/office/drawing/2014/main" xmlns="" id="{8D25DF04-0504-49E3-AEB5-8866E77B4D67}"/>
              </a:ext>
            </a:extLst>
          </p:cNvPr>
          <p:cNvPicPr>
            <a:picLocks noChangeAspect="1"/>
          </p:cNvPicPr>
          <p:nvPr/>
        </p:nvPicPr>
        <p:blipFill>
          <a:blip r:embed="rId3">
            <a:duotone>
              <a:prstClr val="black"/>
              <a:schemeClr val="accent6">
                <a:tint val="45000"/>
                <a:satMod val="400000"/>
              </a:schemeClr>
            </a:duotone>
          </a:blip>
          <a:stretch>
            <a:fillRect/>
          </a:stretch>
        </p:blipFill>
        <p:spPr>
          <a:xfrm>
            <a:off x="7892517" y="3102349"/>
            <a:ext cx="690603" cy="690603"/>
          </a:xfrm>
          <a:prstGeom prst="rect">
            <a:avLst/>
          </a:prstGeom>
          <a:solidFill>
            <a:schemeClr val="bg1"/>
          </a:solidFill>
        </p:spPr>
      </p:pic>
    </p:spTree>
    <p:extLst>
      <p:ext uri="{BB962C8B-B14F-4D97-AF65-F5344CB8AC3E}">
        <p14:creationId xmlns:p14="http://schemas.microsoft.com/office/powerpoint/2010/main" val="40657221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childTnLst>
                          </p:cTn>
                        </p:par>
                        <p:par>
                          <p:cTn id="42" fill="hold">
                            <p:stCondLst>
                              <p:cond delay="2000"/>
                            </p:stCondLst>
                            <p:childTnLst>
                              <p:par>
                                <p:cTn id="43" presetID="6" presetClass="entr" presetSubtype="16"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Rectángulo 2"/>
          <p:cNvSpPr/>
          <p:nvPr/>
        </p:nvSpPr>
        <p:spPr>
          <a:xfrm>
            <a:off x="0" y="0"/>
            <a:ext cx="9144000" cy="16187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238883"/>
            <a:ext cx="9144000" cy="390461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fontAlgn="auto">
              <a:buFont typeface="+mj-lt"/>
              <a:buAutoNum type="alphaUcPeriod"/>
            </a:pPr>
            <a:r>
              <a:rPr lang="es-ES" sz="2000" dirty="0" err="1"/>
              <a:t>Perquè</a:t>
            </a:r>
            <a:r>
              <a:rPr lang="es-ES" sz="2000" dirty="0"/>
              <a:t> hi </a:t>
            </a:r>
            <a:r>
              <a:rPr lang="es-ES" sz="2000" dirty="0" err="1"/>
              <a:t>hagi</a:t>
            </a:r>
            <a:r>
              <a:rPr lang="es-ES" sz="2000" dirty="0"/>
              <a:t> una </a:t>
            </a:r>
            <a:r>
              <a:rPr lang="es-ES" sz="2000" dirty="0" err="1"/>
              <a:t>dependència</a:t>
            </a:r>
            <a:r>
              <a:rPr lang="es-ES" sz="2000" dirty="0"/>
              <a:t> ha de </a:t>
            </a:r>
            <a:r>
              <a:rPr lang="es-ES" sz="2000" dirty="0" err="1"/>
              <a:t>passar</a:t>
            </a:r>
            <a:r>
              <a:rPr lang="es-ES" sz="2000" dirty="0"/>
              <a:t> un </a:t>
            </a:r>
            <a:r>
              <a:rPr lang="es-ES" sz="2000" dirty="0" err="1"/>
              <a:t>cert</a:t>
            </a:r>
            <a:r>
              <a:rPr lang="es-ES" sz="2000" dirty="0"/>
              <a:t> </a:t>
            </a:r>
            <a:r>
              <a:rPr lang="es-ES" sz="2000" dirty="0" err="1"/>
              <a:t>temps</a:t>
            </a:r>
            <a:r>
              <a:rPr lang="es-ES" sz="2000" dirty="0"/>
              <a:t> </a:t>
            </a:r>
            <a:r>
              <a:rPr lang="es-ES" sz="2000" dirty="0" err="1"/>
              <a:t>consumint</a:t>
            </a:r>
            <a:r>
              <a:rPr lang="es-ES" sz="2000" dirty="0"/>
              <a:t> (</a:t>
            </a:r>
            <a:r>
              <a:rPr lang="es-ES" sz="2000" dirty="0" err="1"/>
              <a:t>efectes</a:t>
            </a:r>
            <a:r>
              <a:rPr lang="es-ES" sz="2000" dirty="0"/>
              <a:t> a </a:t>
            </a:r>
            <a:r>
              <a:rPr lang="es-ES" sz="2000" dirty="0" err="1"/>
              <a:t>llarg</a:t>
            </a:r>
            <a:r>
              <a:rPr lang="es-ES" sz="2000" dirty="0"/>
              <a:t> </a:t>
            </a:r>
            <a:r>
              <a:rPr lang="es-ES" sz="2000" dirty="0" err="1"/>
              <a:t>termini</a:t>
            </a:r>
            <a:r>
              <a:rPr lang="es-ES" sz="2000" dirty="0"/>
              <a:t>), no </a:t>
            </a:r>
            <a:r>
              <a:rPr lang="es-ES" sz="2000" dirty="0" err="1"/>
              <a:t>obstant</a:t>
            </a:r>
            <a:r>
              <a:rPr lang="es-ES" sz="2000" dirty="0"/>
              <a:t> </a:t>
            </a:r>
            <a:r>
              <a:rPr lang="es-ES" sz="2000" dirty="0" err="1"/>
              <a:t>això</a:t>
            </a:r>
            <a:r>
              <a:rPr lang="es-ES" sz="2000" dirty="0"/>
              <a:t>, </a:t>
            </a:r>
            <a:r>
              <a:rPr lang="es-ES" sz="2000" dirty="0" err="1"/>
              <a:t>els</a:t>
            </a:r>
            <a:r>
              <a:rPr lang="es-ES" sz="2000" dirty="0"/>
              <a:t> </a:t>
            </a:r>
            <a:r>
              <a:rPr lang="es-ES" sz="2000" dirty="0" err="1"/>
              <a:t>efectes</a:t>
            </a:r>
            <a:r>
              <a:rPr lang="es-ES" sz="2000" dirty="0"/>
              <a:t> en </a:t>
            </a:r>
            <a:r>
              <a:rPr lang="es-ES" sz="2000" dirty="0" err="1"/>
              <a:t>els</a:t>
            </a:r>
            <a:r>
              <a:rPr lang="es-ES" sz="2000" dirty="0"/>
              <a:t> </a:t>
            </a:r>
            <a:r>
              <a:rPr lang="es-ES" sz="2000" dirty="0" err="1"/>
              <a:t>menors</a:t>
            </a:r>
            <a:r>
              <a:rPr lang="es-ES" sz="2000" dirty="0"/>
              <a:t> </a:t>
            </a:r>
            <a:r>
              <a:rPr lang="es-ES" sz="2000" dirty="0" err="1"/>
              <a:t>d'edat</a:t>
            </a:r>
            <a:r>
              <a:rPr lang="es-ES" sz="2000" dirty="0"/>
              <a:t> </a:t>
            </a:r>
            <a:r>
              <a:rPr lang="es-ES" sz="2000" dirty="0" err="1"/>
              <a:t>són</a:t>
            </a:r>
            <a:r>
              <a:rPr lang="es-ES" sz="2000" dirty="0"/>
              <a:t> </a:t>
            </a:r>
            <a:r>
              <a:rPr lang="es-ES" sz="2000" dirty="0" err="1"/>
              <a:t>molt</a:t>
            </a:r>
            <a:r>
              <a:rPr lang="es-ES" sz="2000" dirty="0"/>
              <a:t> </a:t>
            </a:r>
            <a:r>
              <a:rPr lang="es-ES" sz="2000" dirty="0" err="1"/>
              <a:t>preocupants</a:t>
            </a:r>
            <a:r>
              <a:rPr lang="es-ES" sz="2000" dirty="0"/>
              <a:t> </a:t>
            </a:r>
            <a:r>
              <a:rPr lang="es-ES" sz="2000" dirty="0" err="1"/>
              <a:t>perquè</a:t>
            </a:r>
            <a:r>
              <a:rPr lang="es-ES" sz="2000" dirty="0"/>
              <a:t> </a:t>
            </a:r>
            <a:r>
              <a:rPr lang="es-ES" sz="2000" dirty="0" err="1"/>
              <a:t>beure</a:t>
            </a:r>
            <a:r>
              <a:rPr lang="es-ES" sz="2000" dirty="0"/>
              <a:t> alcohol afecta, entre </a:t>
            </a:r>
            <a:r>
              <a:rPr lang="es-ES" sz="2000" dirty="0" err="1"/>
              <a:t>altres</a:t>
            </a:r>
            <a:r>
              <a:rPr lang="es-ES" sz="2000" dirty="0"/>
              <a:t>, a les </a:t>
            </a:r>
            <a:r>
              <a:rPr lang="es-ES" sz="2000" dirty="0" err="1"/>
              <a:t>neurones</a:t>
            </a:r>
            <a:r>
              <a:rPr lang="es-ES" sz="2000" dirty="0"/>
              <a:t>, la </a:t>
            </a:r>
            <a:r>
              <a:rPr lang="es-ES" sz="2000" dirty="0" err="1"/>
              <a:t>qual</a:t>
            </a:r>
            <a:r>
              <a:rPr lang="es-ES" sz="2000" dirty="0"/>
              <a:t> cosa </a:t>
            </a:r>
            <a:r>
              <a:rPr lang="es-ES" sz="2000" dirty="0" err="1"/>
              <a:t>interfereixen</a:t>
            </a:r>
            <a:r>
              <a:rPr lang="es-ES" sz="2000" dirty="0"/>
              <a:t> en el </a:t>
            </a:r>
            <a:r>
              <a:rPr lang="es-ES" sz="2000" dirty="0" err="1"/>
              <a:t>rendiment</a:t>
            </a:r>
            <a:r>
              <a:rPr lang="es-ES" sz="2000" dirty="0"/>
              <a:t> </a:t>
            </a:r>
            <a:r>
              <a:rPr lang="es-ES" sz="2000" dirty="0" err="1"/>
              <a:t>acadèmic</a:t>
            </a:r>
            <a:r>
              <a:rPr lang="es-ES" sz="2000" dirty="0"/>
              <a:t> i en el </a:t>
            </a:r>
            <a:r>
              <a:rPr lang="es-ES" sz="2000" dirty="0" err="1"/>
              <a:t>comportament</a:t>
            </a:r>
            <a:r>
              <a:rPr lang="es-ES" sz="2000" dirty="0"/>
              <a:t> (</a:t>
            </a:r>
            <a:r>
              <a:rPr lang="es-ES" sz="2000" dirty="0" err="1"/>
              <a:t>efectes</a:t>
            </a:r>
            <a:r>
              <a:rPr lang="es-ES" sz="2000" dirty="0"/>
              <a:t> a </a:t>
            </a:r>
            <a:r>
              <a:rPr lang="es-ES" sz="2000" dirty="0" err="1"/>
              <a:t>curt</a:t>
            </a:r>
            <a:r>
              <a:rPr lang="es-ES" sz="2000" dirty="0"/>
              <a:t> </a:t>
            </a:r>
            <a:r>
              <a:rPr lang="es-ES" sz="2000" dirty="0" err="1"/>
              <a:t>termini</a:t>
            </a:r>
            <a:r>
              <a:rPr lang="es-ES" sz="1600" dirty="0">
                <a:solidFill>
                  <a:schemeClr val="bg1"/>
                </a:solidFill>
              </a:rPr>
              <a:t>).</a:t>
            </a:r>
            <a:r>
              <a:rPr lang="es-ES" sz="2000" dirty="0">
                <a:solidFill>
                  <a:schemeClr val="bg1"/>
                </a:solidFill>
              </a:rPr>
              <a:t> </a:t>
            </a:r>
          </a:p>
          <a:p>
            <a:pPr marL="342900" indent="-342900" fontAlgn="auto">
              <a:buFont typeface="+mj-lt"/>
              <a:buAutoNum type="alphaUcPeriod"/>
            </a:pPr>
            <a:endParaRPr lang="es-ES" sz="1000" dirty="0">
              <a:solidFill>
                <a:schemeClr val="bg1"/>
              </a:solidFill>
            </a:endParaRPr>
          </a:p>
          <a:p>
            <a:pPr marL="457200" indent="-457200" fontAlgn="auto">
              <a:buFont typeface="+mj-lt"/>
              <a:buAutoNum type="alphaUcPeriod"/>
            </a:pPr>
            <a:r>
              <a:rPr lang="es-ES" sz="2000" dirty="0"/>
              <a:t>Sí, </a:t>
            </a:r>
            <a:r>
              <a:rPr lang="es-ES" sz="2000" dirty="0" err="1"/>
              <a:t>només</a:t>
            </a:r>
            <a:r>
              <a:rPr lang="es-ES" sz="2000" dirty="0"/>
              <a:t> afecta a les persones </a:t>
            </a:r>
            <a:r>
              <a:rPr lang="es-ES" sz="2000" dirty="0" err="1"/>
              <a:t>majors</a:t>
            </a:r>
            <a:r>
              <a:rPr lang="es-ES" sz="2000" dirty="0"/>
              <a:t> que han </a:t>
            </a:r>
            <a:r>
              <a:rPr lang="es-ES" sz="2000" dirty="0" err="1"/>
              <a:t>begut</a:t>
            </a:r>
            <a:r>
              <a:rPr lang="es-ES" sz="2000" dirty="0"/>
              <a:t> alcohol </a:t>
            </a:r>
            <a:r>
              <a:rPr lang="es-ES" sz="2000" dirty="0" err="1"/>
              <a:t>durant</a:t>
            </a:r>
            <a:r>
              <a:rPr lang="es-ES" sz="2000" dirty="0"/>
              <a:t> </a:t>
            </a:r>
            <a:r>
              <a:rPr lang="es-ES" sz="2000" dirty="0" err="1"/>
              <a:t>molts</a:t>
            </a:r>
            <a:r>
              <a:rPr lang="es-ES" sz="2000" dirty="0"/>
              <a:t> </a:t>
            </a:r>
            <a:r>
              <a:rPr lang="es-ES" sz="2000" dirty="0" err="1"/>
              <a:t>anys</a:t>
            </a:r>
            <a:r>
              <a:rPr lang="es-ES" sz="2000" dirty="0"/>
              <a:t> i </a:t>
            </a:r>
            <a:r>
              <a:rPr lang="es-ES" sz="2000" dirty="0" err="1"/>
              <a:t>molta</a:t>
            </a:r>
            <a:r>
              <a:rPr lang="es-ES" sz="2000" dirty="0"/>
              <a:t> </a:t>
            </a:r>
            <a:r>
              <a:rPr lang="es-ES" sz="2000" dirty="0" err="1"/>
              <a:t>quantitat</a:t>
            </a:r>
            <a:r>
              <a:rPr lang="es-ES" sz="2000" dirty="0"/>
              <a:t>, </a:t>
            </a:r>
            <a:r>
              <a:rPr lang="es-ES" sz="2000" dirty="0" err="1"/>
              <a:t>perquè</a:t>
            </a:r>
            <a:r>
              <a:rPr lang="es-ES" sz="2000" dirty="0"/>
              <a:t> </a:t>
            </a:r>
            <a:r>
              <a:rPr lang="es-ES" sz="2000" dirty="0" err="1"/>
              <a:t>els</a:t>
            </a:r>
            <a:r>
              <a:rPr lang="es-ES" sz="2000" dirty="0"/>
              <a:t> </a:t>
            </a:r>
            <a:r>
              <a:rPr lang="es-ES" sz="2000" dirty="0" err="1"/>
              <a:t>efectes</a:t>
            </a:r>
            <a:r>
              <a:rPr lang="es-ES" sz="2000" dirty="0"/>
              <a:t> </a:t>
            </a:r>
            <a:r>
              <a:rPr lang="es-ES" sz="2000" dirty="0" err="1"/>
              <a:t>negatius</a:t>
            </a:r>
            <a:r>
              <a:rPr lang="es-ES" sz="2000" dirty="0"/>
              <a:t> </a:t>
            </a:r>
            <a:r>
              <a:rPr lang="es-ES" sz="2000" dirty="0" err="1"/>
              <a:t>exclusivament</a:t>
            </a:r>
            <a:r>
              <a:rPr lang="es-ES" sz="2000" dirty="0"/>
              <a:t> </a:t>
            </a:r>
            <a:r>
              <a:rPr lang="es-ES" sz="2000" dirty="0" err="1"/>
              <a:t>apareixen</a:t>
            </a:r>
            <a:r>
              <a:rPr lang="es-ES" sz="2000" dirty="0"/>
              <a:t> </a:t>
            </a:r>
            <a:r>
              <a:rPr lang="es-ES" sz="2000" dirty="0" err="1"/>
              <a:t>amb</a:t>
            </a:r>
            <a:r>
              <a:rPr lang="es-ES" sz="2000" dirty="0"/>
              <a:t> el </a:t>
            </a:r>
            <a:r>
              <a:rPr lang="es-ES" sz="2000" dirty="0" err="1"/>
              <a:t>temps</a:t>
            </a:r>
            <a:r>
              <a:rPr lang="es-ES" sz="2000" dirty="0">
                <a:solidFill>
                  <a:schemeClr val="bg1"/>
                </a:solidFill>
              </a:rPr>
              <a:t>. </a:t>
            </a:r>
          </a:p>
          <a:p>
            <a:pPr marL="342900" indent="-342900" fontAlgn="auto">
              <a:buFont typeface="+mj-lt"/>
              <a:buAutoNum type="alphaUcPeriod"/>
            </a:pPr>
            <a:endParaRPr lang="es-ES" sz="1000" dirty="0">
              <a:solidFill>
                <a:schemeClr val="bg1"/>
              </a:solidFill>
            </a:endParaRPr>
          </a:p>
          <a:p>
            <a:pPr marL="457200" indent="-457200" fontAlgn="auto">
              <a:buFont typeface="+mj-lt"/>
              <a:buAutoNum type="alphaUcPeriod"/>
            </a:pPr>
            <a:r>
              <a:rPr lang="es-ES" sz="2000" dirty="0" err="1"/>
              <a:t>És</a:t>
            </a:r>
            <a:r>
              <a:rPr lang="es-ES" sz="2000" dirty="0"/>
              <a:t> </a:t>
            </a:r>
            <a:r>
              <a:rPr lang="es-ES" sz="2000" dirty="0" err="1"/>
              <a:t>veritat</a:t>
            </a:r>
            <a:r>
              <a:rPr lang="es-ES" sz="2000" dirty="0"/>
              <a:t>, </a:t>
            </a:r>
            <a:r>
              <a:rPr lang="es-ES" sz="2000" dirty="0" err="1"/>
              <a:t>perquè</a:t>
            </a:r>
            <a:r>
              <a:rPr lang="es-ES" sz="2000" dirty="0"/>
              <a:t> entre les persones </a:t>
            </a:r>
            <a:r>
              <a:rPr lang="es-ES" sz="2000" dirty="0" err="1"/>
              <a:t>joves</a:t>
            </a:r>
            <a:r>
              <a:rPr lang="es-ES" sz="2000" dirty="0"/>
              <a:t> </a:t>
            </a:r>
            <a:r>
              <a:rPr lang="es-ES" sz="2000" dirty="0" err="1"/>
              <a:t>només</a:t>
            </a:r>
            <a:r>
              <a:rPr lang="es-ES" sz="2000" dirty="0"/>
              <a:t> </a:t>
            </a:r>
            <a:r>
              <a:rPr lang="es-ES" sz="2000" dirty="0" err="1"/>
              <a:t>apareixen</a:t>
            </a:r>
            <a:r>
              <a:rPr lang="es-ES" sz="2000" dirty="0"/>
              <a:t> </a:t>
            </a:r>
            <a:r>
              <a:rPr lang="es-ES" sz="2000" dirty="0" err="1"/>
              <a:t>efectes</a:t>
            </a:r>
            <a:r>
              <a:rPr lang="es-ES" sz="2000" dirty="0"/>
              <a:t> </a:t>
            </a:r>
            <a:r>
              <a:rPr lang="es-ES" sz="2000" dirty="0" err="1"/>
              <a:t>molt</a:t>
            </a:r>
            <a:r>
              <a:rPr lang="es-ES" sz="2000" dirty="0"/>
              <a:t> </a:t>
            </a:r>
            <a:r>
              <a:rPr lang="es-ES" sz="2000" dirty="0" err="1"/>
              <a:t>poc</a:t>
            </a:r>
            <a:r>
              <a:rPr lang="es-ES" sz="2000" dirty="0"/>
              <a:t> </a:t>
            </a:r>
            <a:r>
              <a:rPr lang="es-ES" sz="2000" dirty="0" err="1"/>
              <a:t>importants</a:t>
            </a:r>
            <a:r>
              <a:rPr lang="es-ES" sz="2000" dirty="0"/>
              <a:t> (et </a:t>
            </a:r>
            <a:r>
              <a:rPr lang="es-ES" sz="2000" dirty="0" err="1"/>
              <a:t>mareges</a:t>
            </a:r>
            <a:r>
              <a:rPr lang="es-ES" sz="2000" dirty="0"/>
              <a:t> o </a:t>
            </a:r>
            <a:r>
              <a:rPr lang="es-ES" sz="2000" dirty="0" err="1"/>
              <a:t>t'emborratxes</a:t>
            </a:r>
            <a:r>
              <a:rPr lang="es-ES" sz="2000" dirty="0"/>
              <a:t> alguna vegada, </a:t>
            </a:r>
            <a:r>
              <a:rPr lang="es-ES" sz="2000" dirty="0" err="1"/>
              <a:t>però</a:t>
            </a:r>
            <a:r>
              <a:rPr lang="es-ES" sz="2000" dirty="0"/>
              <a:t> es </a:t>
            </a:r>
            <a:r>
              <a:rPr lang="es-ES" sz="2000" dirty="0" err="1"/>
              <a:t>passa</a:t>
            </a:r>
            <a:r>
              <a:rPr lang="es-ES" sz="2000" dirty="0"/>
              <a:t>), </a:t>
            </a:r>
            <a:r>
              <a:rPr lang="es-ES" sz="2000" dirty="0" err="1"/>
              <a:t>pel</a:t>
            </a:r>
            <a:r>
              <a:rPr lang="es-ES" sz="2000" dirty="0"/>
              <a:t> </a:t>
            </a:r>
            <a:r>
              <a:rPr lang="es-ES" sz="2000" dirty="0" err="1"/>
              <a:t>fet</a:t>
            </a:r>
            <a:r>
              <a:rPr lang="es-ES" sz="2000" dirty="0"/>
              <a:t> que no </a:t>
            </a:r>
            <a:r>
              <a:rPr lang="es-ES" sz="2000" dirty="0" err="1"/>
              <a:t>s'està</a:t>
            </a:r>
            <a:r>
              <a:rPr lang="es-ES" sz="2000" dirty="0"/>
              <a:t> </a:t>
            </a:r>
            <a:r>
              <a:rPr lang="es-ES" sz="2000" dirty="0" err="1"/>
              <a:t>acostumat</a:t>
            </a:r>
            <a:r>
              <a:rPr lang="es-ES" sz="2000" dirty="0"/>
              <a:t>, per la </a:t>
            </a:r>
            <a:r>
              <a:rPr lang="es-ES" sz="2000" dirty="0" err="1"/>
              <a:t>qual</a:t>
            </a:r>
            <a:r>
              <a:rPr lang="es-ES" sz="2000" dirty="0"/>
              <a:t> cosa </a:t>
            </a:r>
            <a:r>
              <a:rPr lang="es-ES" sz="2000" dirty="0" err="1"/>
              <a:t>disminueixen</a:t>
            </a:r>
            <a:r>
              <a:rPr lang="es-ES" sz="2000" dirty="0"/>
              <a:t> </a:t>
            </a:r>
            <a:r>
              <a:rPr lang="es-ES" sz="2000" dirty="0" err="1"/>
              <a:t>amb</a:t>
            </a:r>
            <a:r>
              <a:rPr lang="es-ES" sz="2000" dirty="0"/>
              <a:t> </a:t>
            </a:r>
            <a:r>
              <a:rPr lang="es-ES" sz="2000" dirty="0" err="1"/>
              <a:t>l'ús</a:t>
            </a:r>
            <a:r>
              <a:rPr lang="es-ES" sz="2000" dirty="0"/>
              <a:t> </a:t>
            </a:r>
            <a:r>
              <a:rPr lang="es-ES" sz="2000" dirty="0" err="1"/>
              <a:t>continuat</a:t>
            </a:r>
            <a:r>
              <a:rPr lang="es-ES" dirty="0">
                <a:solidFill>
                  <a:schemeClr val="bg1"/>
                </a:solidFill>
              </a:rPr>
              <a:t>.</a:t>
            </a:r>
          </a:p>
        </p:txBody>
      </p:sp>
      <p:sp>
        <p:nvSpPr>
          <p:cNvPr id="11" name="CuadroTexto 10"/>
          <p:cNvSpPr txBox="1"/>
          <p:nvPr/>
        </p:nvSpPr>
        <p:spPr>
          <a:xfrm>
            <a:off x="341193" y="126999"/>
            <a:ext cx="8685933" cy="1015663"/>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3</a:t>
            </a:r>
            <a:r>
              <a:rPr lang="es-ES" altLang="es-ES" sz="3600" b="1" spc="-100" dirty="0">
                <a:solidFill>
                  <a:schemeClr val="bg1"/>
                </a:solidFill>
                <a:latin typeface="Arial"/>
                <a:cs typeface="Arial"/>
              </a:rPr>
              <a:t>.</a:t>
            </a:r>
            <a:r>
              <a:rPr lang="es-ES" altLang="es-ES" b="1" spc="-100" dirty="0">
                <a:solidFill>
                  <a:schemeClr val="bg1"/>
                </a:solidFill>
                <a:latin typeface="Arial"/>
                <a:cs typeface="Arial"/>
              </a:rPr>
              <a:t> </a:t>
            </a:r>
            <a:r>
              <a:rPr lang="fr-FR" sz="2400" dirty="0">
                <a:solidFill>
                  <a:schemeClr val="bg1"/>
                </a:solidFill>
              </a:rPr>
              <a:t>Les </a:t>
            </a:r>
            <a:r>
              <a:rPr lang="fr-FR" sz="2400" dirty="0" err="1">
                <a:solidFill>
                  <a:schemeClr val="bg1"/>
                </a:solidFill>
              </a:rPr>
              <a:t>conseqüències</a:t>
            </a:r>
            <a:r>
              <a:rPr lang="fr-FR" sz="2400" dirty="0">
                <a:solidFill>
                  <a:schemeClr val="bg1"/>
                </a:solidFill>
              </a:rPr>
              <a:t> </a:t>
            </a:r>
            <a:r>
              <a:rPr lang="fr-FR" sz="2400" dirty="0" err="1">
                <a:solidFill>
                  <a:schemeClr val="bg1"/>
                </a:solidFill>
              </a:rPr>
              <a:t>negatives</a:t>
            </a:r>
            <a:r>
              <a:rPr lang="fr-FR" sz="2400" dirty="0">
                <a:solidFill>
                  <a:schemeClr val="bg1"/>
                </a:solidFill>
              </a:rPr>
              <a:t> de l'</a:t>
            </a:r>
            <a:r>
              <a:rPr lang="fr-FR" sz="2400" dirty="0" err="1">
                <a:solidFill>
                  <a:schemeClr val="bg1"/>
                </a:solidFill>
              </a:rPr>
              <a:t>alcohol</a:t>
            </a:r>
            <a:r>
              <a:rPr lang="fr-FR" sz="2400" dirty="0">
                <a:solidFill>
                  <a:schemeClr val="bg1"/>
                </a:solidFill>
              </a:rPr>
              <a:t> </a:t>
            </a:r>
            <a:r>
              <a:rPr lang="fr-FR" sz="2400" dirty="0" err="1">
                <a:solidFill>
                  <a:schemeClr val="bg1"/>
                </a:solidFill>
              </a:rPr>
              <a:t>només</a:t>
            </a:r>
            <a:r>
              <a:rPr lang="fr-FR" sz="2400" dirty="0">
                <a:solidFill>
                  <a:schemeClr val="bg1"/>
                </a:solidFill>
              </a:rPr>
              <a:t> es </a:t>
            </a:r>
            <a:r>
              <a:rPr lang="fr-FR" sz="2400" dirty="0" err="1">
                <a:solidFill>
                  <a:schemeClr val="bg1"/>
                </a:solidFill>
              </a:rPr>
              <a:t>produeixen</a:t>
            </a:r>
            <a:r>
              <a:rPr lang="fr-FR" sz="2400" dirty="0">
                <a:solidFill>
                  <a:schemeClr val="bg1"/>
                </a:solidFill>
              </a:rPr>
              <a:t> en les </a:t>
            </a:r>
            <a:r>
              <a:rPr lang="fr-FR" sz="2400" dirty="0" err="1">
                <a:solidFill>
                  <a:schemeClr val="bg1"/>
                </a:solidFill>
              </a:rPr>
              <a:t>persones</a:t>
            </a:r>
            <a:r>
              <a:rPr lang="fr-FR" sz="2400" dirty="0">
                <a:solidFill>
                  <a:schemeClr val="bg1"/>
                </a:solidFill>
              </a:rPr>
              <a:t> majors o que </a:t>
            </a:r>
            <a:r>
              <a:rPr lang="fr-FR" sz="2400" dirty="0" err="1">
                <a:solidFill>
                  <a:schemeClr val="bg1"/>
                </a:solidFill>
              </a:rPr>
              <a:t>porten</a:t>
            </a:r>
            <a:r>
              <a:rPr lang="fr-FR" sz="2400" dirty="0">
                <a:solidFill>
                  <a:schemeClr val="bg1"/>
                </a:solidFill>
              </a:rPr>
              <a:t> </a:t>
            </a:r>
            <a:r>
              <a:rPr lang="fr-FR" sz="2400" dirty="0" err="1">
                <a:solidFill>
                  <a:schemeClr val="bg1"/>
                </a:solidFill>
              </a:rPr>
              <a:t>molt</a:t>
            </a:r>
            <a:r>
              <a:rPr lang="fr-FR" sz="2400" dirty="0">
                <a:solidFill>
                  <a:schemeClr val="bg1"/>
                </a:solidFill>
              </a:rPr>
              <a:t> temps </a:t>
            </a:r>
            <a:r>
              <a:rPr lang="fr-FR" sz="2400" dirty="0" err="1">
                <a:solidFill>
                  <a:schemeClr val="bg1"/>
                </a:solidFill>
              </a:rPr>
              <a:t>bevent</a:t>
            </a:r>
            <a:r>
              <a:rPr lang="fr-FR" sz="2400" dirty="0">
                <a:solidFill>
                  <a:schemeClr val="bg1"/>
                </a:solidFill>
              </a:rPr>
              <a:t>?</a:t>
            </a:r>
            <a:endParaRPr lang="es-ES" altLang="es-ES" sz="2200" b="1" spc="-100" dirty="0">
              <a:solidFill>
                <a:schemeClr val="bg1"/>
              </a:solidFill>
              <a:latin typeface="Arial"/>
              <a:cs typeface="Arial"/>
            </a:endParaRPr>
          </a:p>
        </p:txBody>
      </p:sp>
    </p:spTree>
    <p:extLst>
      <p:ext uri="{BB962C8B-B14F-4D97-AF65-F5344CB8AC3E}">
        <p14:creationId xmlns:p14="http://schemas.microsoft.com/office/powerpoint/2010/main" val="15402754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8337" y="0"/>
            <a:ext cx="9015663" cy="857250"/>
          </a:xfrm>
        </p:spPr>
        <p:txBody>
          <a:bodyPr>
            <a:normAutofit fontScale="90000"/>
          </a:bodyPr>
          <a:lstStyle/>
          <a:p>
            <a:pPr algn="l"/>
            <a:r>
              <a:rPr lang="es-ES" altLang="es-ES" sz="2000" b="1" spc="-100" dirty="0">
                <a:latin typeface="Arial"/>
                <a:cs typeface="Arial"/>
              </a:rPr>
              <a:t/>
            </a:r>
            <a:br>
              <a:rPr lang="es-ES" altLang="es-ES" sz="2000" b="1" spc="-100" dirty="0">
                <a:latin typeface="Arial"/>
                <a:cs typeface="Arial"/>
              </a:rPr>
            </a:br>
            <a:r>
              <a:rPr lang="es-ES" altLang="es-ES" sz="2000" b="1" spc="-100" dirty="0">
                <a:latin typeface="Arial"/>
                <a:cs typeface="Arial"/>
              </a:rPr>
              <a:t/>
            </a:r>
            <a:br>
              <a:rPr lang="es-ES" altLang="es-ES" sz="2000" b="1" spc="-100" dirty="0">
                <a:latin typeface="Arial"/>
                <a:cs typeface="Arial"/>
              </a:rPr>
            </a:br>
            <a:r>
              <a:rPr lang="es-ES" altLang="es-ES" sz="2000" b="1" spc="-100" dirty="0">
                <a:latin typeface="Arial"/>
                <a:cs typeface="Arial"/>
              </a:rPr>
              <a:t/>
            </a:r>
            <a:br>
              <a:rPr lang="es-ES" altLang="es-ES" sz="2000" b="1" spc="-100" dirty="0">
                <a:latin typeface="Arial"/>
                <a:cs typeface="Arial"/>
              </a:rPr>
            </a:br>
            <a:r>
              <a:rPr lang="es-ES" altLang="es-ES" sz="2000" b="1" spc="-100" dirty="0">
                <a:latin typeface="Arial"/>
                <a:cs typeface="Arial"/>
              </a:rPr>
              <a:t/>
            </a:r>
            <a:br>
              <a:rPr lang="es-ES" altLang="es-ES" sz="2000" b="1" spc="-100" dirty="0">
                <a:latin typeface="Arial"/>
                <a:cs typeface="Arial"/>
              </a:rPr>
            </a:br>
            <a:r>
              <a:rPr lang="es-ES" altLang="es-ES" dirty="0">
                <a:latin typeface="+mn-lt"/>
                <a:ea typeface="+mn-ea"/>
                <a:cs typeface="+mn-cs"/>
              </a:rPr>
              <a:t>3</a:t>
            </a:r>
            <a:r>
              <a:rPr lang="es-ES" altLang="es-ES" sz="3300" dirty="0">
                <a:latin typeface="+mn-lt"/>
                <a:ea typeface="+mn-ea"/>
                <a:cs typeface="+mn-cs"/>
              </a:rPr>
              <a:t>. </a:t>
            </a:r>
            <a:r>
              <a:rPr lang="fr-FR" altLang="es-ES" sz="2700" dirty="0">
                <a:latin typeface="Arial" panose="020B0604020202020204" pitchFamily="34" charset="0"/>
                <a:cs typeface="Arial" panose="020B0604020202020204" pitchFamily="34" charset="0"/>
              </a:rPr>
              <a:t>Les </a:t>
            </a:r>
            <a:r>
              <a:rPr lang="fr-FR" altLang="es-ES" sz="2700" dirty="0" err="1">
                <a:latin typeface="Arial" panose="020B0604020202020204" pitchFamily="34" charset="0"/>
                <a:cs typeface="Arial" panose="020B0604020202020204" pitchFamily="34" charset="0"/>
              </a:rPr>
              <a:t>conseqüències</a:t>
            </a:r>
            <a:r>
              <a:rPr lang="fr-FR" altLang="es-ES" sz="2700" dirty="0">
                <a:latin typeface="Arial" panose="020B0604020202020204" pitchFamily="34" charset="0"/>
                <a:cs typeface="Arial" panose="020B0604020202020204" pitchFamily="34" charset="0"/>
              </a:rPr>
              <a:t> </a:t>
            </a:r>
            <a:r>
              <a:rPr lang="fr-FR" altLang="es-ES" sz="2700" dirty="0" err="1">
                <a:latin typeface="Arial" panose="020B0604020202020204" pitchFamily="34" charset="0"/>
                <a:cs typeface="Arial" panose="020B0604020202020204" pitchFamily="34" charset="0"/>
              </a:rPr>
              <a:t>negatives</a:t>
            </a:r>
            <a:r>
              <a:rPr lang="fr-FR" altLang="es-ES" sz="2700" dirty="0">
                <a:latin typeface="Arial" panose="020B0604020202020204" pitchFamily="34" charset="0"/>
                <a:cs typeface="Arial" panose="020B0604020202020204" pitchFamily="34" charset="0"/>
              </a:rPr>
              <a:t> de l'</a:t>
            </a:r>
            <a:r>
              <a:rPr lang="fr-FR" altLang="es-ES" sz="2700" dirty="0" err="1">
                <a:latin typeface="Arial" panose="020B0604020202020204" pitchFamily="34" charset="0"/>
                <a:cs typeface="Arial" panose="020B0604020202020204" pitchFamily="34" charset="0"/>
              </a:rPr>
              <a:t>alcohol</a:t>
            </a:r>
            <a:r>
              <a:rPr lang="fr-FR" altLang="es-ES" sz="2700" dirty="0">
                <a:latin typeface="Arial" panose="020B0604020202020204" pitchFamily="34" charset="0"/>
                <a:cs typeface="Arial" panose="020B0604020202020204" pitchFamily="34" charset="0"/>
              </a:rPr>
              <a:t> </a:t>
            </a:r>
            <a:r>
              <a:rPr lang="fr-FR" altLang="es-ES" sz="2700" dirty="0" err="1">
                <a:latin typeface="Arial" panose="020B0604020202020204" pitchFamily="34" charset="0"/>
                <a:cs typeface="Arial" panose="020B0604020202020204" pitchFamily="34" charset="0"/>
              </a:rPr>
              <a:t>només</a:t>
            </a:r>
            <a:r>
              <a:rPr lang="fr-FR" altLang="es-ES" sz="2700" dirty="0">
                <a:latin typeface="Arial" panose="020B0604020202020204" pitchFamily="34" charset="0"/>
                <a:cs typeface="Arial" panose="020B0604020202020204" pitchFamily="34" charset="0"/>
              </a:rPr>
              <a:t> es </a:t>
            </a:r>
            <a:r>
              <a:rPr lang="fr-FR" altLang="es-ES" sz="2700" dirty="0" err="1">
                <a:latin typeface="Arial" panose="020B0604020202020204" pitchFamily="34" charset="0"/>
                <a:cs typeface="Arial" panose="020B0604020202020204" pitchFamily="34" charset="0"/>
              </a:rPr>
              <a:t>produeixen</a:t>
            </a:r>
            <a:r>
              <a:rPr lang="fr-FR" altLang="es-ES" sz="2700" dirty="0">
                <a:latin typeface="Arial" panose="020B0604020202020204" pitchFamily="34" charset="0"/>
                <a:cs typeface="Arial" panose="020B0604020202020204" pitchFamily="34" charset="0"/>
              </a:rPr>
              <a:t> en les </a:t>
            </a:r>
            <a:r>
              <a:rPr lang="fr-FR" altLang="es-ES" sz="2700" dirty="0" err="1">
                <a:latin typeface="Arial" panose="020B0604020202020204" pitchFamily="34" charset="0"/>
                <a:cs typeface="Arial" panose="020B0604020202020204" pitchFamily="34" charset="0"/>
              </a:rPr>
              <a:t>persones</a:t>
            </a:r>
            <a:r>
              <a:rPr lang="fr-FR" altLang="es-ES" sz="2700" dirty="0">
                <a:latin typeface="Arial" panose="020B0604020202020204" pitchFamily="34" charset="0"/>
                <a:cs typeface="Arial" panose="020B0604020202020204" pitchFamily="34" charset="0"/>
              </a:rPr>
              <a:t> majors o que </a:t>
            </a:r>
            <a:r>
              <a:rPr lang="fr-FR" altLang="es-ES" sz="2700" dirty="0" err="1">
                <a:latin typeface="Arial" panose="020B0604020202020204" pitchFamily="34" charset="0"/>
                <a:cs typeface="Arial" panose="020B0604020202020204" pitchFamily="34" charset="0"/>
              </a:rPr>
              <a:t>porten</a:t>
            </a:r>
            <a:r>
              <a:rPr lang="fr-FR" altLang="es-ES" sz="2700" dirty="0">
                <a:latin typeface="Arial" panose="020B0604020202020204" pitchFamily="34" charset="0"/>
                <a:cs typeface="Arial" panose="020B0604020202020204" pitchFamily="34" charset="0"/>
              </a:rPr>
              <a:t> </a:t>
            </a:r>
            <a:r>
              <a:rPr lang="fr-FR" altLang="es-ES" sz="2700" dirty="0" err="1">
                <a:latin typeface="Arial" panose="020B0604020202020204" pitchFamily="34" charset="0"/>
                <a:cs typeface="Arial" panose="020B0604020202020204" pitchFamily="34" charset="0"/>
              </a:rPr>
              <a:t>molt</a:t>
            </a:r>
            <a:r>
              <a:rPr lang="fr-FR" altLang="es-ES" sz="2700" dirty="0">
                <a:latin typeface="Arial" panose="020B0604020202020204" pitchFamily="34" charset="0"/>
                <a:cs typeface="Arial" panose="020B0604020202020204" pitchFamily="34" charset="0"/>
              </a:rPr>
              <a:t> temps </a:t>
            </a:r>
            <a:r>
              <a:rPr lang="fr-FR" altLang="es-ES" sz="2700" dirty="0" err="1">
                <a:latin typeface="Arial" panose="020B0604020202020204" pitchFamily="34" charset="0"/>
                <a:cs typeface="Arial" panose="020B0604020202020204" pitchFamily="34" charset="0"/>
              </a:rPr>
              <a:t>bevent</a:t>
            </a:r>
            <a:r>
              <a:rPr lang="fr-FR" altLang="es-ES" sz="2700" dirty="0">
                <a:latin typeface="Arial" panose="020B0604020202020204" pitchFamily="34" charset="0"/>
                <a:cs typeface="Arial" panose="020B0604020202020204" pitchFamily="34" charset="0"/>
              </a:rPr>
              <a:t>?</a:t>
            </a:r>
            <a:r>
              <a:rPr lang="es-ES" altLang="es-ES" b="1" spc="-100" dirty="0">
                <a:solidFill>
                  <a:srgbClr val="FFFFFF"/>
                </a:solidFill>
                <a:latin typeface="Arial"/>
                <a:cs typeface="Arial"/>
              </a:rPr>
              <a:t/>
            </a:r>
            <a:br>
              <a:rPr lang="es-ES" altLang="es-ES" b="1" spc="-100" dirty="0">
                <a:solidFill>
                  <a:srgbClr val="FFFFFF"/>
                </a:solidFill>
                <a:latin typeface="Arial"/>
                <a:cs typeface="Arial"/>
              </a:rPr>
            </a:br>
            <a:endParaRPr lang="es-ES" dirty="0"/>
          </a:p>
        </p:txBody>
      </p:sp>
      <p:sp>
        <p:nvSpPr>
          <p:cNvPr id="5" name="Título 1"/>
          <p:cNvSpPr txBox="1">
            <a:spLocks/>
          </p:cNvSpPr>
          <p:nvPr/>
        </p:nvSpPr>
        <p:spPr>
          <a:xfrm>
            <a:off x="855023" y="145727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¡I LA RESPOSTA CORRECTA ES…!</a:t>
            </a:r>
            <a:endParaRPr lang="es-ES" sz="1800" b="1" dirty="0">
              <a:latin typeface="Arial" panose="020B0604020202020204" pitchFamily="34" charset="0"/>
              <a:cs typeface="Arial" panose="020B0604020202020204" pitchFamily="34" charset="0"/>
            </a:endParaRPr>
          </a:p>
        </p:txBody>
      </p:sp>
      <p:sp>
        <p:nvSpPr>
          <p:cNvPr id="6" name="Título 1"/>
          <p:cNvSpPr txBox="1">
            <a:spLocks/>
          </p:cNvSpPr>
          <p:nvPr/>
        </p:nvSpPr>
        <p:spPr>
          <a:xfrm>
            <a:off x="6121983" y="1382825"/>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“A”</a:t>
            </a:r>
            <a:endParaRPr lang="es-ES" sz="5400" b="1" dirty="0">
              <a:latin typeface="Arial" panose="020B0604020202020204" pitchFamily="34" charset="0"/>
              <a:cs typeface="Arial" panose="020B0604020202020204" pitchFamily="34" charset="0"/>
            </a:endParaRPr>
          </a:p>
        </p:txBody>
      </p:sp>
      <p:sp>
        <p:nvSpPr>
          <p:cNvPr id="7" name="Rectángulo 6"/>
          <p:cNvSpPr/>
          <p:nvPr/>
        </p:nvSpPr>
        <p:spPr>
          <a:xfrm>
            <a:off x="0" y="2304261"/>
            <a:ext cx="9144000" cy="2839239"/>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lgn="ctr"/>
            <a:r>
              <a:rPr lang="es-ES" sz="2800" b="1" dirty="0">
                <a:solidFill>
                  <a:schemeClr val="bg1"/>
                </a:solidFill>
              </a:rPr>
              <a:t>!REAL NEWS!</a:t>
            </a:r>
          </a:p>
          <a:p>
            <a:pPr lvl="1"/>
            <a:r>
              <a:rPr lang="es-ES" sz="2800" b="1" dirty="0">
                <a:solidFill>
                  <a:schemeClr val="bg1"/>
                </a:solidFill>
              </a:rPr>
              <a:t>A)</a:t>
            </a:r>
            <a:r>
              <a:rPr lang="es-ES" sz="2800" dirty="0">
                <a:solidFill>
                  <a:schemeClr val="bg1"/>
                </a:solidFill>
              </a:rPr>
              <a:t> </a:t>
            </a:r>
            <a:r>
              <a:rPr lang="es-ES" sz="2400" dirty="0" err="1">
                <a:solidFill>
                  <a:schemeClr val="bg1"/>
                </a:solidFill>
              </a:rPr>
              <a:t>Perquè</a:t>
            </a:r>
            <a:r>
              <a:rPr lang="es-ES" sz="2400" dirty="0">
                <a:solidFill>
                  <a:schemeClr val="bg1"/>
                </a:solidFill>
              </a:rPr>
              <a:t> hi </a:t>
            </a:r>
            <a:r>
              <a:rPr lang="es-ES" sz="2400" dirty="0" err="1">
                <a:solidFill>
                  <a:schemeClr val="bg1"/>
                </a:solidFill>
              </a:rPr>
              <a:t>hagi</a:t>
            </a:r>
            <a:r>
              <a:rPr lang="es-ES" sz="2400" dirty="0">
                <a:solidFill>
                  <a:schemeClr val="bg1"/>
                </a:solidFill>
              </a:rPr>
              <a:t> una </a:t>
            </a:r>
            <a:r>
              <a:rPr lang="es-ES" sz="2400" dirty="0" err="1">
                <a:solidFill>
                  <a:schemeClr val="bg1"/>
                </a:solidFill>
              </a:rPr>
              <a:t>dependència</a:t>
            </a:r>
            <a:r>
              <a:rPr lang="es-ES" sz="2400" dirty="0">
                <a:solidFill>
                  <a:schemeClr val="bg1"/>
                </a:solidFill>
              </a:rPr>
              <a:t> ha de </a:t>
            </a:r>
            <a:r>
              <a:rPr lang="es-ES" sz="2400" dirty="0" err="1">
                <a:solidFill>
                  <a:schemeClr val="bg1"/>
                </a:solidFill>
              </a:rPr>
              <a:t>passar</a:t>
            </a:r>
            <a:r>
              <a:rPr lang="es-ES" sz="2400" dirty="0">
                <a:solidFill>
                  <a:schemeClr val="bg1"/>
                </a:solidFill>
              </a:rPr>
              <a:t> un </a:t>
            </a:r>
            <a:r>
              <a:rPr lang="es-ES" sz="2400" dirty="0" err="1">
                <a:solidFill>
                  <a:schemeClr val="bg1"/>
                </a:solidFill>
              </a:rPr>
              <a:t>cert</a:t>
            </a:r>
            <a:r>
              <a:rPr lang="es-ES" sz="2400" dirty="0">
                <a:solidFill>
                  <a:schemeClr val="bg1"/>
                </a:solidFill>
              </a:rPr>
              <a:t> </a:t>
            </a:r>
            <a:r>
              <a:rPr lang="es-ES" sz="2400" dirty="0" err="1">
                <a:solidFill>
                  <a:schemeClr val="bg1"/>
                </a:solidFill>
              </a:rPr>
              <a:t>temps</a:t>
            </a:r>
            <a:r>
              <a:rPr lang="es-ES" sz="2400" dirty="0">
                <a:solidFill>
                  <a:schemeClr val="bg1"/>
                </a:solidFill>
              </a:rPr>
              <a:t> </a:t>
            </a:r>
            <a:r>
              <a:rPr lang="es-ES" sz="2400" dirty="0" err="1">
                <a:solidFill>
                  <a:schemeClr val="bg1"/>
                </a:solidFill>
              </a:rPr>
              <a:t>consumint</a:t>
            </a:r>
            <a:r>
              <a:rPr lang="es-ES" sz="2400" dirty="0">
                <a:solidFill>
                  <a:schemeClr val="bg1"/>
                </a:solidFill>
              </a:rPr>
              <a:t> (</a:t>
            </a:r>
            <a:r>
              <a:rPr lang="es-ES" sz="2400" dirty="0" err="1">
                <a:solidFill>
                  <a:schemeClr val="bg1"/>
                </a:solidFill>
              </a:rPr>
              <a:t>efectes</a:t>
            </a:r>
            <a:r>
              <a:rPr lang="es-ES" sz="2400" dirty="0">
                <a:solidFill>
                  <a:schemeClr val="bg1"/>
                </a:solidFill>
              </a:rPr>
              <a:t> a </a:t>
            </a:r>
            <a:r>
              <a:rPr lang="es-ES" sz="2400" dirty="0" err="1">
                <a:solidFill>
                  <a:schemeClr val="bg1"/>
                </a:solidFill>
              </a:rPr>
              <a:t>llarg</a:t>
            </a:r>
            <a:r>
              <a:rPr lang="es-ES" sz="2400" dirty="0">
                <a:solidFill>
                  <a:schemeClr val="bg1"/>
                </a:solidFill>
              </a:rPr>
              <a:t> </a:t>
            </a:r>
            <a:r>
              <a:rPr lang="es-ES" sz="2400" dirty="0" err="1">
                <a:solidFill>
                  <a:schemeClr val="bg1"/>
                </a:solidFill>
              </a:rPr>
              <a:t>termini</a:t>
            </a:r>
            <a:r>
              <a:rPr lang="es-ES" sz="2400" dirty="0">
                <a:solidFill>
                  <a:schemeClr val="bg1"/>
                </a:solidFill>
              </a:rPr>
              <a:t>), no </a:t>
            </a:r>
            <a:r>
              <a:rPr lang="es-ES" sz="2400" dirty="0" err="1">
                <a:solidFill>
                  <a:schemeClr val="bg1"/>
                </a:solidFill>
              </a:rPr>
              <a:t>obstant</a:t>
            </a:r>
            <a:r>
              <a:rPr lang="es-ES" sz="2400" dirty="0">
                <a:solidFill>
                  <a:schemeClr val="bg1"/>
                </a:solidFill>
              </a:rPr>
              <a:t> </a:t>
            </a:r>
            <a:r>
              <a:rPr lang="es-ES" sz="2400" dirty="0" err="1">
                <a:solidFill>
                  <a:schemeClr val="bg1"/>
                </a:solidFill>
              </a:rPr>
              <a:t>això</a:t>
            </a:r>
            <a:r>
              <a:rPr lang="es-ES" sz="2400" dirty="0">
                <a:solidFill>
                  <a:schemeClr val="bg1"/>
                </a:solidFill>
              </a:rPr>
              <a:t>, </a:t>
            </a:r>
            <a:r>
              <a:rPr lang="es-ES" sz="2400" dirty="0" err="1">
                <a:solidFill>
                  <a:schemeClr val="bg1"/>
                </a:solidFill>
              </a:rPr>
              <a:t>els</a:t>
            </a:r>
            <a:r>
              <a:rPr lang="es-ES" sz="2400" dirty="0">
                <a:solidFill>
                  <a:schemeClr val="bg1"/>
                </a:solidFill>
              </a:rPr>
              <a:t> </a:t>
            </a:r>
            <a:r>
              <a:rPr lang="es-ES" sz="2400" dirty="0" err="1">
                <a:solidFill>
                  <a:schemeClr val="bg1"/>
                </a:solidFill>
              </a:rPr>
              <a:t>efectes</a:t>
            </a:r>
            <a:r>
              <a:rPr lang="es-ES" sz="2400" dirty="0">
                <a:solidFill>
                  <a:schemeClr val="bg1"/>
                </a:solidFill>
              </a:rPr>
              <a:t> en </a:t>
            </a:r>
            <a:r>
              <a:rPr lang="es-ES" sz="2400" dirty="0" err="1">
                <a:solidFill>
                  <a:schemeClr val="bg1"/>
                </a:solidFill>
              </a:rPr>
              <a:t>els</a:t>
            </a:r>
            <a:r>
              <a:rPr lang="es-ES" sz="2400" dirty="0">
                <a:solidFill>
                  <a:schemeClr val="bg1"/>
                </a:solidFill>
              </a:rPr>
              <a:t> </a:t>
            </a:r>
            <a:r>
              <a:rPr lang="es-ES" sz="2400" dirty="0" err="1">
                <a:solidFill>
                  <a:schemeClr val="bg1"/>
                </a:solidFill>
              </a:rPr>
              <a:t>menors</a:t>
            </a:r>
            <a:r>
              <a:rPr lang="es-ES" sz="2400" dirty="0">
                <a:solidFill>
                  <a:schemeClr val="bg1"/>
                </a:solidFill>
              </a:rPr>
              <a:t> </a:t>
            </a:r>
            <a:r>
              <a:rPr lang="es-ES" sz="2400" dirty="0" err="1">
                <a:solidFill>
                  <a:schemeClr val="bg1"/>
                </a:solidFill>
              </a:rPr>
              <a:t>d'edat</a:t>
            </a:r>
            <a:r>
              <a:rPr lang="es-ES" sz="2400" dirty="0">
                <a:solidFill>
                  <a:schemeClr val="bg1"/>
                </a:solidFill>
              </a:rPr>
              <a:t> </a:t>
            </a:r>
            <a:r>
              <a:rPr lang="es-ES" sz="2400" dirty="0" err="1">
                <a:solidFill>
                  <a:schemeClr val="bg1"/>
                </a:solidFill>
              </a:rPr>
              <a:t>són</a:t>
            </a:r>
            <a:r>
              <a:rPr lang="es-ES" sz="2400" dirty="0">
                <a:solidFill>
                  <a:schemeClr val="bg1"/>
                </a:solidFill>
              </a:rPr>
              <a:t> </a:t>
            </a:r>
            <a:r>
              <a:rPr lang="es-ES" sz="2400" dirty="0" err="1">
                <a:solidFill>
                  <a:schemeClr val="bg1"/>
                </a:solidFill>
              </a:rPr>
              <a:t>molt</a:t>
            </a:r>
            <a:r>
              <a:rPr lang="es-ES" sz="2400" dirty="0">
                <a:solidFill>
                  <a:schemeClr val="bg1"/>
                </a:solidFill>
              </a:rPr>
              <a:t> </a:t>
            </a:r>
            <a:r>
              <a:rPr lang="es-ES" sz="2400" dirty="0" err="1">
                <a:solidFill>
                  <a:schemeClr val="bg1"/>
                </a:solidFill>
              </a:rPr>
              <a:t>preocupants</a:t>
            </a:r>
            <a:r>
              <a:rPr lang="es-ES" sz="2400" dirty="0">
                <a:solidFill>
                  <a:schemeClr val="bg1"/>
                </a:solidFill>
              </a:rPr>
              <a:t> </a:t>
            </a:r>
            <a:r>
              <a:rPr lang="es-ES" sz="2400" dirty="0" err="1">
                <a:solidFill>
                  <a:schemeClr val="bg1"/>
                </a:solidFill>
              </a:rPr>
              <a:t>perquè</a:t>
            </a:r>
            <a:r>
              <a:rPr lang="es-ES" sz="2400" dirty="0">
                <a:solidFill>
                  <a:schemeClr val="bg1"/>
                </a:solidFill>
              </a:rPr>
              <a:t> </a:t>
            </a:r>
            <a:r>
              <a:rPr lang="es-ES" sz="2400" b="1" dirty="0" err="1">
                <a:solidFill>
                  <a:schemeClr val="bg1"/>
                </a:solidFill>
              </a:rPr>
              <a:t>beure</a:t>
            </a:r>
            <a:r>
              <a:rPr lang="es-ES" sz="2400" b="1" dirty="0">
                <a:solidFill>
                  <a:schemeClr val="bg1"/>
                </a:solidFill>
              </a:rPr>
              <a:t> alcohol afecta</a:t>
            </a:r>
            <a:r>
              <a:rPr lang="es-ES" sz="2400" dirty="0">
                <a:solidFill>
                  <a:schemeClr val="bg1"/>
                </a:solidFill>
              </a:rPr>
              <a:t>, entre </a:t>
            </a:r>
            <a:r>
              <a:rPr lang="es-ES" sz="2400" dirty="0" err="1">
                <a:solidFill>
                  <a:schemeClr val="bg1"/>
                </a:solidFill>
              </a:rPr>
              <a:t>altres</a:t>
            </a:r>
            <a:r>
              <a:rPr lang="es-ES" sz="2400" dirty="0">
                <a:solidFill>
                  <a:schemeClr val="bg1"/>
                </a:solidFill>
              </a:rPr>
              <a:t>, </a:t>
            </a:r>
            <a:r>
              <a:rPr lang="es-ES" sz="2400" b="1" dirty="0">
                <a:solidFill>
                  <a:schemeClr val="bg1"/>
                </a:solidFill>
              </a:rPr>
              <a:t>a les </a:t>
            </a:r>
            <a:r>
              <a:rPr lang="es-ES" sz="2400" b="1" dirty="0" err="1">
                <a:solidFill>
                  <a:schemeClr val="bg1"/>
                </a:solidFill>
              </a:rPr>
              <a:t>neurones</a:t>
            </a:r>
            <a:r>
              <a:rPr lang="es-ES" sz="2400" dirty="0">
                <a:solidFill>
                  <a:schemeClr val="bg1"/>
                </a:solidFill>
              </a:rPr>
              <a:t>, la </a:t>
            </a:r>
            <a:r>
              <a:rPr lang="es-ES" sz="2400" dirty="0" err="1">
                <a:solidFill>
                  <a:schemeClr val="bg1"/>
                </a:solidFill>
              </a:rPr>
              <a:t>qual</a:t>
            </a:r>
            <a:r>
              <a:rPr lang="es-ES" sz="2400" dirty="0">
                <a:solidFill>
                  <a:schemeClr val="bg1"/>
                </a:solidFill>
              </a:rPr>
              <a:t> cosa </a:t>
            </a:r>
            <a:r>
              <a:rPr lang="es-ES" sz="2400" b="1" dirty="0" err="1">
                <a:solidFill>
                  <a:schemeClr val="bg1"/>
                </a:solidFill>
              </a:rPr>
              <a:t>interfereixen</a:t>
            </a:r>
            <a:r>
              <a:rPr lang="es-ES" sz="2400" b="1" dirty="0">
                <a:solidFill>
                  <a:schemeClr val="bg1"/>
                </a:solidFill>
              </a:rPr>
              <a:t> en el </a:t>
            </a:r>
            <a:r>
              <a:rPr lang="es-ES" sz="2400" b="1" dirty="0" err="1">
                <a:solidFill>
                  <a:schemeClr val="bg1"/>
                </a:solidFill>
              </a:rPr>
              <a:t>rendiment</a:t>
            </a:r>
            <a:r>
              <a:rPr lang="es-ES" sz="2400" b="1" dirty="0">
                <a:solidFill>
                  <a:schemeClr val="bg1"/>
                </a:solidFill>
              </a:rPr>
              <a:t> </a:t>
            </a:r>
            <a:r>
              <a:rPr lang="es-ES" sz="2400" b="1" dirty="0" err="1">
                <a:solidFill>
                  <a:schemeClr val="bg1"/>
                </a:solidFill>
              </a:rPr>
              <a:t>acadèmic</a:t>
            </a:r>
            <a:r>
              <a:rPr lang="es-ES" sz="2400" b="1" dirty="0">
                <a:solidFill>
                  <a:schemeClr val="bg1"/>
                </a:solidFill>
              </a:rPr>
              <a:t> i en el </a:t>
            </a:r>
            <a:r>
              <a:rPr lang="es-ES" sz="2400" b="1" dirty="0" err="1">
                <a:solidFill>
                  <a:schemeClr val="bg1"/>
                </a:solidFill>
              </a:rPr>
              <a:t>comportament</a:t>
            </a:r>
            <a:r>
              <a:rPr lang="es-ES" sz="2400" dirty="0">
                <a:solidFill>
                  <a:schemeClr val="bg1"/>
                </a:solidFill>
              </a:rPr>
              <a:t> (</a:t>
            </a:r>
            <a:r>
              <a:rPr lang="es-ES" sz="2400" dirty="0" err="1">
                <a:solidFill>
                  <a:schemeClr val="bg1"/>
                </a:solidFill>
              </a:rPr>
              <a:t>efectes</a:t>
            </a:r>
            <a:r>
              <a:rPr lang="es-ES" sz="2400" dirty="0">
                <a:solidFill>
                  <a:schemeClr val="bg1"/>
                </a:solidFill>
              </a:rPr>
              <a:t> a </a:t>
            </a:r>
            <a:r>
              <a:rPr lang="es-ES" sz="2400" dirty="0" err="1">
                <a:solidFill>
                  <a:schemeClr val="bg1"/>
                </a:solidFill>
              </a:rPr>
              <a:t>curt</a:t>
            </a:r>
            <a:r>
              <a:rPr lang="es-ES" sz="2400" dirty="0">
                <a:solidFill>
                  <a:schemeClr val="bg1"/>
                </a:solidFill>
              </a:rPr>
              <a:t> </a:t>
            </a:r>
            <a:r>
              <a:rPr lang="es-ES" sz="2400" dirty="0" err="1">
                <a:solidFill>
                  <a:schemeClr val="bg1"/>
                </a:solidFill>
              </a:rPr>
              <a:t>termini</a:t>
            </a:r>
            <a:r>
              <a:rPr lang="es-ES" sz="2400" dirty="0">
                <a:solidFill>
                  <a:schemeClr val="bg1"/>
                </a:solidFill>
              </a:rPr>
              <a:t>). </a:t>
            </a:r>
          </a:p>
          <a:p>
            <a:pPr marL="342900" indent="-342900" fontAlgn="auto">
              <a:buAutoNum type="alphaLcParenR"/>
            </a:pPr>
            <a:endParaRPr lang="es-ES" dirty="0">
              <a:solidFill>
                <a:schemeClr val="tx1"/>
              </a:solidFill>
            </a:endParaRPr>
          </a:p>
        </p:txBody>
      </p:sp>
    </p:spTree>
    <p:extLst>
      <p:ext uri="{BB962C8B-B14F-4D97-AF65-F5344CB8AC3E}">
        <p14:creationId xmlns:p14="http://schemas.microsoft.com/office/powerpoint/2010/main" val="26586052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E938D33-9185-4731-9C4C-6929C745FEDB}"/>
              </a:ext>
            </a:extLst>
          </p:cNvPr>
          <p:cNvSpPr>
            <a:spLocks noGrp="1"/>
          </p:cNvSpPr>
          <p:nvPr>
            <p:ph type="title"/>
          </p:nvPr>
        </p:nvSpPr>
        <p:spPr>
          <a:xfrm>
            <a:off x="5826949" y="895632"/>
            <a:ext cx="3206520" cy="1917259"/>
          </a:xfrm>
          <a:solidFill>
            <a:schemeClr val="bg1"/>
          </a:solidFill>
        </p:spPr>
        <p:txBody>
          <a:bodyPr>
            <a:normAutofit fontScale="90000"/>
          </a:bodyPr>
          <a:lstStyle/>
          <a:p>
            <a:r>
              <a:rPr lang="es-ES" sz="5400" b="1" dirty="0">
                <a:solidFill>
                  <a:schemeClr val="accent5"/>
                </a:solidFill>
              </a:rPr>
              <a:t/>
            </a:r>
            <a:br>
              <a:rPr lang="es-ES" sz="5400" b="1" dirty="0">
                <a:solidFill>
                  <a:schemeClr val="accent5"/>
                </a:solidFill>
              </a:rPr>
            </a:br>
            <a:r>
              <a:rPr lang="es-ES" b="1" dirty="0">
                <a:solidFill>
                  <a:srgbClr val="523F69"/>
                </a:solidFill>
              </a:rPr>
              <a:t>¿</a:t>
            </a:r>
            <a:r>
              <a:rPr lang="es-ES" dirty="0">
                <a:solidFill>
                  <a:srgbClr val="523F69"/>
                </a:solidFill>
              </a:rPr>
              <a:t> </a:t>
            </a:r>
            <a:r>
              <a:rPr lang="es-ES" b="1" dirty="0" err="1">
                <a:solidFill>
                  <a:srgbClr val="523F69"/>
                </a:solidFill>
              </a:rPr>
              <a:t>Què</a:t>
            </a:r>
            <a:r>
              <a:rPr lang="es-ES" b="1" dirty="0">
                <a:solidFill>
                  <a:srgbClr val="523F69"/>
                </a:solidFill>
              </a:rPr>
              <a:t> </a:t>
            </a:r>
            <a:r>
              <a:rPr lang="es-ES" b="1" dirty="0" err="1">
                <a:solidFill>
                  <a:srgbClr val="523F69"/>
                </a:solidFill>
              </a:rPr>
              <a:t>veieu</a:t>
            </a:r>
            <a:r>
              <a:rPr lang="es-ES" sz="5400" b="1" dirty="0">
                <a:solidFill>
                  <a:schemeClr val="accent4">
                    <a:lumMod val="75000"/>
                  </a:schemeClr>
                </a:solidFill>
              </a:rPr>
              <a:t>?</a:t>
            </a:r>
            <a:br>
              <a:rPr lang="es-ES" sz="5400" b="1" dirty="0">
                <a:solidFill>
                  <a:schemeClr val="accent4">
                    <a:lumMod val="75000"/>
                  </a:schemeClr>
                </a:solidFill>
              </a:rPr>
            </a:br>
            <a:r>
              <a:rPr lang="es-ES" sz="5400" dirty="0">
                <a:solidFill>
                  <a:schemeClr val="accent4">
                    <a:lumMod val="75000"/>
                  </a:schemeClr>
                </a:solidFill>
              </a:rPr>
              <a:t/>
            </a:r>
            <a:br>
              <a:rPr lang="es-ES" sz="5400" dirty="0">
                <a:solidFill>
                  <a:schemeClr val="accent4">
                    <a:lumMod val="75000"/>
                  </a:schemeClr>
                </a:solidFill>
              </a:rPr>
            </a:br>
            <a:endParaRPr lang="es-ES" sz="5400" dirty="0">
              <a:solidFill>
                <a:schemeClr val="accent4">
                  <a:lumMod val="75000"/>
                </a:schemeClr>
              </a:solidFill>
            </a:endParaRPr>
          </a:p>
        </p:txBody>
      </p:sp>
      <p:pic>
        <p:nvPicPr>
          <p:cNvPr id="4" name="Marcador de contenido 3">
            <a:extLst>
              <a:ext uri="{FF2B5EF4-FFF2-40B4-BE49-F238E27FC236}">
                <a16:creationId xmlns:a16="http://schemas.microsoft.com/office/drawing/2014/main" xmlns="" id="{2E4127AB-8F2B-40DB-BAD2-B795BBF628A4}"/>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18000"/>
                    </a14:imgEffect>
                    <a14:imgEffect>
                      <a14:brightnessContrast bright="5000" contrast="14000"/>
                    </a14:imgEffect>
                  </a14:imgLayer>
                </a14:imgProps>
              </a:ext>
            </a:extLst>
          </a:blip>
          <a:srcRect l="28846" t="37471" r="58560" b="16256"/>
          <a:stretch/>
        </p:blipFill>
        <p:spPr>
          <a:xfrm>
            <a:off x="2985246" y="0"/>
            <a:ext cx="2488811" cy="5143500"/>
          </a:xfrm>
          <a:prstGeom prst="rect">
            <a:avLst/>
          </a:prstGeom>
        </p:spPr>
      </p:pic>
      <p:pic>
        <p:nvPicPr>
          <p:cNvPr id="7" name="Imagen 6">
            <a:extLst>
              <a:ext uri="{FF2B5EF4-FFF2-40B4-BE49-F238E27FC236}">
                <a16:creationId xmlns:a16="http://schemas.microsoft.com/office/drawing/2014/main" xmlns="" id="{18F23DDE-564D-423B-BD51-22C4D84BF6A4}"/>
              </a:ext>
            </a:extLst>
          </p:cNvPr>
          <p:cNvPicPr>
            <a:picLocks noChangeAspect="1"/>
          </p:cNvPicPr>
          <p:nvPr/>
        </p:nvPicPr>
        <p:blipFill>
          <a:blip r:embed="rId5"/>
          <a:stretch>
            <a:fillRect/>
          </a:stretch>
        </p:blipFill>
        <p:spPr>
          <a:xfrm>
            <a:off x="5937480" y="1944200"/>
            <a:ext cx="929345" cy="929345"/>
          </a:xfrm>
          <a:prstGeom prst="rect">
            <a:avLst/>
          </a:prstGeom>
          <a:solidFill>
            <a:schemeClr val="bg1"/>
          </a:solidFill>
        </p:spPr>
      </p:pic>
      <p:pic>
        <p:nvPicPr>
          <p:cNvPr id="10" name="Picture 2" descr="https://noticias.acunsa.es/wp-content/uploads/2020/12/celulas-madre-cerebro.jpg">
            <a:extLst>
              <a:ext uri="{FF2B5EF4-FFF2-40B4-BE49-F238E27FC236}">
                <a16:creationId xmlns:a16="http://schemas.microsoft.com/office/drawing/2014/main" xmlns="" id="{D75D3769-523D-4B5E-8E5A-CB60B0ACB5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24" y="3412663"/>
            <a:ext cx="1366576" cy="1276985"/>
          </a:xfrm>
          <a:prstGeom prst="rect">
            <a:avLst/>
          </a:prstGeom>
          <a:noFill/>
          <a:effectLst>
            <a:glow rad="342900">
              <a:schemeClr val="accent6">
                <a:satMod val="175000"/>
                <a:alpha val="40000"/>
              </a:schemeClr>
            </a:glow>
            <a:reflection endPos="0" dir="5400000" sy="-100000" algn="bl" rotWithShape="0"/>
          </a:effectLst>
          <a:extLst>
            <a:ext uri="{909E8E84-426E-40DD-AFC4-6F175D3DCCD1}">
              <a14:hiddenFill xmlns:a14="http://schemas.microsoft.com/office/drawing/2010/main">
                <a:solidFill>
                  <a:srgbClr val="FFFFFF"/>
                </a:solidFill>
              </a14:hiddenFill>
            </a:ext>
          </a:extLst>
        </p:spPr>
      </p:pic>
      <p:sp>
        <p:nvSpPr>
          <p:cNvPr id="12" name="Título 1">
            <a:extLst>
              <a:ext uri="{FF2B5EF4-FFF2-40B4-BE49-F238E27FC236}">
                <a16:creationId xmlns:a16="http://schemas.microsoft.com/office/drawing/2014/main" xmlns="" id="{4D75AE68-D796-4356-88EC-04246A2A038E}"/>
              </a:ext>
            </a:extLst>
          </p:cNvPr>
          <p:cNvSpPr txBox="1">
            <a:spLocks/>
          </p:cNvSpPr>
          <p:nvPr/>
        </p:nvSpPr>
        <p:spPr>
          <a:xfrm>
            <a:off x="5671628" y="3444270"/>
            <a:ext cx="1799988" cy="1245378"/>
          </a:xfrm>
          <a:prstGeom prst="rect">
            <a:avLst/>
          </a:prstGeom>
          <a:solidFill>
            <a:schemeClr val="accent2">
              <a:lumMod val="20000"/>
              <a:lumOff val="80000"/>
            </a:schemeClr>
          </a:solidFill>
          <a:effectLst>
            <a:glow rad="228600">
              <a:schemeClr val="accent6">
                <a:satMod val="175000"/>
                <a:alpha val="40000"/>
              </a:schemeClr>
            </a:glo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1800" dirty="0" err="1">
                <a:solidFill>
                  <a:schemeClr val="accent4">
                    <a:lumMod val="75000"/>
                  </a:schemeClr>
                </a:solidFill>
              </a:rPr>
              <a:t>Destrueix</a:t>
            </a:r>
            <a:r>
              <a:rPr lang="fr-FR" sz="1800" dirty="0">
                <a:solidFill>
                  <a:schemeClr val="accent4">
                    <a:lumMod val="75000"/>
                  </a:schemeClr>
                </a:solidFill>
              </a:rPr>
              <a:t> les </a:t>
            </a:r>
            <a:r>
              <a:rPr lang="fr-FR" sz="1800" b="1" dirty="0" err="1">
                <a:solidFill>
                  <a:schemeClr val="accent4">
                    <a:lumMod val="75000"/>
                  </a:schemeClr>
                </a:solidFill>
              </a:rPr>
              <a:t>cèl·lules</a:t>
            </a:r>
            <a:r>
              <a:rPr lang="fr-FR" sz="1800" b="1" dirty="0">
                <a:solidFill>
                  <a:schemeClr val="accent4">
                    <a:lumMod val="75000"/>
                  </a:schemeClr>
                </a:solidFill>
              </a:rPr>
              <a:t> mare </a:t>
            </a:r>
            <a:r>
              <a:rPr lang="fr-FR" sz="1800" dirty="0" err="1">
                <a:solidFill>
                  <a:schemeClr val="accent4">
                    <a:lumMod val="75000"/>
                  </a:schemeClr>
                </a:solidFill>
              </a:rPr>
              <a:t>del</a:t>
            </a:r>
            <a:r>
              <a:rPr lang="fr-FR" sz="1800" dirty="0">
                <a:solidFill>
                  <a:schemeClr val="accent4">
                    <a:lumMod val="75000"/>
                  </a:schemeClr>
                </a:solidFill>
              </a:rPr>
              <a:t> </a:t>
            </a:r>
            <a:r>
              <a:rPr lang="fr-FR" sz="1800" dirty="0" err="1">
                <a:solidFill>
                  <a:schemeClr val="accent4">
                    <a:lumMod val="75000"/>
                  </a:schemeClr>
                </a:solidFill>
              </a:rPr>
              <a:t>cervell</a:t>
            </a:r>
            <a:endParaRPr lang="es-ES" sz="1800" dirty="0">
              <a:solidFill>
                <a:schemeClr val="accent4">
                  <a:lumMod val="75000"/>
                </a:schemeClr>
              </a:solidFill>
            </a:endParaRPr>
          </a:p>
        </p:txBody>
      </p:sp>
      <p:sp>
        <p:nvSpPr>
          <p:cNvPr id="3" name="Flecha: a la derecha con bandas 2">
            <a:extLst>
              <a:ext uri="{FF2B5EF4-FFF2-40B4-BE49-F238E27FC236}">
                <a16:creationId xmlns:a16="http://schemas.microsoft.com/office/drawing/2014/main" xmlns="" id="{F4A77A4F-ABB7-4928-9386-FE305CC6C3F0}"/>
              </a:ext>
            </a:extLst>
          </p:cNvPr>
          <p:cNvSpPr/>
          <p:nvPr/>
        </p:nvSpPr>
        <p:spPr>
          <a:xfrm>
            <a:off x="7284247" y="3605613"/>
            <a:ext cx="653951" cy="922691"/>
          </a:xfrm>
          <a:prstGeom prst="stripedRightArrow">
            <a:avLst>
              <a:gd name="adj1" fmla="val 50000"/>
              <a:gd name="adj2" fmla="val 59219"/>
            </a:avLst>
          </a:prstGeom>
          <a:solidFill>
            <a:schemeClr val="accent1">
              <a:lumMod val="50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3" name="Imagen 12">
            <a:extLst>
              <a:ext uri="{FF2B5EF4-FFF2-40B4-BE49-F238E27FC236}">
                <a16:creationId xmlns:a16="http://schemas.microsoft.com/office/drawing/2014/main" xmlns="" id="{8D25DF04-0504-49E3-AEB5-8866E77B4D67}"/>
              </a:ext>
            </a:extLst>
          </p:cNvPr>
          <p:cNvPicPr>
            <a:picLocks noChangeAspect="1"/>
          </p:cNvPicPr>
          <p:nvPr/>
        </p:nvPicPr>
        <p:blipFill>
          <a:blip r:embed="rId5">
            <a:duotone>
              <a:prstClr val="black"/>
              <a:schemeClr val="accent3">
                <a:tint val="45000"/>
                <a:satMod val="400000"/>
              </a:schemeClr>
            </a:duotone>
          </a:blip>
          <a:stretch>
            <a:fillRect/>
          </a:stretch>
        </p:blipFill>
        <p:spPr>
          <a:xfrm>
            <a:off x="6913939" y="1944335"/>
            <a:ext cx="929209" cy="929209"/>
          </a:xfrm>
          <a:prstGeom prst="rect">
            <a:avLst/>
          </a:prstGeom>
          <a:solidFill>
            <a:schemeClr val="bg1"/>
          </a:solidFill>
        </p:spPr>
      </p:pic>
      <p:pic>
        <p:nvPicPr>
          <p:cNvPr id="11" name="Imagen 10">
            <a:extLst>
              <a:ext uri="{FF2B5EF4-FFF2-40B4-BE49-F238E27FC236}">
                <a16:creationId xmlns:a16="http://schemas.microsoft.com/office/drawing/2014/main" xmlns="" id="{8D25DF04-0504-49E3-AEB5-8866E77B4D67}"/>
              </a:ext>
            </a:extLst>
          </p:cNvPr>
          <p:cNvPicPr>
            <a:picLocks noChangeAspect="1"/>
          </p:cNvPicPr>
          <p:nvPr/>
        </p:nvPicPr>
        <p:blipFill>
          <a:blip r:embed="rId5">
            <a:duotone>
              <a:prstClr val="black"/>
              <a:schemeClr val="accent5">
                <a:tint val="45000"/>
                <a:satMod val="400000"/>
              </a:schemeClr>
            </a:duotone>
          </a:blip>
          <a:stretch>
            <a:fillRect/>
          </a:stretch>
        </p:blipFill>
        <p:spPr>
          <a:xfrm>
            <a:off x="7910108" y="1944336"/>
            <a:ext cx="929209" cy="929209"/>
          </a:xfrm>
          <a:prstGeom prst="rect">
            <a:avLst/>
          </a:prstGeom>
          <a:solidFill>
            <a:schemeClr val="bg1"/>
          </a:solidFill>
        </p:spPr>
      </p:pic>
      <p:sp>
        <p:nvSpPr>
          <p:cNvPr id="5" name="Rectángulo 4"/>
          <p:cNvSpPr/>
          <p:nvPr/>
        </p:nvSpPr>
        <p:spPr>
          <a:xfrm>
            <a:off x="110531" y="-458"/>
            <a:ext cx="2985247" cy="5139869"/>
          </a:xfrm>
          <a:prstGeom prst="rect">
            <a:avLst/>
          </a:prstGeom>
          <a:gradFill flip="none" rotWithShape="1">
            <a:gsLst>
              <a:gs pos="0">
                <a:schemeClr val="accent4">
                  <a:lumMod val="5000"/>
                  <a:lumOff val="95000"/>
                </a:schemeClr>
              </a:gs>
              <a:gs pos="63000">
                <a:schemeClr val="accent4">
                  <a:lumMod val="20000"/>
                  <a:lumOff val="80000"/>
                </a:schemeClr>
              </a:gs>
              <a:gs pos="85000">
                <a:schemeClr val="accent4">
                  <a:lumMod val="45000"/>
                  <a:lumOff val="55000"/>
                </a:schemeClr>
              </a:gs>
              <a:gs pos="100000">
                <a:schemeClr val="accent4">
                  <a:lumMod val="30000"/>
                  <a:lumOff val="70000"/>
                </a:schemeClr>
              </a:gs>
            </a:gsLst>
            <a:lin ang="5400000" scaled="1"/>
            <a:tileRect/>
          </a:gradFill>
          <a:ln>
            <a:noFill/>
            <a:prstDash val="dash"/>
          </a:ln>
          <a:effectLst>
            <a:outerShdw blurRad="50800" dist="50800" dir="5400000" algn="ctr" rotWithShape="0">
              <a:schemeClr val="accent4">
                <a:lumMod val="75000"/>
              </a:schemeClr>
            </a:outerShdw>
          </a:effectLst>
          <a:scene3d>
            <a:camera prst="obliqueTopLeft"/>
            <a:lightRig rig="threePt" dir="t"/>
          </a:scene3d>
          <a:sp3d contourW="44450" prstMaterial="matte">
            <a:contourClr>
              <a:srgbClr val="FFFFFF"/>
            </a:contourClr>
          </a:sp3d>
        </p:spPr>
        <p:txBody>
          <a:bodyPr wrap="square">
            <a:spAutoFit/>
          </a:bodyPr>
          <a:lstStyle/>
          <a:p>
            <a:pPr lvl="0">
              <a:defRPr/>
            </a:pPr>
            <a:endParaRPr lang="es-ES" b="1" dirty="0">
              <a:solidFill>
                <a:schemeClr val="accent4">
                  <a:lumMod val="50000"/>
                </a:schemeClr>
              </a:solidFill>
            </a:endParaRPr>
          </a:p>
          <a:p>
            <a:pPr lvl="0">
              <a:defRPr/>
            </a:pPr>
            <a:endParaRPr lang="es-ES" sz="800" b="1" dirty="0">
              <a:solidFill>
                <a:schemeClr val="accent4">
                  <a:lumMod val="50000"/>
                </a:schemeClr>
              </a:solidFill>
            </a:endParaRPr>
          </a:p>
          <a:p>
            <a:pPr lvl="0">
              <a:defRPr/>
            </a:pPr>
            <a:endParaRPr lang="es-ES" sz="800" b="1" dirty="0">
              <a:solidFill>
                <a:schemeClr val="accent4">
                  <a:lumMod val="50000"/>
                </a:schemeClr>
              </a:solidFill>
            </a:endParaRPr>
          </a:p>
          <a:p>
            <a:pPr lvl="0">
              <a:defRPr/>
            </a:pPr>
            <a:endParaRPr lang="es-ES" sz="800" b="1" dirty="0">
              <a:solidFill>
                <a:schemeClr val="accent4">
                  <a:lumMod val="50000"/>
                </a:schemeClr>
              </a:solidFill>
            </a:endParaRPr>
          </a:p>
          <a:p>
            <a:pPr lvl="0">
              <a:defRPr/>
            </a:pPr>
            <a:endParaRPr lang="es-ES" sz="800" b="1" dirty="0">
              <a:solidFill>
                <a:schemeClr val="accent4">
                  <a:lumMod val="50000"/>
                </a:schemeClr>
              </a:solidFill>
            </a:endParaRPr>
          </a:p>
          <a:p>
            <a:pPr lvl="0">
              <a:defRPr/>
            </a:pPr>
            <a:endParaRPr lang="es-ES" b="1" dirty="0">
              <a:solidFill>
                <a:schemeClr val="accent4">
                  <a:lumMod val="50000"/>
                </a:schemeClr>
              </a:solidFill>
            </a:endParaRPr>
          </a:p>
          <a:p>
            <a:pPr lvl="0">
              <a:defRPr/>
            </a:pPr>
            <a:endParaRPr lang="es-ES" b="1" dirty="0">
              <a:solidFill>
                <a:schemeClr val="accent4">
                  <a:lumMod val="50000"/>
                </a:schemeClr>
              </a:solidFill>
            </a:endParaRPr>
          </a:p>
          <a:p>
            <a:pPr lvl="0">
              <a:defRPr/>
            </a:pPr>
            <a:r>
              <a:rPr lang="es-ES" b="1" dirty="0">
                <a:solidFill>
                  <a:srgbClr val="523F69"/>
                </a:solidFill>
              </a:rPr>
              <a:t>No </a:t>
            </a:r>
            <a:r>
              <a:rPr lang="es-ES" b="1" dirty="0" err="1">
                <a:solidFill>
                  <a:srgbClr val="523F69"/>
                </a:solidFill>
              </a:rPr>
              <a:t>bevedor</a:t>
            </a:r>
            <a:r>
              <a:rPr lang="es-ES" b="1" dirty="0">
                <a:solidFill>
                  <a:srgbClr val="523F69"/>
                </a:solidFill>
              </a:rPr>
              <a:t> de 15 </a:t>
            </a:r>
            <a:r>
              <a:rPr lang="es-ES" b="1" dirty="0" err="1">
                <a:solidFill>
                  <a:srgbClr val="523F69"/>
                </a:solidFill>
              </a:rPr>
              <a:t>anys</a:t>
            </a:r>
            <a:r>
              <a:rPr lang="es-ES" b="1" dirty="0">
                <a:solidFill>
                  <a:srgbClr val="523F69"/>
                </a:solidFill>
              </a:rPr>
              <a:t>: </a:t>
            </a:r>
            <a:r>
              <a:rPr lang="es-ES" dirty="0">
                <a:solidFill>
                  <a:srgbClr val="523F69"/>
                </a:solidFill>
              </a:rPr>
              <a:t/>
            </a:r>
            <a:br>
              <a:rPr lang="es-ES" dirty="0">
                <a:solidFill>
                  <a:srgbClr val="523F69"/>
                </a:solidFill>
              </a:rPr>
            </a:br>
            <a:r>
              <a:rPr lang="es-ES" dirty="0">
                <a:solidFill>
                  <a:srgbClr val="523F69"/>
                </a:solidFill>
              </a:rPr>
              <a:t>el rosa i el </a:t>
            </a:r>
            <a:r>
              <a:rPr lang="es-ES" dirty="0" err="1">
                <a:solidFill>
                  <a:srgbClr val="523F69"/>
                </a:solidFill>
              </a:rPr>
              <a:t>taronja</a:t>
            </a:r>
            <a:r>
              <a:rPr lang="es-ES" dirty="0">
                <a:solidFill>
                  <a:srgbClr val="523F69"/>
                </a:solidFill>
              </a:rPr>
              <a:t> indiquen </a:t>
            </a:r>
            <a:r>
              <a:rPr lang="es-ES" dirty="0" err="1">
                <a:solidFill>
                  <a:srgbClr val="523F69"/>
                </a:solidFill>
              </a:rPr>
              <a:t>activitat</a:t>
            </a:r>
            <a:r>
              <a:rPr lang="es-ES" dirty="0">
                <a:solidFill>
                  <a:srgbClr val="523F69"/>
                </a:solidFill>
              </a:rPr>
              <a:t> saludable i normal.</a:t>
            </a:r>
          </a:p>
          <a:p>
            <a:pPr lvl="0">
              <a:defRPr/>
            </a:pPr>
            <a:endParaRPr lang="es-ES" sz="800" dirty="0"/>
          </a:p>
          <a:p>
            <a:pPr lvl="0">
              <a:defRPr/>
            </a:pPr>
            <a:endParaRPr lang="es-ES" dirty="0"/>
          </a:p>
          <a:p>
            <a:pPr lvl="0">
              <a:defRPr/>
            </a:pPr>
            <a:endParaRPr lang="es-ES" dirty="0"/>
          </a:p>
          <a:p>
            <a:pPr lvl="0">
              <a:defRPr/>
            </a:pPr>
            <a:endParaRPr lang="es-ES" dirty="0"/>
          </a:p>
          <a:p>
            <a:pPr lvl="0">
              <a:defRPr/>
            </a:pPr>
            <a:endParaRPr lang="es-ES" dirty="0"/>
          </a:p>
          <a:p>
            <a:pPr lvl="0">
              <a:defRPr/>
            </a:pPr>
            <a:r>
              <a:rPr lang="es-ES" b="1" dirty="0" err="1">
                <a:solidFill>
                  <a:srgbClr val="523F69"/>
                </a:solidFill>
              </a:rPr>
              <a:t>Bevedor</a:t>
            </a:r>
            <a:r>
              <a:rPr lang="es-ES" b="1" dirty="0">
                <a:solidFill>
                  <a:srgbClr val="523F69"/>
                </a:solidFill>
              </a:rPr>
              <a:t> </a:t>
            </a:r>
            <a:r>
              <a:rPr lang="es-ES" b="1" dirty="0" err="1">
                <a:solidFill>
                  <a:srgbClr val="523F69"/>
                </a:solidFill>
              </a:rPr>
              <a:t>crònic</a:t>
            </a:r>
            <a:r>
              <a:rPr lang="es-ES" b="1" dirty="0">
                <a:solidFill>
                  <a:srgbClr val="523F69"/>
                </a:solidFill>
              </a:rPr>
              <a:t> de 15 </a:t>
            </a:r>
            <a:r>
              <a:rPr lang="es-ES" b="1" dirty="0" err="1">
                <a:solidFill>
                  <a:srgbClr val="523F69"/>
                </a:solidFill>
              </a:rPr>
              <a:t>anys</a:t>
            </a:r>
            <a:r>
              <a:rPr lang="es-ES" b="1" dirty="0">
                <a:solidFill>
                  <a:srgbClr val="523F69"/>
                </a:solidFill>
              </a:rPr>
              <a:t>:</a:t>
            </a:r>
            <a:br>
              <a:rPr lang="es-ES" b="1" dirty="0">
                <a:solidFill>
                  <a:srgbClr val="523F69"/>
                </a:solidFill>
              </a:rPr>
            </a:br>
            <a:r>
              <a:rPr lang="es-ES" dirty="0" err="1">
                <a:solidFill>
                  <a:srgbClr val="523F69"/>
                </a:solidFill>
              </a:rPr>
              <a:t>amb</a:t>
            </a:r>
            <a:r>
              <a:rPr lang="es-ES" dirty="0">
                <a:solidFill>
                  <a:srgbClr val="523F69"/>
                </a:solidFill>
              </a:rPr>
              <a:t> poca o </a:t>
            </a:r>
            <a:r>
              <a:rPr lang="es-ES" dirty="0" err="1">
                <a:solidFill>
                  <a:srgbClr val="523F69"/>
                </a:solidFill>
              </a:rPr>
              <a:t>cap</a:t>
            </a:r>
            <a:r>
              <a:rPr lang="es-ES" dirty="0">
                <a:solidFill>
                  <a:srgbClr val="523F69"/>
                </a:solidFill>
              </a:rPr>
              <a:t> </a:t>
            </a:r>
            <a:r>
              <a:rPr lang="es-ES" dirty="0" err="1">
                <a:solidFill>
                  <a:srgbClr val="523F69"/>
                </a:solidFill>
              </a:rPr>
              <a:t>activitat</a:t>
            </a:r>
            <a:r>
              <a:rPr lang="es-ES" dirty="0">
                <a:solidFill>
                  <a:srgbClr val="523F69"/>
                </a:solidFill>
              </a:rPr>
              <a:t> en les </a:t>
            </a:r>
            <a:r>
              <a:rPr lang="es-ES" dirty="0" err="1">
                <a:solidFill>
                  <a:srgbClr val="523F69"/>
                </a:solidFill>
              </a:rPr>
              <a:t>àrees</a:t>
            </a:r>
            <a:r>
              <a:rPr lang="es-ES" dirty="0">
                <a:solidFill>
                  <a:srgbClr val="523F69"/>
                </a:solidFill>
              </a:rPr>
              <a:t> </a:t>
            </a:r>
            <a:r>
              <a:rPr lang="es-ES" dirty="0" err="1">
                <a:solidFill>
                  <a:srgbClr val="523F69"/>
                </a:solidFill>
              </a:rPr>
              <a:t>clau</a:t>
            </a:r>
            <a:r>
              <a:rPr lang="es-ES" dirty="0">
                <a:solidFill>
                  <a:srgbClr val="523F69"/>
                </a:solidFill>
              </a:rPr>
              <a:t> del </a:t>
            </a:r>
            <a:r>
              <a:rPr lang="es-ES" dirty="0" err="1">
                <a:solidFill>
                  <a:srgbClr val="523F69"/>
                </a:solidFill>
              </a:rPr>
              <a:t>cervell</a:t>
            </a:r>
            <a:r>
              <a:rPr lang="es-ES" dirty="0">
                <a:solidFill>
                  <a:srgbClr val="523F69"/>
                </a:solidFill>
              </a:rPr>
              <a:t>.</a:t>
            </a:r>
          </a:p>
          <a:p>
            <a:pPr lvl="0">
              <a:defRPr/>
            </a:pPr>
            <a:endParaRPr lang="es-ES" dirty="0">
              <a:solidFill>
                <a:schemeClr val="accent4">
                  <a:lumMod val="50000"/>
                </a:schemeClr>
              </a:solidFill>
            </a:endParaRPr>
          </a:p>
          <a:p>
            <a:pPr lvl="0">
              <a:defRPr/>
            </a:pPr>
            <a:endParaRPr lang="es-ES" dirty="0">
              <a:solidFill>
                <a:schemeClr val="accent4">
                  <a:lumMod val="50000"/>
                </a:schemeClr>
              </a:solidFill>
            </a:endParaRPr>
          </a:p>
          <a:p>
            <a:pPr lvl="0">
              <a:defRPr/>
            </a:pPr>
            <a:endParaRPr lang="es-ES" dirty="0">
              <a:solidFill>
                <a:schemeClr val="accent4">
                  <a:lumMod val="50000"/>
                </a:schemeClr>
              </a:solidFill>
            </a:endParaRPr>
          </a:p>
        </p:txBody>
      </p:sp>
    </p:spTree>
    <p:extLst>
      <p:ext uri="{BB962C8B-B14F-4D97-AF65-F5344CB8AC3E}">
        <p14:creationId xmlns:p14="http://schemas.microsoft.com/office/powerpoint/2010/main" val="27546011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400" fill="hold"/>
                                        <p:tgtEl>
                                          <p:spTgt spid="7"/>
                                        </p:tgtEl>
                                        <p:attrNameLst>
                                          <p:attrName>ppt_w</p:attrName>
                                        </p:attrNameLst>
                                      </p:cBhvr>
                                      <p:tavLst>
                                        <p:tav tm="0">
                                          <p:val>
                                            <p:fltVal val="0"/>
                                          </p:val>
                                        </p:tav>
                                        <p:tav tm="100000">
                                          <p:val>
                                            <p:strVal val="#ppt_w"/>
                                          </p:val>
                                        </p:tav>
                                      </p:tavLst>
                                    </p:anim>
                                    <p:anim calcmode="lin" valueType="num">
                                      <p:cBhvr>
                                        <p:cTn id="12" dur="400" fill="hold"/>
                                        <p:tgtEl>
                                          <p:spTgt spid="7"/>
                                        </p:tgtEl>
                                        <p:attrNameLst>
                                          <p:attrName>ppt_h</p:attrName>
                                        </p:attrNameLst>
                                      </p:cBhvr>
                                      <p:tavLst>
                                        <p:tav tm="0">
                                          <p:val>
                                            <p:fltVal val="0"/>
                                          </p:val>
                                        </p:tav>
                                        <p:tav tm="100000">
                                          <p:val>
                                            <p:strVal val="#ppt_h"/>
                                          </p:val>
                                        </p:tav>
                                      </p:tavLst>
                                    </p:anim>
                                    <p:animEffect transition="in" filter="fade">
                                      <p:cBhvr>
                                        <p:cTn id="13" dur="400"/>
                                        <p:tgtEl>
                                          <p:spTgt spid="7"/>
                                        </p:tgtEl>
                                      </p:cBhvr>
                                    </p:animEffect>
                                  </p:childTnLst>
                                </p:cTn>
                              </p:par>
                            </p:childTnLst>
                          </p:cTn>
                        </p:par>
                        <p:par>
                          <p:cTn id="14" fill="hold">
                            <p:stCondLst>
                              <p:cond delay="1400"/>
                            </p:stCondLst>
                            <p:childTnLst>
                              <p:par>
                                <p:cTn id="15" presetID="3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2400"/>
                            </p:stCondLst>
                            <p:childTnLst>
                              <p:par>
                                <p:cTn id="27" presetID="5" presetClass="entr" presetSubtype="1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plus(in)">
                                      <p:cBhvr>
                                        <p:cTn id="34" dur="2000"/>
                                        <p:tgtEl>
                                          <p:spTgt spid="5"/>
                                        </p:tgtEl>
                                      </p:cBhvr>
                                    </p:animEffect>
                                  </p:childTnLst>
                                </p:cTn>
                              </p:par>
                            </p:childTnLst>
                          </p:cTn>
                        </p:par>
                        <p:par>
                          <p:cTn id="35" fill="hold">
                            <p:stCondLst>
                              <p:cond delay="2000"/>
                            </p:stCondLst>
                            <p:childTnLst>
                              <p:par>
                                <p:cTn id="36" presetID="26" presetClass="entr" presetSubtype="0" fill="hold" nodeType="afterEffect">
                                  <p:stCondLst>
                                    <p:cond delay="250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par>
                          <p:cTn id="52" fill="hold">
                            <p:stCondLst>
                              <p:cond delay="6500"/>
                            </p:stCondLst>
                            <p:childTnLst>
                              <p:par>
                                <p:cTn id="53" presetID="5"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heckerboard(across)">
                                      <p:cBhvr>
                                        <p:cTn id="55" dur="500"/>
                                        <p:tgtEl>
                                          <p:spTgt spid="12"/>
                                        </p:tgtEl>
                                      </p:cBhvr>
                                    </p:animEffect>
                                  </p:childTnLst>
                                </p:cTn>
                              </p:par>
                              <p:par>
                                <p:cTn id="56" presetID="26" presetClass="entr" presetSubtype="0"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down)">
                                      <p:cBhvr>
                                        <p:cTn id="58" dur="580">
                                          <p:stCondLst>
                                            <p:cond delay="0"/>
                                          </p:stCondLst>
                                        </p:cTn>
                                        <p:tgtEl>
                                          <p:spTgt spid="3"/>
                                        </p:tgtEl>
                                      </p:cBhvr>
                                    </p:animEffect>
                                    <p:anim calcmode="lin" valueType="num">
                                      <p:cBhvr>
                                        <p:cTn id="5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4" dur="26">
                                          <p:stCondLst>
                                            <p:cond delay="650"/>
                                          </p:stCondLst>
                                        </p:cTn>
                                        <p:tgtEl>
                                          <p:spTgt spid="3"/>
                                        </p:tgtEl>
                                      </p:cBhvr>
                                      <p:to x="100000" y="60000"/>
                                    </p:animScale>
                                    <p:animScale>
                                      <p:cBhvr>
                                        <p:cTn id="65" dur="166" decel="50000">
                                          <p:stCondLst>
                                            <p:cond delay="676"/>
                                          </p:stCondLst>
                                        </p:cTn>
                                        <p:tgtEl>
                                          <p:spTgt spid="3"/>
                                        </p:tgtEl>
                                      </p:cBhvr>
                                      <p:to x="100000" y="100000"/>
                                    </p:animScale>
                                    <p:animScale>
                                      <p:cBhvr>
                                        <p:cTn id="66" dur="26">
                                          <p:stCondLst>
                                            <p:cond delay="1312"/>
                                          </p:stCondLst>
                                        </p:cTn>
                                        <p:tgtEl>
                                          <p:spTgt spid="3"/>
                                        </p:tgtEl>
                                      </p:cBhvr>
                                      <p:to x="100000" y="80000"/>
                                    </p:animScale>
                                    <p:animScale>
                                      <p:cBhvr>
                                        <p:cTn id="67" dur="166" decel="50000">
                                          <p:stCondLst>
                                            <p:cond delay="1338"/>
                                          </p:stCondLst>
                                        </p:cTn>
                                        <p:tgtEl>
                                          <p:spTgt spid="3"/>
                                        </p:tgtEl>
                                      </p:cBhvr>
                                      <p:to x="100000" y="100000"/>
                                    </p:animScale>
                                    <p:animScale>
                                      <p:cBhvr>
                                        <p:cTn id="68" dur="26">
                                          <p:stCondLst>
                                            <p:cond delay="1642"/>
                                          </p:stCondLst>
                                        </p:cTn>
                                        <p:tgtEl>
                                          <p:spTgt spid="3"/>
                                        </p:tgtEl>
                                      </p:cBhvr>
                                      <p:to x="100000" y="90000"/>
                                    </p:animScale>
                                    <p:animScale>
                                      <p:cBhvr>
                                        <p:cTn id="69" dur="166" decel="50000">
                                          <p:stCondLst>
                                            <p:cond delay="1668"/>
                                          </p:stCondLst>
                                        </p:cTn>
                                        <p:tgtEl>
                                          <p:spTgt spid="3"/>
                                        </p:tgtEl>
                                      </p:cBhvr>
                                      <p:to x="100000" y="100000"/>
                                    </p:animScale>
                                    <p:animScale>
                                      <p:cBhvr>
                                        <p:cTn id="70" dur="26">
                                          <p:stCondLst>
                                            <p:cond delay="1808"/>
                                          </p:stCondLst>
                                        </p:cTn>
                                        <p:tgtEl>
                                          <p:spTgt spid="3"/>
                                        </p:tgtEl>
                                      </p:cBhvr>
                                      <p:to x="100000" y="95000"/>
                                    </p:animScale>
                                    <p:animScale>
                                      <p:cBhvr>
                                        <p:cTn id="71"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upload.wikimedia.org/wikipedia/commons/f/ff/Hippocampus_small.gif">
            <a:extLst>
              <a:ext uri="{FF2B5EF4-FFF2-40B4-BE49-F238E27FC236}">
                <a16:creationId xmlns:a16="http://schemas.microsoft.com/office/drawing/2014/main" xmlns="" id="{ACDAE1B1-C4BA-4690-B960-7482A6FF42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799" y="305108"/>
            <a:ext cx="2935853" cy="293585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Marcador de contenido 5">
            <a:extLst>
              <a:ext uri="{FF2B5EF4-FFF2-40B4-BE49-F238E27FC236}">
                <a16:creationId xmlns:a16="http://schemas.microsoft.com/office/drawing/2014/main" xmlns="" id="{F0000B24-AFD2-4F9C-82CC-8B569ACCDBF4}"/>
              </a:ext>
            </a:extLst>
          </p:cNvPr>
          <p:cNvSpPr>
            <a:spLocks noGrp="1"/>
          </p:cNvSpPr>
          <p:nvPr>
            <p:ph idx="1"/>
          </p:nvPr>
        </p:nvSpPr>
        <p:spPr>
          <a:xfrm>
            <a:off x="315745" y="829370"/>
            <a:ext cx="6850396" cy="4286251"/>
          </a:xfrm>
        </p:spPr>
        <p:txBody>
          <a:bodyPr>
            <a:normAutofit/>
          </a:bodyPr>
          <a:lstStyle/>
          <a:p>
            <a:pPr marL="0" indent="0">
              <a:buNone/>
            </a:pPr>
            <a:r>
              <a:rPr lang="es-ES" sz="2400" b="1" i="1" dirty="0">
                <a:solidFill>
                  <a:schemeClr val="accent4">
                    <a:lumMod val="50000"/>
                  </a:schemeClr>
                </a:solidFill>
              </a:rPr>
              <a:t>Real News</a:t>
            </a:r>
            <a:r>
              <a:rPr lang="es-ES" sz="2400" b="1" dirty="0">
                <a:solidFill>
                  <a:schemeClr val="accent4">
                    <a:lumMod val="50000"/>
                  </a:schemeClr>
                </a:solidFill>
              </a:rPr>
              <a:t>: </a:t>
            </a:r>
            <a:r>
              <a:rPr lang="es-ES" sz="2000" dirty="0" err="1"/>
              <a:t>Borratxeres</a:t>
            </a:r>
            <a:r>
              <a:rPr lang="es-ES" sz="2000" dirty="0"/>
              <a:t>, </a:t>
            </a:r>
            <a:r>
              <a:rPr lang="es-ES" sz="2000" dirty="0" err="1"/>
              <a:t>binge</a:t>
            </a:r>
            <a:r>
              <a:rPr lang="es-ES" sz="2000" dirty="0"/>
              <a:t> </a:t>
            </a:r>
            <a:r>
              <a:rPr lang="es-ES" sz="2000" dirty="0" err="1"/>
              <a:t>drinking</a:t>
            </a:r>
            <a:r>
              <a:rPr lang="es-ES" sz="2000" dirty="0"/>
              <a:t>, … </a:t>
            </a:r>
            <a:r>
              <a:rPr lang="es-ES" sz="2000" dirty="0" err="1"/>
              <a:t>durant</a:t>
            </a:r>
            <a:r>
              <a:rPr lang="es-ES" sz="2000" dirty="0"/>
              <a:t> </a:t>
            </a:r>
            <a:r>
              <a:rPr lang="es-ES" sz="2000" dirty="0" err="1"/>
              <a:t>l'adolescència</a:t>
            </a:r>
            <a:r>
              <a:rPr lang="es-ES" sz="2000" dirty="0"/>
              <a:t> </a:t>
            </a:r>
            <a:r>
              <a:rPr lang="es-ES" sz="2000" dirty="0" err="1"/>
              <a:t>produeixen</a:t>
            </a:r>
            <a:r>
              <a:rPr lang="es-ES" sz="2000" dirty="0"/>
              <a:t> </a:t>
            </a:r>
            <a:r>
              <a:rPr lang="es-ES" sz="2000" b="1" dirty="0" err="1">
                <a:solidFill>
                  <a:srgbClr val="523F69"/>
                </a:solidFill>
              </a:rPr>
              <a:t>danys</a:t>
            </a:r>
            <a:r>
              <a:rPr lang="es-ES" sz="2000" b="1" dirty="0">
                <a:solidFill>
                  <a:srgbClr val="523F69"/>
                </a:solidFill>
              </a:rPr>
              <a:t> </a:t>
            </a:r>
            <a:r>
              <a:rPr lang="es-ES" sz="2000" b="1" dirty="0" err="1">
                <a:solidFill>
                  <a:srgbClr val="523F69"/>
                </a:solidFill>
              </a:rPr>
              <a:t>químics</a:t>
            </a:r>
            <a:r>
              <a:rPr lang="es-ES" sz="2000" b="1" dirty="0">
                <a:solidFill>
                  <a:srgbClr val="523F69"/>
                </a:solidFill>
              </a:rPr>
              <a:t> i </a:t>
            </a:r>
            <a:r>
              <a:rPr lang="es-ES" sz="2000" b="1" dirty="0" err="1">
                <a:solidFill>
                  <a:srgbClr val="523F69"/>
                </a:solidFill>
              </a:rPr>
              <a:t>estructurals</a:t>
            </a:r>
            <a:r>
              <a:rPr lang="es-ES" sz="2000" b="1" dirty="0">
                <a:solidFill>
                  <a:srgbClr val="523F69"/>
                </a:solidFill>
              </a:rPr>
              <a:t> </a:t>
            </a:r>
            <a:r>
              <a:rPr lang="es-ES" sz="2000" b="1" dirty="0" err="1">
                <a:solidFill>
                  <a:srgbClr val="523F69"/>
                </a:solidFill>
              </a:rPr>
              <a:t>permanents</a:t>
            </a:r>
            <a:r>
              <a:rPr lang="es-ES" sz="2000" b="1" dirty="0">
                <a:solidFill>
                  <a:srgbClr val="523F69"/>
                </a:solidFill>
              </a:rPr>
              <a:t> en </a:t>
            </a:r>
            <a:r>
              <a:rPr lang="es-ES" sz="2000" b="1" dirty="0" err="1">
                <a:solidFill>
                  <a:srgbClr val="523F69"/>
                </a:solidFill>
              </a:rPr>
              <a:t>dues</a:t>
            </a:r>
            <a:r>
              <a:rPr lang="es-ES" sz="2000" b="1" dirty="0">
                <a:solidFill>
                  <a:srgbClr val="523F69"/>
                </a:solidFill>
              </a:rPr>
              <a:t> </a:t>
            </a:r>
            <a:r>
              <a:rPr lang="es-ES" sz="2000" b="1" dirty="0" err="1">
                <a:solidFill>
                  <a:srgbClr val="523F69"/>
                </a:solidFill>
              </a:rPr>
              <a:t>àrees</a:t>
            </a:r>
            <a:r>
              <a:rPr lang="es-ES" sz="2000" b="1" dirty="0">
                <a:solidFill>
                  <a:srgbClr val="523F69"/>
                </a:solidFill>
              </a:rPr>
              <a:t> del </a:t>
            </a:r>
            <a:r>
              <a:rPr lang="es-ES" sz="2000" b="1" dirty="0" err="1">
                <a:solidFill>
                  <a:srgbClr val="523F69"/>
                </a:solidFill>
              </a:rPr>
              <a:t>cervell</a:t>
            </a:r>
            <a:r>
              <a:rPr lang="es-ES" sz="2000" dirty="0"/>
              <a:t>, </a:t>
            </a:r>
            <a:r>
              <a:rPr lang="es-ES" sz="2000" dirty="0" err="1"/>
              <a:t>perquè</a:t>
            </a:r>
            <a:r>
              <a:rPr lang="es-ES" sz="2000" dirty="0"/>
              <a:t> </a:t>
            </a:r>
            <a:r>
              <a:rPr lang="es-ES" sz="2000" dirty="0" err="1"/>
              <a:t>s'està</a:t>
            </a:r>
            <a:r>
              <a:rPr lang="es-ES" sz="2000" dirty="0"/>
              <a:t> </a:t>
            </a:r>
            <a:r>
              <a:rPr lang="es-ES" sz="2000" dirty="0" err="1"/>
              <a:t>desenvolupant</a:t>
            </a:r>
            <a:r>
              <a:rPr lang="es-ES" sz="2000" dirty="0"/>
              <a:t>: </a:t>
            </a:r>
          </a:p>
          <a:p>
            <a:pPr marL="0" indent="0">
              <a:buNone/>
            </a:pPr>
            <a:endParaRPr lang="es-ES" sz="900" dirty="0"/>
          </a:p>
          <a:p>
            <a:pPr>
              <a:buFont typeface="Wingdings" panose="05000000000000000000" pitchFamily="2" charset="2"/>
              <a:buChar char="§"/>
            </a:pPr>
            <a:r>
              <a:rPr lang="es-ES" sz="2400" dirty="0" err="1"/>
              <a:t>L’àrea</a:t>
            </a:r>
            <a:r>
              <a:rPr lang="es-ES" sz="2400" dirty="0"/>
              <a:t> de la </a:t>
            </a:r>
            <a:r>
              <a:rPr lang="es-ES" sz="2400" b="1" dirty="0" err="1">
                <a:solidFill>
                  <a:schemeClr val="accent4">
                    <a:lumMod val="75000"/>
                  </a:schemeClr>
                </a:solidFill>
              </a:rPr>
              <a:t>memòria</a:t>
            </a:r>
            <a:r>
              <a:rPr lang="es-ES" sz="2400" dirty="0"/>
              <a:t> i de </a:t>
            </a:r>
            <a:r>
              <a:rPr lang="es-ES" sz="2400" b="1" dirty="0" err="1">
                <a:solidFill>
                  <a:schemeClr val="accent4">
                    <a:lumMod val="75000"/>
                  </a:schemeClr>
                </a:solidFill>
              </a:rPr>
              <a:t>l’aprenentatge</a:t>
            </a:r>
            <a:r>
              <a:rPr lang="es-ES" sz="2400" b="1" dirty="0">
                <a:solidFill>
                  <a:schemeClr val="accent1">
                    <a:lumMod val="75000"/>
                  </a:schemeClr>
                </a:solidFill>
              </a:rPr>
              <a:t>:</a:t>
            </a:r>
            <a:r>
              <a:rPr lang="es-ES" sz="2400" b="1" dirty="0"/>
              <a:t> </a:t>
            </a:r>
            <a:r>
              <a:rPr lang="es-ES" sz="2400" dirty="0" err="1">
                <a:solidFill>
                  <a:schemeClr val="accent4">
                    <a:lumMod val="75000"/>
                  </a:schemeClr>
                </a:solidFill>
              </a:rPr>
              <a:t>disminució</a:t>
            </a:r>
            <a:r>
              <a:rPr lang="es-ES" sz="2400" dirty="0">
                <a:solidFill>
                  <a:schemeClr val="accent4">
                    <a:lumMod val="75000"/>
                  </a:schemeClr>
                </a:solidFill>
              </a:rPr>
              <a:t> del </a:t>
            </a:r>
            <a:r>
              <a:rPr lang="es-ES" sz="2400" dirty="0" err="1">
                <a:solidFill>
                  <a:schemeClr val="accent4">
                    <a:lumMod val="75000"/>
                  </a:schemeClr>
                </a:solidFill>
              </a:rPr>
              <a:t>volum</a:t>
            </a:r>
            <a:r>
              <a:rPr lang="es-ES" sz="2400" dirty="0">
                <a:solidFill>
                  <a:schemeClr val="accent4">
                    <a:lumMod val="75000"/>
                  </a:schemeClr>
                </a:solidFill>
              </a:rPr>
              <a:t> de </a:t>
            </a:r>
            <a:r>
              <a:rPr lang="es-ES" sz="2000" b="1" dirty="0" err="1">
                <a:solidFill>
                  <a:schemeClr val="accent4">
                    <a:lumMod val="75000"/>
                  </a:schemeClr>
                </a:solidFill>
                <a:highlight>
                  <a:srgbClr val="FFCC00"/>
                </a:highlight>
                <a:latin typeface="Arial" panose="020B0604020202020204" pitchFamily="34" charset="0"/>
                <a:cs typeface="Arial" panose="020B0604020202020204" pitchFamily="34" charset="0"/>
              </a:rPr>
              <a:t>l’hipocamp</a:t>
            </a:r>
            <a:r>
              <a:rPr lang="es-ES" sz="2000" b="1" dirty="0">
                <a:solidFill>
                  <a:schemeClr val="accent4">
                    <a:lumMod val="75000"/>
                  </a:schemeClr>
                </a:solidFill>
                <a:highlight>
                  <a:srgbClr val="FFCC00"/>
                </a:highlight>
                <a:latin typeface="Arial" panose="020B0604020202020204" pitchFamily="34" charset="0"/>
                <a:cs typeface="Arial" panose="020B0604020202020204" pitchFamily="34" charset="0"/>
              </a:rPr>
              <a:t>.</a:t>
            </a:r>
          </a:p>
          <a:p>
            <a:pPr>
              <a:buFont typeface="Wingdings" panose="05000000000000000000" pitchFamily="2" charset="2"/>
              <a:buChar char="Ø"/>
            </a:pPr>
            <a:endParaRPr lang="es-ES" sz="900" dirty="0"/>
          </a:p>
          <a:p>
            <a:pPr>
              <a:buFont typeface="Wingdings" panose="05000000000000000000" pitchFamily="2" charset="2"/>
              <a:buChar char="§"/>
            </a:pPr>
            <a:r>
              <a:rPr lang="es-ES" sz="2400" dirty="0" err="1"/>
              <a:t>Àrea</a:t>
            </a:r>
            <a:r>
              <a:rPr lang="es-ES" sz="2400" dirty="0"/>
              <a:t> de la </a:t>
            </a:r>
            <a:r>
              <a:rPr lang="es-ES" sz="2400" b="1" dirty="0" err="1">
                <a:solidFill>
                  <a:schemeClr val="accent4">
                    <a:lumMod val="75000"/>
                  </a:schemeClr>
                </a:solidFill>
              </a:rPr>
              <a:t>personalidat</a:t>
            </a:r>
            <a:r>
              <a:rPr lang="es-ES" sz="2400" dirty="0"/>
              <a:t> i de                                                                               la </a:t>
            </a:r>
            <a:r>
              <a:rPr lang="es-ES" sz="2400" b="1" dirty="0">
                <a:solidFill>
                  <a:schemeClr val="accent4">
                    <a:lumMod val="75000"/>
                  </a:schemeClr>
                </a:solidFill>
              </a:rPr>
              <a:t>presa de </a:t>
            </a:r>
            <a:r>
              <a:rPr lang="es-ES" sz="2400" b="1" dirty="0" err="1">
                <a:solidFill>
                  <a:schemeClr val="accent4">
                    <a:lumMod val="75000"/>
                  </a:schemeClr>
                </a:solidFill>
              </a:rPr>
              <a:t>bones</a:t>
            </a:r>
            <a:r>
              <a:rPr lang="es-ES" sz="2400" b="1" dirty="0">
                <a:solidFill>
                  <a:schemeClr val="accent4">
                    <a:lumMod val="75000"/>
                  </a:schemeClr>
                </a:solidFill>
              </a:rPr>
              <a:t> decisiones:                                                                      </a:t>
            </a:r>
            <a:r>
              <a:rPr lang="es-ES" sz="2400" dirty="0" err="1">
                <a:solidFill>
                  <a:schemeClr val="accent4">
                    <a:lumMod val="75000"/>
                  </a:schemeClr>
                </a:solidFill>
              </a:rPr>
              <a:t>disminueix</a:t>
            </a:r>
            <a:r>
              <a:rPr lang="es-ES" sz="2400" dirty="0">
                <a:solidFill>
                  <a:schemeClr val="accent4">
                    <a:lumMod val="75000"/>
                  </a:schemeClr>
                </a:solidFill>
              </a:rPr>
              <a:t> el </a:t>
            </a:r>
            <a:r>
              <a:rPr lang="es-ES" sz="2400" dirty="0" err="1">
                <a:solidFill>
                  <a:schemeClr val="accent4">
                    <a:lumMod val="75000"/>
                  </a:schemeClr>
                </a:solidFill>
              </a:rPr>
              <a:t>gruix</a:t>
            </a:r>
            <a:r>
              <a:rPr lang="es-ES" sz="2400" dirty="0">
                <a:solidFill>
                  <a:schemeClr val="accent4">
                    <a:lumMod val="75000"/>
                  </a:schemeClr>
                </a:solidFill>
              </a:rPr>
              <a:t> de </a:t>
            </a:r>
            <a:r>
              <a:rPr lang="es-ES" sz="2000" b="1" dirty="0" err="1">
                <a:solidFill>
                  <a:schemeClr val="accent4">
                    <a:lumMod val="75000"/>
                  </a:schemeClr>
                </a:solidFill>
                <a:highlight>
                  <a:srgbClr val="FFCC00"/>
                </a:highlight>
                <a:latin typeface="Arial" panose="020B0604020202020204" pitchFamily="34" charset="0"/>
                <a:cs typeface="Arial" panose="020B0604020202020204" pitchFamily="34" charset="0"/>
              </a:rPr>
              <a:t>l’escorça</a:t>
            </a:r>
            <a:r>
              <a:rPr lang="es-ES" sz="2000" b="1" dirty="0">
                <a:solidFill>
                  <a:schemeClr val="accent4">
                    <a:lumMod val="75000"/>
                  </a:schemeClr>
                </a:solidFill>
                <a:highlight>
                  <a:srgbClr val="FFCC00"/>
                </a:highlight>
                <a:latin typeface="Arial" panose="020B0604020202020204" pitchFamily="34" charset="0"/>
                <a:cs typeface="Arial" panose="020B0604020202020204" pitchFamily="34" charset="0"/>
              </a:rPr>
              <a:t> prefrontal.</a:t>
            </a:r>
          </a:p>
          <a:p>
            <a:endParaRPr lang="es-ES" dirty="0"/>
          </a:p>
        </p:txBody>
      </p:sp>
      <p:sp>
        <p:nvSpPr>
          <p:cNvPr id="7" name="Título 1">
            <a:extLst>
              <a:ext uri="{FF2B5EF4-FFF2-40B4-BE49-F238E27FC236}">
                <a16:creationId xmlns:a16="http://schemas.microsoft.com/office/drawing/2014/main" xmlns="" id="{D49D8147-043F-4630-9C18-9FA599007A6F}"/>
              </a:ext>
            </a:extLst>
          </p:cNvPr>
          <p:cNvSpPr txBox="1">
            <a:spLocks noGrp="1"/>
          </p:cNvSpPr>
          <p:nvPr>
            <p:ph type="title"/>
          </p:nvPr>
        </p:nvSpPr>
        <p:spPr>
          <a:xfrm>
            <a:off x="1" y="1162"/>
            <a:ext cx="9144000" cy="857250"/>
          </a:xfrm>
          <a:prstGeom prst="rect">
            <a:avLst/>
          </a:prstGeom>
          <a:solidFill>
            <a:schemeClr val="accent4"/>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b="1" dirty="0">
                <a:solidFill>
                  <a:schemeClr val="bg1"/>
                </a:solidFill>
                <a:latin typeface="+mn-lt"/>
                <a:ea typeface="+mn-ea"/>
                <a:cs typeface="+mn-cs"/>
              </a:rPr>
              <a:t>Quins </a:t>
            </a:r>
            <a:r>
              <a:rPr lang="fr-FR" sz="2800" b="1" dirty="0" err="1">
                <a:solidFill>
                  <a:schemeClr val="bg1"/>
                </a:solidFill>
                <a:latin typeface="+mn-lt"/>
                <a:ea typeface="+mn-ea"/>
                <a:cs typeface="+mn-cs"/>
              </a:rPr>
              <a:t>creieu</a:t>
            </a:r>
            <a:r>
              <a:rPr lang="fr-FR" sz="2800" b="1" dirty="0">
                <a:solidFill>
                  <a:schemeClr val="bg1"/>
                </a:solidFill>
                <a:latin typeface="+mn-lt"/>
                <a:ea typeface="+mn-ea"/>
                <a:cs typeface="+mn-cs"/>
              </a:rPr>
              <a:t> que </a:t>
            </a:r>
            <a:r>
              <a:rPr lang="fr-FR" sz="2800" b="1" dirty="0" err="1">
                <a:solidFill>
                  <a:schemeClr val="bg1"/>
                </a:solidFill>
                <a:latin typeface="+mn-lt"/>
                <a:ea typeface="+mn-ea"/>
                <a:cs typeface="+mn-cs"/>
              </a:rPr>
              <a:t>són</a:t>
            </a:r>
            <a:r>
              <a:rPr lang="fr-FR" sz="2800" b="1" dirty="0">
                <a:solidFill>
                  <a:schemeClr val="bg1"/>
                </a:solidFill>
                <a:latin typeface="+mn-lt"/>
                <a:ea typeface="+mn-ea"/>
                <a:cs typeface="+mn-cs"/>
              </a:rPr>
              <a:t> les </a:t>
            </a:r>
            <a:r>
              <a:rPr lang="fr-FR" sz="2800" b="1" dirty="0" err="1">
                <a:solidFill>
                  <a:schemeClr val="bg1"/>
                </a:solidFill>
                <a:latin typeface="+mn-lt"/>
                <a:ea typeface="+mn-ea"/>
                <a:cs typeface="+mn-cs"/>
              </a:rPr>
              <a:t>conseqüències</a:t>
            </a:r>
            <a:r>
              <a:rPr lang="fr-FR" sz="2800" b="1" dirty="0">
                <a:solidFill>
                  <a:schemeClr val="bg1"/>
                </a:solidFill>
                <a:latin typeface="+mn-lt"/>
                <a:ea typeface="+mn-ea"/>
                <a:cs typeface="+mn-cs"/>
              </a:rPr>
              <a:t> en l'</a:t>
            </a:r>
            <a:r>
              <a:rPr lang="fr-FR" sz="2800" b="1" dirty="0" err="1">
                <a:solidFill>
                  <a:schemeClr val="bg1"/>
                </a:solidFill>
                <a:latin typeface="+mn-lt"/>
                <a:ea typeface="+mn-ea"/>
                <a:cs typeface="+mn-cs"/>
              </a:rPr>
              <a:t>adolescència</a:t>
            </a:r>
            <a:r>
              <a:rPr lang="fr-FR" sz="2800" b="1" dirty="0">
                <a:solidFill>
                  <a:schemeClr val="bg1"/>
                </a:solidFill>
                <a:latin typeface="+mn-lt"/>
                <a:ea typeface="+mn-ea"/>
                <a:cs typeface="+mn-cs"/>
              </a:rPr>
              <a:t> </a:t>
            </a:r>
            <a:r>
              <a:rPr lang="fr-FR" sz="2800" b="1" dirty="0" err="1">
                <a:solidFill>
                  <a:schemeClr val="bg1"/>
                </a:solidFill>
                <a:latin typeface="+mn-lt"/>
                <a:ea typeface="+mn-ea"/>
                <a:cs typeface="+mn-cs"/>
              </a:rPr>
              <a:t>del</a:t>
            </a:r>
            <a:r>
              <a:rPr lang="fr-FR" sz="2800" b="1" dirty="0">
                <a:solidFill>
                  <a:schemeClr val="bg1"/>
                </a:solidFill>
                <a:latin typeface="+mn-lt"/>
                <a:ea typeface="+mn-ea"/>
                <a:cs typeface="+mn-cs"/>
              </a:rPr>
              <a:t> </a:t>
            </a:r>
            <a:r>
              <a:rPr lang="fr-FR" sz="2800" b="1" dirty="0" err="1">
                <a:solidFill>
                  <a:srgbClr val="FFC000"/>
                </a:solidFill>
                <a:latin typeface="+mn-lt"/>
                <a:ea typeface="+mn-ea"/>
                <a:cs typeface="+mn-cs"/>
              </a:rPr>
              <a:t>consum</a:t>
            </a:r>
            <a:r>
              <a:rPr lang="fr-FR" sz="2800" b="1" dirty="0">
                <a:solidFill>
                  <a:srgbClr val="FFC000"/>
                </a:solidFill>
                <a:latin typeface="+mn-lt"/>
                <a:ea typeface="+mn-ea"/>
                <a:cs typeface="+mn-cs"/>
              </a:rPr>
              <a:t> </a:t>
            </a:r>
            <a:r>
              <a:rPr lang="fr-FR" sz="2800" b="1" dirty="0" err="1">
                <a:solidFill>
                  <a:srgbClr val="FFC000"/>
                </a:solidFill>
                <a:latin typeface="+mn-lt"/>
                <a:ea typeface="+mn-ea"/>
                <a:cs typeface="+mn-cs"/>
              </a:rPr>
              <a:t>intensiu</a:t>
            </a:r>
            <a:r>
              <a:rPr lang="fr-FR" sz="2800" b="1" dirty="0">
                <a:solidFill>
                  <a:srgbClr val="FFC000"/>
                </a:solidFill>
                <a:latin typeface="+mn-lt"/>
                <a:ea typeface="+mn-ea"/>
                <a:cs typeface="+mn-cs"/>
              </a:rPr>
              <a:t> </a:t>
            </a:r>
            <a:r>
              <a:rPr lang="fr-FR" sz="2800" b="1" dirty="0">
                <a:solidFill>
                  <a:schemeClr val="bg1"/>
                </a:solidFill>
                <a:latin typeface="+mn-lt"/>
                <a:ea typeface="+mn-ea"/>
                <a:cs typeface="+mn-cs"/>
              </a:rPr>
              <a:t>d'</a:t>
            </a:r>
            <a:r>
              <a:rPr lang="fr-FR" sz="2800" b="1" dirty="0" err="1">
                <a:solidFill>
                  <a:schemeClr val="bg1"/>
                </a:solidFill>
                <a:latin typeface="+mn-lt"/>
                <a:ea typeface="+mn-ea"/>
                <a:cs typeface="+mn-cs"/>
              </a:rPr>
              <a:t>alcohol</a:t>
            </a:r>
            <a:r>
              <a:rPr lang="fr-FR" sz="2800" b="1" dirty="0">
                <a:solidFill>
                  <a:schemeClr val="bg1"/>
                </a:solidFill>
                <a:latin typeface="+mn-lt"/>
                <a:ea typeface="+mn-ea"/>
                <a:cs typeface="+mn-cs"/>
              </a:rPr>
              <a:t>?</a:t>
            </a:r>
            <a:endParaRPr lang="es-ES" sz="2800" b="1" dirty="0">
              <a:solidFill>
                <a:schemeClr val="bg1"/>
              </a:solidFill>
              <a:latin typeface="Arial" panose="020B0604020202020204" pitchFamily="34" charset="0"/>
              <a:cs typeface="Arial" panose="020B0604020202020204" pitchFamily="34" charset="0"/>
            </a:endParaRPr>
          </a:p>
        </p:txBody>
      </p:sp>
      <p:sp>
        <p:nvSpPr>
          <p:cNvPr id="10" name="Marcador de contenido 4">
            <a:extLst>
              <a:ext uri="{FF2B5EF4-FFF2-40B4-BE49-F238E27FC236}">
                <a16:creationId xmlns:a16="http://schemas.microsoft.com/office/drawing/2014/main" xmlns="" id="{21B4950D-6DF3-4EF3-BF2A-0B0D7ABA99B9}"/>
              </a:ext>
            </a:extLst>
          </p:cNvPr>
          <p:cNvSpPr txBox="1">
            <a:spLocks/>
          </p:cNvSpPr>
          <p:nvPr/>
        </p:nvSpPr>
        <p:spPr>
          <a:xfrm>
            <a:off x="3558406" y="2120750"/>
            <a:ext cx="3587261" cy="280257"/>
          </a:xfrm>
          <a:prstGeom prst="rect">
            <a:avLst/>
          </a:prstGeom>
        </p:spPr>
        <p:txBody>
          <a:bodyPr vert="horz" lIns="91440" tIns="45720" rIns="91440" bIns="45720" rtlCol="0">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dirty="0">
                <a:solidFill>
                  <a:schemeClr val="tx1">
                    <a:lumMod val="50000"/>
                    <a:lumOff val="50000"/>
                  </a:schemeClr>
                </a:solidFill>
              </a:rPr>
              <a:t>hippocampus. </a:t>
            </a:r>
          </a:p>
          <a:p>
            <a:pPr algn="r"/>
            <a:r>
              <a:rPr lang="en-US" sz="2000" dirty="0">
                <a:solidFill>
                  <a:schemeClr val="tx1">
                    <a:lumMod val="50000"/>
                    <a:lumOff val="50000"/>
                  </a:schemeClr>
                </a:solidFill>
              </a:rPr>
              <a:t>Images are from </a:t>
            </a:r>
            <a:r>
              <a:rPr lang="en-US" sz="2000" dirty="0" err="1">
                <a:solidFill>
                  <a:schemeClr val="tx1">
                    <a:lumMod val="50000"/>
                    <a:lumOff val="50000"/>
                  </a:schemeClr>
                </a:solidFill>
              </a:rPr>
              <a:t>Anatomography</a:t>
            </a:r>
            <a:r>
              <a:rPr lang="en-US" sz="2000" dirty="0">
                <a:solidFill>
                  <a:schemeClr val="tx1">
                    <a:lumMod val="50000"/>
                    <a:lumOff val="50000"/>
                  </a:schemeClr>
                </a:solidFill>
              </a:rPr>
              <a:t> maintained by Life Science Databases(LSDB).</a:t>
            </a:r>
            <a:endParaRPr lang="es-ES" sz="2000" dirty="0">
              <a:solidFill>
                <a:schemeClr val="tx1">
                  <a:lumMod val="50000"/>
                  <a:lumOff val="50000"/>
                </a:schemeClr>
              </a:solidFill>
            </a:endParaRPr>
          </a:p>
        </p:txBody>
      </p:sp>
      <p:pic>
        <p:nvPicPr>
          <p:cNvPr id="12" name="Marcador de contenido 3"/>
          <p:cNvPicPr>
            <a:picLocks noChangeAspect="1"/>
          </p:cNvPicPr>
          <p:nvPr/>
        </p:nvPicPr>
        <p:blipFill>
          <a:blip r:embed="rId4"/>
          <a:stretch>
            <a:fillRect/>
          </a:stretch>
        </p:blipFill>
        <p:spPr>
          <a:xfrm>
            <a:off x="6554934" y="3000373"/>
            <a:ext cx="2115247" cy="2115247"/>
          </a:xfrm>
          <a:prstGeom prst="rect">
            <a:avLst/>
          </a:prstGeom>
        </p:spPr>
      </p:pic>
    </p:spTree>
    <p:extLst>
      <p:ext uri="{BB962C8B-B14F-4D97-AF65-F5344CB8AC3E}">
        <p14:creationId xmlns:p14="http://schemas.microsoft.com/office/powerpoint/2010/main" val="40035886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up)">
                                      <p:cBhvr>
                                        <p:cTn id="13" dur="2000"/>
                                        <p:tgtEl>
                                          <p:spTgt spid="6">
                                            <p:txEl>
                                              <p:pRg st="0" end="0"/>
                                            </p:txEl>
                                          </p:spTgt>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2000"/>
                                        <p:tgtEl>
                                          <p:spTgt spid="6">
                                            <p:txEl>
                                              <p:pRg st="2" end="2"/>
                                            </p:txEl>
                                          </p:spTgt>
                                        </p:tgtEl>
                                      </p:cBhvr>
                                    </p:animEffect>
                                  </p:childTnLst>
                                </p:cTn>
                              </p:par>
                            </p:childTnLst>
                          </p:cTn>
                        </p:par>
                        <p:par>
                          <p:cTn id="18" fill="hold">
                            <p:stCondLst>
                              <p:cond delay="4000"/>
                            </p:stCondLst>
                            <p:childTnLst>
                              <p:par>
                                <p:cTn id="19" presetID="6"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par>
                          <p:cTn id="25" fill="hold">
                            <p:stCondLst>
                              <p:cond delay="6000"/>
                            </p:stCondLst>
                            <p:childTnLst>
                              <p:par>
                                <p:cTn id="26" presetID="22" presetClass="entr" presetSubtype="1" fill="hold" grpId="0" nodeType="after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wipe(up)">
                                      <p:cBhvr>
                                        <p:cTn id="28" dur="2000"/>
                                        <p:tgtEl>
                                          <p:spTgt spid="6">
                                            <p:txEl>
                                              <p:pRg st="4" end="4"/>
                                            </p:txEl>
                                          </p:spTgt>
                                        </p:tgtEl>
                                      </p:cBhvr>
                                    </p:animEffect>
                                  </p:childTnLst>
                                </p:cTn>
                              </p:par>
                            </p:childTnLst>
                          </p:cTn>
                        </p:par>
                        <p:par>
                          <p:cTn id="29" fill="hold">
                            <p:stCondLst>
                              <p:cond delay="8000"/>
                            </p:stCondLst>
                            <p:childTnLst>
                              <p:par>
                                <p:cTn id="30" presetID="31" presetClass="entr" presetSubtype="0" fill="hold" nodeType="afterEffect">
                                  <p:stCondLst>
                                    <p:cond delay="10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3000" fill="hold"/>
                                        <p:tgtEl>
                                          <p:spTgt spid="12"/>
                                        </p:tgtEl>
                                        <p:attrNameLst>
                                          <p:attrName>ppt_w</p:attrName>
                                        </p:attrNameLst>
                                      </p:cBhvr>
                                      <p:tavLst>
                                        <p:tav tm="0">
                                          <p:val>
                                            <p:fltVal val="0"/>
                                          </p:val>
                                        </p:tav>
                                        <p:tav tm="100000">
                                          <p:val>
                                            <p:strVal val="#ppt_w"/>
                                          </p:val>
                                        </p:tav>
                                      </p:tavLst>
                                    </p:anim>
                                    <p:anim calcmode="lin" valueType="num">
                                      <p:cBhvr>
                                        <p:cTn id="33" dur="3000" fill="hold"/>
                                        <p:tgtEl>
                                          <p:spTgt spid="12"/>
                                        </p:tgtEl>
                                        <p:attrNameLst>
                                          <p:attrName>ppt_h</p:attrName>
                                        </p:attrNameLst>
                                      </p:cBhvr>
                                      <p:tavLst>
                                        <p:tav tm="0">
                                          <p:val>
                                            <p:fltVal val="0"/>
                                          </p:val>
                                        </p:tav>
                                        <p:tav tm="100000">
                                          <p:val>
                                            <p:strVal val="#ppt_h"/>
                                          </p:val>
                                        </p:tav>
                                      </p:tavLst>
                                    </p:anim>
                                    <p:anim calcmode="lin" valueType="num">
                                      <p:cBhvr>
                                        <p:cTn id="34" dur="3000" fill="hold"/>
                                        <p:tgtEl>
                                          <p:spTgt spid="12"/>
                                        </p:tgtEl>
                                        <p:attrNameLst>
                                          <p:attrName>style.rotation</p:attrName>
                                        </p:attrNameLst>
                                      </p:cBhvr>
                                      <p:tavLst>
                                        <p:tav tm="0">
                                          <p:val>
                                            <p:fltVal val="90"/>
                                          </p:val>
                                        </p:tav>
                                        <p:tav tm="100000">
                                          <p:val>
                                            <p:fltVal val="0"/>
                                          </p:val>
                                        </p:tav>
                                      </p:tavLst>
                                    </p:anim>
                                    <p:animEffect transition="in" filter="fade">
                                      <p:cBhvr>
                                        <p:cTn id="35"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10" grpId="0" uiExpan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4708D2F9-9272-4DF7-91E3-65964B7372D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hotocopy trans="18000" detail="0"/>
                    </a14:imgEffect>
                    <a14:imgEffect>
                      <a14:brightnessContrast bright="1000" contrast="33000"/>
                    </a14:imgEffect>
                  </a14:imgLayer>
                </a14:imgProps>
              </a:ext>
            </a:extLst>
          </a:blip>
          <a:srcRect l="-1428" t="-1203" r="172"/>
          <a:stretch/>
        </p:blipFill>
        <p:spPr>
          <a:xfrm>
            <a:off x="4467158" y="117454"/>
            <a:ext cx="4807470" cy="4309487"/>
          </a:xfrm>
          <a:prstGeom prst="rect">
            <a:avLst/>
          </a:prstGeom>
        </p:spPr>
      </p:pic>
      <p:sp>
        <p:nvSpPr>
          <p:cNvPr id="9" name="Marcador de contenido 2">
            <a:extLst>
              <a:ext uri="{FF2B5EF4-FFF2-40B4-BE49-F238E27FC236}">
                <a16:creationId xmlns:a16="http://schemas.microsoft.com/office/drawing/2014/main" xmlns="" id="{6184C35F-D2A4-49C0-8EA5-D5BDAC2F9A7D}"/>
              </a:ext>
            </a:extLst>
          </p:cNvPr>
          <p:cNvSpPr>
            <a:spLocks noGrp="1"/>
          </p:cNvSpPr>
          <p:nvPr>
            <p:ph idx="1"/>
          </p:nvPr>
        </p:nvSpPr>
        <p:spPr>
          <a:xfrm>
            <a:off x="275574" y="344184"/>
            <a:ext cx="8555276" cy="4082757"/>
          </a:xfrm>
          <a:ln w="50800" cmpd="sng">
            <a:noFill/>
          </a:ln>
        </p:spPr>
        <p:txBody>
          <a:bodyPr>
            <a:normAutofit fontScale="92500" lnSpcReduction="10000"/>
          </a:bodyPr>
          <a:lstStyle/>
          <a:p>
            <a:pPr marL="0" indent="0" algn="ctr">
              <a:buNone/>
            </a:pPr>
            <a:r>
              <a:rPr lang="es-ES" sz="2600" b="1" i="1" dirty="0">
                <a:solidFill>
                  <a:schemeClr val="accent4">
                    <a:lumMod val="75000"/>
                  </a:schemeClr>
                </a:solidFill>
              </a:rPr>
              <a:t>Clara </a:t>
            </a:r>
            <a:r>
              <a:rPr lang="es-ES" sz="2600" b="1" i="1" dirty="0" err="1">
                <a:solidFill>
                  <a:schemeClr val="accent4">
                    <a:lumMod val="75000"/>
                  </a:schemeClr>
                </a:solidFill>
              </a:rPr>
              <a:t>associació</a:t>
            </a:r>
            <a:r>
              <a:rPr lang="es-ES" sz="2600" b="1" i="1" dirty="0">
                <a:solidFill>
                  <a:schemeClr val="accent4">
                    <a:lumMod val="75000"/>
                  </a:schemeClr>
                </a:solidFill>
              </a:rPr>
              <a:t> de </a:t>
            </a:r>
            <a:r>
              <a:rPr lang="es-ES" sz="2600" b="1" i="1" dirty="0" err="1">
                <a:solidFill>
                  <a:schemeClr val="accent4">
                    <a:lumMod val="75000"/>
                  </a:schemeClr>
                </a:solidFill>
              </a:rPr>
              <a:t>consum</a:t>
            </a:r>
            <a:r>
              <a:rPr lang="es-ES" sz="2600" b="1" i="1" dirty="0">
                <a:solidFill>
                  <a:schemeClr val="accent4">
                    <a:lumMod val="75000"/>
                  </a:schemeClr>
                </a:solidFill>
              </a:rPr>
              <a:t> </a:t>
            </a:r>
            <a:r>
              <a:rPr lang="es-ES" sz="2600" b="1" i="1" dirty="0" err="1">
                <a:solidFill>
                  <a:schemeClr val="accent4">
                    <a:lumMod val="75000"/>
                  </a:schemeClr>
                </a:solidFill>
              </a:rPr>
              <a:t>intensiu</a:t>
            </a:r>
            <a:r>
              <a:rPr lang="es-ES" sz="2600" b="1" i="1" dirty="0">
                <a:solidFill>
                  <a:schemeClr val="accent4">
                    <a:lumMod val="75000"/>
                  </a:schemeClr>
                </a:solidFill>
              </a:rPr>
              <a:t> en </a:t>
            </a:r>
            <a:r>
              <a:rPr lang="es-ES" sz="2600" b="1" i="1" dirty="0" err="1">
                <a:solidFill>
                  <a:schemeClr val="accent4">
                    <a:lumMod val="75000"/>
                  </a:schemeClr>
                </a:solidFill>
              </a:rPr>
              <a:t>caps</a:t>
            </a:r>
            <a:r>
              <a:rPr lang="es-ES" sz="2600" b="1" i="1" dirty="0">
                <a:solidFill>
                  <a:schemeClr val="accent4">
                    <a:lumMod val="75000"/>
                  </a:schemeClr>
                </a:solidFill>
              </a:rPr>
              <a:t> de </a:t>
            </a:r>
            <a:r>
              <a:rPr lang="es-ES" sz="2600" b="1" i="1" dirty="0" err="1">
                <a:solidFill>
                  <a:schemeClr val="accent4">
                    <a:lumMod val="75000"/>
                  </a:schemeClr>
                </a:solidFill>
              </a:rPr>
              <a:t>setmana</a:t>
            </a:r>
            <a:r>
              <a:rPr lang="es-ES" sz="2600" b="1" i="1" dirty="0">
                <a:solidFill>
                  <a:schemeClr val="accent4">
                    <a:lumMod val="75000"/>
                  </a:schemeClr>
                </a:solidFill>
              </a:rPr>
              <a:t> </a:t>
            </a:r>
            <a:r>
              <a:rPr lang="es-ES" sz="2600" b="1" i="1" dirty="0" err="1">
                <a:solidFill>
                  <a:schemeClr val="accent4">
                    <a:lumMod val="75000"/>
                  </a:schemeClr>
                </a:solidFill>
              </a:rPr>
              <a:t>amb</a:t>
            </a:r>
            <a:r>
              <a:rPr lang="es-ES" sz="2600" b="1" i="1" dirty="0">
                <a:solidFill>
                  <a:schemeClr val="accent4">
                    <a:lumMod val="75000"/>
                  </a:schemeClr>
                </a:solidFill>
              </a:rPr>
              <a:t>:</a:t>
            </a:r>
          </a:p>
          <a:p>
            <a:pPr marL="0" indent="0" algn="ctr">
              <a:buNone/>
            </a:pPr>
            <a:endParaRPr lang="es-ES" sz="1300" b="1" i="1" dirty="0">
              <a:solidFill>
                <a:schemeClr val="accent1"/>
              </a:solidFill>
            </a:endParaRPr>
          </a:p>
          <a:p>
            <a:pPr marL="0" indent="0">
              <a:buNone/>
            </a:pPr>
            <a:endParaRPr lang="es-ES" sz="900" b="1" dirty="0"/>
          </a:p>
          <a:p>
            <a:r>
              <a:rPr lang="es-ES" sz="2400" dirty="0" err="1">
                <a:solidFill>
                  <a:schemeClr val="accent1">
                    <a:lumMod val="50000"/>
                  </a:schemeClr>
                </a:solidFill>
                <a:highlight>
                  <a:srgbClr val="FFCC00"/>
                </a:highlight>
              </a:rPr>
              <a:t>Danys</a:t>
            </a:r>
            <a:r>
              <a:rPr lang="es-ES" sz="2400" dirty="0">
                <a:solidFill>
                  <a:schemeClr val="accent1">
                    <a:lumMod val="50000"/>
                  </a:schemeClr>
                </a:solidFill>
                <a:highlight>
                  <a:srgbClr val="FFCC00"/>
                </a:highlight>
              </a:rPr>
              <a:t> irrecuperables en el </a:t>
            </a:r>
            <a:r>
              <a:rPr lang="es-ES" sz="2400" b="1" dirty="0" err="1">
                <a:solidFill>
                  <a:schemeClr val="accent4">
                    <a:lumMod val="75000"/>
                  </a:schemeClr>
                </a:solidFill>
                <a:highlight>
                  <a:srgbClr val="FFCC00"/>
                </a:highlight>
              </a:rPr>
              <a:t>cervell</a:t>
            </a:r>
            <a:r>
              <a:rPr lang="es-ES" sz="2400" dirty="0">
                <a:solidFill>
                  <a:schemeClr val="accent4">
                    <a:lumMod val="75000"/>
                  </a:schemeClr>
                </a:solidFill>
                <a:highlight>
                  <a:srgbClr val="FFCC00"/>
                </a:highlight>
              </a:rPr>
              <a:t> </a:t>
            </a:r>
            <a:r>
              <a:rPr lang="es-ES" sz="2400" b="1" dirty="0">
                <a:solidFill>
                  <a:schemeClr val="accent4">
                    <a:lumMod val="75000"/>
                  </a:schemeClr>
                </a:solidFill>
              </a:rPr>
              <a:t>= como si </a:t>
            </a:r>
            <a:r>
              <a:rPr lang="es-ES" sz="2400" b="1" dirty="0" err="1">
                <a:solidFill>
                  <a:schemeClr val="accent4">
                    <a:lumMod val="75000"/>
                  </a:schemeClr>
                </a:solidFill>
              </a:rPr>
              <a:t>envellís</a:t>
            </a:r>
            <a:r>
              <a:rPr lang="es-ES" sz="2400" b="1" dirty="0">
                <a:solidFill>
                  <a:schemeClr val="accent4">
                    <a:lumMod val="75000"/>
                  </a:schemeClr>
                </a:solidFill>
              </a:rPr>
              <a:t>. </a:t>
            </a:r>
          </a:p>
          <a:p>
            <a:endParaRPr lang="es-ES" sz="1500" b="1" dirty="0">
              <a:solidFill>
                <a:schemeClr val="accent1">
                  <a:lumMod val="50000"/>
                </a:schemeClr>
              </a:solidFill>
            </a:endParaRPr>
          </a:p>
          <a:p>
            <a:r>
              <a:rPr lang="es-ES" sz="2400" dirty="0">
                <a:solidFill>
                  <a:schemeClr val="accent1">
                    <a:lumMod val="50000"/>
                  </a:schemeClr>
                </a:solidFill>
                <a:highlight>
                  <a:srgbClr val="FFCC00"/>
                </a:highlight>
              </a:rPr>
              <a:t>Consumir </a:t>
            </a:r>
            <a:r>
              <a:rPr lang="es-ES" sz="2400" b="1" dirty="0" err="1">
                <a:solidFill>
                  <a:schemeClr val="accent4">
                    <a:lumMod val="75000"/>
                  </a:schemeClr>
                </a:solidFill>
                <a:highlight>
                  <a:srgbClr val="FFCC00"/>
                </a:highlight>
              </a:rPr>
              <a:t>als</a:t>
            </a:r>
            <a:r>
              <a:rPr lang="es-ES" sz="2400" b="1" dirty="0">
                <a:solidFill>
                  <a:schemeClr val="accent4">
                    <a:lumMod val="75000"/>
                  </a:schemeClr>
                </a:solidFill>
                <a:highlight>
                  <a:srgbClr val="FFCC00"/>
                </a:highlight>
              </a:rPr>
              <a:t> 14 </a:t>
            </a:r>
            <a:r>
              <a:rPr lang="es-ES" sz="2400" dirty="0" err="1">
                <a:solidFill>
                  <a:schemeClr val="accent1">
                    <a:lumMod val="50000"/>
                  </a:schemeClr>
                </a:solidFill>
                <a:highlight>
                  <a:srgbClr val="FFCC00"/>
                </a:highlight>
              </a:rPr>
              <a:t>anys</a:t>
            </a:r>
            <a:r>
              <a:rPr lang="es-ES" sz="2400" dirty="0">
                <a:solidFill>
                  <a:schemeClr val="accent1">
                    <a:lumMod val="50000"/>
                  </a:schemeClr>
                </a:solidFill>
                <a:highlight>
                  <a:srgbClr val="FFCC00"/>
                </a:highlight>
              </a:rPr>
              <a:t> </a:t>
            </a:r>
            <a:r>
              <a:rPr lang="es-ES" sz="2400" b="1" dirty="0">
                <a:solidFill>
                  <a:schemeClr val="accent4">
                    <a:lumMod val="75000"/>
                  </a:schemeClr>
                </a:solidFill>
              </a:rPr>
              <a:t>= 4 </a:t>
            </a:r>
            <a:r>
              <a:rPr lang="es-ES" sz="2400" b="1" dirty="0" err="1">
                <a:solidFill>
                  <a:schemeClr val="accent4">
                    <a:lumMod val="75000"/>
                  </a:schemeClr>
                </a:solidFill>
              </a:rPr>
              <a:t>vegades</a:t>
            </a:r>
            <a:r>
              <a:rPr lang="es-ES" sz="2400" b="1" dirty="0">
                <a:solidFill>
                  <a:schemeClr val="accent4">
                    <a:lumMod val="75000"/>
                  </a:schemeClr>
                </a:solidFill>
              </a:rPr>
              <a:t> + </a:t>
            </a:r>
            <a:r>
              <a:rPr lang="es-ES" sz="2400" b="1" dirty="0" err="1">
                <a:solidFill>
                  <a:schemeClr val="accent4">
                    <a:lumMod val="75000"/>
                  </a:schemeClr>
                </a:solidFill>
              </a:rPr>
              <a:t>probabilitats</a:t>
            </a:r>
            <a:r>
              <a:rPr lang="es-ES" sz="2400" b="1" dirty="0">
                <a:solidFill>
                  <a:schemeClr val="accent4">
                    <a:lumMod val="75000"/>
                  </a:schemeClr>
                </a:solidFill>
              </a:rPr>
              <a:t> </a:t>
            </a:r>
            <a:r>
              <a:rPr lang="es-ES" sz="2400" dirty="0">
                <a:solidFill>
                  <a:schemeClr val="accent4">
                    <a:lumMod val="75000"/>
                  </a:schemeClr>
                </a:solidFill>
              </a:rPr>
              <a:t>de </a:t>
            </a:r>
            <a:r>
              <a:rPr lang="es-ES" sz="2400" dirty="0" err="1">
                <a:solidFill>
                  <a:schemeClr val="accent4">
                    <a:lumMod val="75000"/>
                  </a:schemeClr>
                </a:solidFill>
              </a:rPr>
              <a:t>dependència</a:t>
            </a:r>
            <a:r>
              <a:rPr lang="es-ES" sz="2400" dirty="0">
                <a:solidFill>
                  <a:schemeClr val="accent4">
                    <a:lumMod val="75000"/>
                  </a:schemeClr>
                </a:solidFill>
              </a:rPr>
              <a:t> i </a:t>
            </a:r>
            <a:r>
              <a:rPr lang="es-ES" sz="2400" b="1" dirty="0" err="1">
                <a:solidFill>
                  <a:schemeClr val="accent4">
                    <a:lumMod val="75000"/>
                  </a:schemeClr>
                </a:solidFill>
              </a:rPr>
              <a:t>problemes</a:t>
            </a:r>
            <a:r>
              <a:rPr lang="es-ES" sz="2400" dirty="0">
                <a:solidFill>
                  <a:schemeClr val="accent4">
                    <a:lumMod val="75000"/>
                  </a:schemeClr>
                </a:solidFill>
              </a:rPr>
              <a:t> </a:t>
            </a:r>
            <a:r>
              <a:rPr lang="es-ES" sz="2400" dirty="0" err="1">
                <a:solidFill>
                  <a:schemeClr val="accent4">
                    <a:lumMod val="75000"/>
                  </a:schemeClr>
                </a:solidFill>
              </a:rPr>
              <a:t>amb</a:t>
            </a:r>
            <a:r>
              <a:rPr lang="es-ES" sz="2400" dirty="0">
                <a:solidFill>
                  <a:schemeClr val="accent4">
                    <a:lumMod val="75000"/>
                  </a:schemeClr>
                </a:solidFill>
              </a:rPr>
              <a:t> </a:t>
            </a:r>
            <a:r>
              <a:rPr lang="es-ES" sz="2400" dirty="0" err="1">
                <a:solidFill>
                  <a:schemeClr val="accent4">
                    <a:lumMod val="75000"/>
                  </a:schemeClr>
                </a:solidFill>
              </a:rPr>
              <a:t>l’alcohol</a:t>
            </a:r>
            <a:r>
              <a:rPr lang="es-ES" sz="2400" dirty="0">
                <a:solidFill>
                  <a:schemeClr val="accent4">
                    <a:lumMod val="75000"/>
                  </a:schemeClr>
                </a:solidFill>
              </a:rPr>
              <a:t>.</a:t>
            </a:r>
          </a:p>
          <a:p>
            <a:endParaRPr lang="es-ES" sz="1500" dirty="0">
              <a:solidFill>
                <a:schemeClr val="accent1">
                  <a:lumMod val="50000"/>
                </a:schemeClr>
              </a:solidFill>
            </a:endParaRPr>
          </a:p>
          <a:p>
            <a:r>
              <a:rPr lang="es-ES" sz="2400" dirty="0" err="1">
                <a:solidFill>
                  <a:schemeClr val="accent1">
                    <a:lumMod val="50000"/>
                  </a:schemeClr>
                </a:solidFill>
                <a:highlight>
                  <a:srgbClr val="FFCC00"/>
                </a:highlight>
              </a:rPr>
              <a:t>Proves</a:t>
            </a:r>
            <a:r>
              <a:rPr lang="es-ES" sz="2400" dirty="0">
                <a:solidFill>
                  <a:schemeClr val="accent1">
                    <a:lumMod val="50000"/>
                  </a:schemeClr>
                </a:solidFill>
                <a:highlight>
                  <a:srgbClr val="FFCC00"/>
                </a:highlight>
              </a:rPr>
              <a:t> de </a:t>
            </a:r>
            <a:r>
              <a:rPr lang="es-ES" sz="2400" b="1" dirty="0" err="1">
                <a:solidFill>
                  <a:schemeClr val="accent4">
                    <a:lumMod val="75000"/>
                  </a:schemeClr>
                </a:solidFill>
                <a:highlight>
                  <a:srgbClr val="FFCC00"/>
                </a:highlight>
              </a:rPr>
              <a:t>memòria</a:t>
            </a:r>
            <a:r>
              <a:rPr lang="es-ES" sz="2400" dirty="0">
                <a:solidFill>
                  <a:schemeClr val="accent4">
                    <a:lumMod val="75000"/>
                  </a:schemeClr>
                </a:solidFill>
              </a:rPr>
              <a:t>, </a:t>
            </a:r>
            <a:r>
              <a:rPr lang="es-ES" sz="2400" b="1" dirty="0" err="1">
                <a:solidFill>
                  <a:schemeClr val="accent4">
                    <a:lumMod val="75000"/>
                  </a:schemeClr>
                </a:solidFill>
              </a:rPr>
              <a:t>concentració</a:t>
            </a:r>
            <a:r>
              <a:rPr lang="es-ES" sz="2400" dirty="0">
                <a:solidFill>
                  <a:schemeClr val="accent4">
                    <a:lumMod val="75000"/>
                  </a:schemeClr>
                </a:solidFill>
              </a:rPr>
              <a:t> i </a:t>
            </a:r>
            <a:r>
              <a:rPr lang="es-ES" sz="2400" dirty="0" err="1">
                <a:solidFill>
                  <a:schemeClr val="accent4">
                    <a:lumMod val="75000"/>
                  </a:schemeClr>
                </a:solidFill>
              </a:rPr>
              <a:t>habilitats</a:t>
            </a:r>
            <a:r>
              <a:rPr lang="es-ES" sz="2400" dirty="0">
                <a:solidFill>
                  <a:schemeClr val="accent4">
                    <a:lumMod val="75000"/>
                  </a:schemeClr>
                </a:solidFill>
              </a:rPr>
              <a:t> </a:t>
            </a:r>
            <a:r>
              <a:rPr lang="es-ES" sz="2400" dirty="0" err="1">
                <a:solidFill>
                  <a:schemeClr val="accent4">
                    <a:lumMod val="75000"/>
                  </a:schemeClr>
                </a:solidFill>
              </a:rPr>
              <a:t>espacials</a:t>
            </a:r>
            <a:r>
              <a:rPr lang="es-ES" sz="2400" dirty="0">
                <a:solidFill>
                  <a:schemeClr val="accent4">
                    <a:lumMod val="75000"/>
                  </a:schemeClr>
                </a:solidFill>
              </a:rPr>
              <a:t> </a:t>
            </a:r>
            <a:r>
              <a:rPr lang="es-ES" sz="2400" b="1" dirty="0">
                <a:solidFill>
                  <a:schemeClr val="accent4">
                    <a:lumMod val="75000"/>
                  </a:schemeClr>
                </a:solidFill>
              </a:rPr>
              <a:t>= </a:t>
            </a:r>
            <a:r>
              <a:rPr lang="es-ES" sz="2400" b="1" dirty="0" err="1">
                <a:solidFill>
                  <a:schemeClr val="accent4">
                    <a:lumMod val="75000"/>
                  </a:schemeClr>
                </a:solidFill>
              </a:rPr>
              <a:t>pitjors</a:t>
            </a:r>
            <a:r>
              <a:rPr lang="es-ES" sz="2400" b="1" dirty="0">
                <a:solidFill>
                  <a:schemeClr val="accent4">
                    <a:lumMod val="75000"/>
                  </a:schemeClr>
                </a:solidFill>
              </a:rPr>
              <a:t> </a:t>
            </a:r>
            <a:r>
              <a:rPr lang="es-ES" sz="2400" b="1" dirty="0" err="1">
                <a:solidFill>
                  <a:schemeClr val="accent4">
                    <a:lumMod val="75000"/>
                  </a:schemeClr>
                </a:solidFill>
              </a:rPr>
              <a:t>resultats</a:t>
            </a:r>
            <a:r>
              <a:rPr lang="es-ES" sz="2400" b="1" dirty="0">
                <a:solidFill>
                  <a:schemeClr val="accent4">
                    <a:lumMod val="75000"/>
                  </a:schemeClr>
                </a:solidFill>
              </a:rPr>
              <a:t> </a:t>
            </a:r>
            <a:r>
              <a:rPr lang="es-ES" sz="2400" dirty="0">
                <a:solidFill>
                  <a:schemeClr val="accent4">
                    <a:lumMod val="75000"/>
                  </a:schemeClr>
                </a:solidFill>
              </a:rPr>
              <a:t>en </a:t>
            </a:r>
            <a:r>
              <a:rPr lang="es-ES" sz="2400" dirty="0" err="1">
                <a:solidFill>
                  <a:schemeClr val="accent4">
                    <a:lumMod val="75000"/>
                  </a:schemeClr>
                </a:solidFill>
              </a:rPr>
              <a:t>joves</a:t>
            </a:r>
            <a:r>
              <a:rPr lang="es-ES" sz="2400" dirty="0">
                <a:solidFill>
                  <a:schemeClr val="accent4">
                    <a:lumMod val="75000"/>
                  </a:schemeClr>
                </a:solidFill>
              </a:rPr>
              <a:t> que </a:t>
            </a:r>
            <a:r>
              <a:rPr lang="es-ES" sz="2400" dirty="0" err="1">
                <a:solidFill>
                  <a:schemeClr val="accent4">
                    <a:lumMod val="75000"/>
                  </a:schemeClr>
                </a:solidFill>
              </a:rPr>
              <a:t>beuen</a:t>
            </a:r>
            <a:r>
              <a:rPr lang="es-ES" sz="2400" dirty="0">
                <a:solidFill>
                  <a:schemeClr val="accent4">
                    <a:lumMod val="75000"/>
                  </a:schemeClr>
                </a:solidFill>
              </a:rPr>
              <a:t>.</a:t>
            </a:r>
          </a:p>
          <a:p>
            <a:endParaRPr lang="es-ES" sz="1500" dirty="0">
              <a:solidFill>
                <a:schemeClr val="accent1">
                  <a:lumMod val="50000"/>
                </a:schemeClr>
              </a:solidFill>
            </a:endParaRPr>
          </a:p>
          <a:p>
            <a:r>
              <a:rPr lang="es-ES" sz="2400" dirty="0">
                <a:solidFill>
                  <a:schemeClr val="accent1">
                    <a:lumMod val="50000"/>
                  </a:schemeClr>
                </a:solidFill>
                <a:highlight>
                  <a:srgbClr val="FFCC00"/>
                </a:highlight>
              </a:rPr>
              <a:t>Alcohol </a:t>
            </a:r>
            <a:r>
              <a:rPr lang="es-ES" sz="2400" dirty="0" err="1">
                <a:solidFill>
                  <a:schemeClr val="accent1">
                    <a:lumMod val="50000"/>
                  </a:schemeClr>
                </a:solidFill>
                <a:highlight>
                  <a:srgbClr val="FFCC00"/>
                </a:highlight>
              </a:rPr>
              <a:t>els</a:t>
            </a:r>
            <a:r>
              <a:rPr lang="es-ES" sz="2400" dirty="0">
                <a:solidFill>
                  <a:schemeClr val="accent1">
                    <a:lumMod val="50000"/>
                  </a:schemeClr>
                </a:solidFill>
                <a:highlight>
                  <a:srgbClr val="FFCC00"/>
                </a:highlight>
              </a:rPr>
              <a:t> </a:t>
            </a:r>
            <a:r>
              <a:rPr lang="es-ES" sz="2400" b="1" dirty="0" err="1">
                <a:solidFill>
                  <a:schemeClr val="accent4">
                    <a:lumMod val="75000"/>
                  </a:schemeClr>
                </a:solidFill>
                <a:highlight>
                  <a:srgbClr val="FFCC00"/>
                </a:highlight>
              </a:rPr>
              <a:t>caps</a:t>
            </a:r>
            <a:r>
              <a:rPr lang="es-ES" sz="2400" b="1" dirty="0">
                <a:solidFill>
                  <a:schemeClr val="accent4">
                    <a:lumMod val="75000"/>
                  </a:schemeClr>
                </a:solidFill>
                <a:highlight>
                  <a:srgbClr val="FFCC00"/>
                </a:highlight>
              </a:rPr>
              <a:t> de </a:t>
            </a:r>
            <a:r>
              <a:rPr lang="es-ES" sz="2400" b="1" dirty="0" err="1">
                <a:solidFill>
                  <a:schemeClr val="accent4">
                    <a:lumMod val="75000"/>
                  </a:schemeClr>
                </a:solidFill>
                <a:highlight>
                  <a:srgbClr val="FFCC00"/>
                </a:highlight>
              </a:rPr>
              <a:t>setmana</a:t>
            </a:r>
            <a:r>
              <a:rPr lang="es-ES" sz="2400" b="1" dirty="0">
                <a:solidFill>
                  <a:schemeClr val="accent4">
                    <a:lumMod val="75000"/>
                  </a:schemeClr>
                </a:solidFill>
                <a:highlight>
                  <a:srgbClr val="FFCC00"/>
                </a:highlight>
              </a:rPr>
              <a:t> </a:t>
            </a:r>
            <a:r>
              <a:rPr lang="es-ES" sz="2400" b="1" dirty="0">
                <a:solidFill>
                  <a:schemeClr val="accent4">
                    <a:lumMod val="75000"/>
                  </a:schemeClr>
                </a:solidFill>
              </a:rPr>
              <a:t>= </a:t>
            </a:r>
            <a:r>
              <a:rPr lang="es-ES" sz="2400" b="1" dirty="0">
                <a:solidFill>
                  <a:srgbClr val="523F69"/>
                </a:solidFill>
              </a:rPr>
              <a:t>suspensos</a:t>
            </a:r>
            <a:r>
              <a:rPr lang="es-ES" sz="2400" dirty="0">
                <a:solidFill>
                  <a:srgbClr val="523F69"/>
                </a:solidFill>
              </a:rPr>
              <a:t> i </a:t>
            </a:r>
            <a:r>
              <a:rPr lang="es-ES" sz="2400" dirty="0" err="1">
                <a:solidFill>
                  <a:srgbClr val="523F69"/>
                </a:solidFill>
              </a:rPr>
              <a:t>dificultats</a:t>
            </a:r>
            <a:r>
              <a:rPr lang="es-ES" sz="2400" dirty="0">
                <a:solidFill>
                  <a:srgbClr val="523F69"/>
                </a:solidFill>
              </a:rPr>
              <a:t> per a acabar </a:t>
            </a:r>
            <a:r>
              <a:rPr lang="es-ES" sz="2400" dirty="0" err="1">
                <a:solidFill>
                  <a:srgbClr val="523F69"/>
                </a:solidFill>
              </a:rPr>
              <a:t>els</a:t>
            </a:r>
            <a:r>
              <a:rPr lang="es-ES" sz="2400" dirty="0">
                <a:solidFill>
                  <a:srgbClr val="523F69"/>
                </a:solidFill>
              </a:rPr>
              <a:t> </a:t>
            </a:r>
            <a:r>
              <a:rPr lang="es-ES" sz="2400" dirty="0" err="1">
                <a:solidFill>
                  <a:srgbClr val="523F69"/>
                </a:solidFill>
              </a:rPr>
              <a:t>estudis</a:t>
            </a:r>
            <a:r>
              <a:rPr lang="es-ES" sz="2400" dirty="0">
                <a:solidFill>
                  <a:srgbClr val="523F69"/>
                </a:solidFill>
              </a:rPr>
              <a:t>.</a:t>
            </a:r>
          </a:p>
          <a:p>
            <a:endParaRPr lang="es-ES" sz="1500" dirty="0"/>
          </a:p>
        </p:txBody>
      </p:sp>
      <p:sp>
        <p:nvSpPr>
          <p:cNvPr id="10" name="Título 1">
            <a:extLst>
              <a:ext uri="{FF2B5EF4-FFF2-40B4-BE49-F238E27FC236}">
                <a16:creationId xmlns:a16="http://schemas.microsoft.com/office/drawing/2014/main" xmlns="" id="{E5EEE7DB-9961-4B29-8429-877680756698}"/>
              </a:ext>
            </a:extLst>
          </p:cNvPr>
          <p:cNvSpPr txBox="1">
            <a:spLocks/>
          </p:cNvSpPr>
          <p:nvPr/>
        </p:nvSpPr>
        <p:spPr>
          <a:xfrm>
            <a:off x="1" y="4301815"/>
            <a:ext cx="9143999" cy="841685"/>
          </a:xfrm>
          <a:prstGeom prst="rect">
            <a:avLst/>
          </a:prstGeom>
          <a:solidFill>
            <a:schemeClr val="accent4">
              <a:lumMod val="7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b="1" i="1" dirty="0">
                <a:solidFill>
                  <a:schemeClr val="bg1"/>
                </a:solidFill>
              </a:rPr>
              <a:t>Real News: </a:t>
            </a:r>
            <a:r>
              <a:rPr lang="es-ES" sz="2800" dirty="0">
                <a:solidFill>
                  <a:schemeClr val="bg1"/>
                </a:solidFill>
              </a:rPr>
              <a:t>El </a:t>
            </a:r>
            <a:r>
              <a:rPr lang="es-ES" sz="2800" dirty="0" err="1">
                <a:solidFill>
                  <a:schemeClr val="bg1"/>
                </a:solidFill>
              </a:rPr>
              <a:t>consum</a:t>
            </a:r>
            <a:r>
              <a:rPr lang="es-ES" sz="2800" dirty="0">
                <a:solidFill>
                  <a:schemeClr val="bg1"/>
                </a:solidFill>
              </a:rPr>
              <a:t> </a:t>
            </a:r>
            <a:r>
              <a:rPr lang="es-ES" sz="2800" dirty="0" err="1">
                <a:solidFill>
                  <a:schemeClr val="bg1"/>
                </a:solidFill>
              </a:rPr>
              <a:t>intensiu</a:t>
            </a:r>
            <a:r>
              <a:rPr lang="es-ES" sz="2800" dirty="0">
                <a:solidFill>
                  <a:schemeClr val="bg1"/>
                </a:solidFill>
              </a:rPr>
              <a:t> </a:t>
            </a:r>
            <a:r>
              <a:rPr lang="es-ES" sz="2800" dirty="0" err="1">
                <a:solidFill>
                  <a:schemeClr val="bg1"/>
                </a:solidFill>
              </a:rPr>
              <a:t>d’alcohol</a:t>
            </a:r>
            <a:r>
              <a:rPr lang="es-ES" sz="2800" dirty="0">
                <a:solidFill>
                  <a:schemeClr val="bg1"/>
                </a:solidFill>
              </a:rPr>
              <a:t> </a:t>
            </a:r>
            <a:r>
              <a:rPr lang="es-ES" sz="2800" dirty="0" err="1">
                <a:solidFill>
                  <a:schemeClr val="bg1"/>
                </a:solidFill>
              </a:rPr>
              <a:t>contribueix</a:t>
            </a:r>
            <a:r>
              <a:rPr lang="es-ES" sz="2800" dirty="0">
                <a:solidFill>
                  <a:schemeClr val="bg1"/>
                </a:solidFill>
              </a:rPr>
              <a:t> al</a:t>
            </a:r>
            <a:r>
              <a:rPr lang="es-ES" sz="2800" b="1" dirty="0">
                <a:solidFill>
                  <a:schemeClr val="bg1"/>
                </a:solidFill>
              </a:rPr>
              <a:t> </a:t>
            </a:r>
            <a:r>
              <a:rPr lang="es-ES" sz="2400" b="1" dirty="0" err="1">
                <a:solidFill>
                  <a:schemeClr val="bg1"/>
                </a:solidFill>
                <a:latin typeface="Arial Black" panose="020B0A04020102020204" pitchFamily="34" charset="0"/>
              </a:rPr>
              <a:t>fracàs</a:t>
            </a:r>
            <a:r>
              <a:rPr lang="es-ES" sz="2400" b="1" dirty="0">
                <a:solidFill>
                  <a:schemeClr val="bg1"/>
                </a:solidFill>
                <a:latin typeface="Arial Black" panose="020B0A04020102020204" pitchFamily="34" charset="0"/>
              </a:rPr>
              <a:t> escolar</a:t>
            </a:r>
            <a:r>
              <a:rPr lang="es-ES" sz="2400" b="1" dirty="0">
                <a:solidFill>
                  <a:schemeClr val="bg1"/>
                </a:solidFill>
              </a:rPr>
              <a:t>.</a:t>
            </a:r>
          </a:p>
        </p:txBody>
      </p:sp>
    </p:spTree>
    <p:extLst>
      <p:ext uri="{BB962C8B-B14F-4D97-AF65-F5344CB8AC3E}">
        <p14:creationId xmlns:p14="http://schemas.microsoft.com/office/powerpoint/2010/main" val="31735596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3000"/>
                                        <p:tgtEl>
                                          <p:spTgt spid="9">
                                            <p:txEl>
                                              <p:pRg st="0" end="0"/>
                                            </p:txEl>
                                          </p:spTgt>
                                        </p:tgtEl>
                                      </p:cBhvr>
                                    </p:animEffect>
                                    <p:anim calcmode="lin" valueType="num">
                                      <p:cBhvr>
                                        <p:cTn id="8" dur="3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3000"/>
                                        <p:tgtEl>
                                          <p:spTgt spid="9">
                                            <p:txEl>
                                              <p:pRg st="3" end="3"/>
                                            </p:txEl>
                                          </p:spTgt>
                                        </p:tgtEl>
                                      </p:cBhvr>
                                    </p:animEffect>
                                    <p:anim calcmode="lin" valueType="num">
                                      <p:cBhvr>
                                        <p:cTn id="13" dur="3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3000" fill="hold"/>
                                        <p:tgtEl>
                                          <p:spTgt spid="9">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3000"/>
                                        <p:tgtEl>
                                          <p:spTgt spid="9">
                                            <p:txEl>
                                              <p:pRg st="5" end="5"/>
                                            </p:txEl>
                                          </p:spTgt>
                                        </p:tgtEl>
                                      </p:cBhvr>
                                    </p:animEffect>
                                    <p:anim calcmode="lin" valueType="num">
                                      <p:cBhvr>
                                        <p:cTn id="18" dur="3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9" dur="3000" fill="hold"/>
                                        <p:tgtEl>
                                          <p:spTgt spid="9">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3000"/>
                                        <p:tgtEl>
                                          <p:spTgt spid="9">
                                            <p:txEl>
                                              <p:pRg st="7" end="7"/>
                                            </p:txEl>
                                          </p:spTgt>
                                        </p:tgtEl>
                                      </p:cBhvr>
                                    </p:animEffect>
                                    <p:anim calcmode="lin" valueType="num">
                                      <p:cBhvr>
                                        <p:cTn id="23" dur="3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4" dur="3000" fill="hold"/>
                                        <p:tgtEl>
                                          <p:spTgt spid="9">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animEffect transition="in" filter="fade">
                                      <p:cBhvr>
                                        <p:cTn id="27" dur="3000"/>
                                        <p:tgtEl>
                                          <p:spTgt spid="9">
                                            <p:txEl>
                                              <p:pRg st="9" end="9"/>
                                            </p:txEl>
                                          </p:spTgt>
                                        </p:tgtEl>
                                      </p:cBhvr>
                                    </p:animEffect>
                                    <p:anim calcmode="lin" valueType="num">
                                      <p:cBhvr>
                                        <p:cTn id="28" dur="3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9" dur="3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31" presetClass="entr" presetSubtype="0" fill="hold" grpId="0" nodeType="afterEffect">
                                  <p:stCondLst>
                                    <p:cond delay="50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3000" fill="hold"/>
                                        <p:tgtEl>
                                          <p:spTgt spid="10"/>
                                        </p:tgtEl>
                                        <p:attrNameLst>
                                          <p:attrName>ppt_w</p:attrName>
                                        </p:attrNameLst>
                                      </p:cBhvr>
                                      <p:tavLst>
                                        <p:tav tm="0">
                                          <p:val>
                                            <p:fltVal val="0"/>
                                          </p:val>
                                        </p:tav>
                                        <p:tav tm="100000">
                                          <p:val>
                                            <p:strVal val="#ppt_w"/>
                                          </p:val>
                                        </p:tav>
                                      </p:tavLst>
                                    </p:anim>
                                    <p:anim calcmode="lin" valueType="num">
                                      <p:cBhvr>
                                        <p:cTn id="34" dur="3000" fill="hold"/>
                                        <p:tgtEl>
                                          <p:spTgt spid="10"/>
                                        </p:tgtEl>
                                        <p:attrNameLst>
                                          <p:attrName>ppt_h</p:attrName>
                                        </p:attrNameLst>
                                      </p:cBhvr>
                                      <p:tavLst>
                                        <p:tav tm="0">
                                          <p:val>
                                            <p:fltVal val="0"/>
                                          </p:val>
                                        </p:tav>
                                        <p:tav tm="100000">
                                          <p:val>
                                            <p:strVal val="#ppt_h"/>
                                          </p:val>
                                        </p:tav>
                                      </p:tavLst>
                                    </p:anim>
                                    <p:anim calcmode="lin" valueType="num">
                                      <p:cBhvr>
                                        <p:cTn id="35" dur="3000" fill="hold"/>
                                        <p:tgtEl>
                                          <p:spTgt spid="10"/>
                                        </p:tgtEl>
                                        <p:attrNameLst>
                                          <p:attrName>style.rotation</p:attrName>
                                        </p:attrNameLst>
                                      </p:cBhvr>
                                      <p:tavLst>
                                        <p:tav tm="0">
                                          <p:val>
                                            <p:fltVal val="90"/>
                                          </p:val>
                                        </p:tav>
                                        <p:tav tm="100000">
                                          <p:val>
                                            <p:fltVal val="0"/>
                                          </p:val>
                                        </p:tav>
                                      </p:tavLst>
                                    </p:anim>
                                    <p:animEffect transition="in" filter="fade">
                                      <p:cBhvr>
                                        <p:cTn id="36"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Lst>
          </a:blip>
          <a:srcRect l="6624" t="14144" r="5547" b="12105"/>
          <a:stretch/>
        </p:blipFill>
        <p:spPr>
          <a:xfrm>
            <a:off x="0" y="0"/>
            <a:ext cx="9144000" cy="5143500"/>
          </a:xfrm>
          <a:prstGeom prst="rect">
            <a:avLst/>
          </a:prstGeom>
        </p:spPr>
      </p:pic>
      <p:sp>
        <p:nvSpPr>
          <p:cNvPr id="7" name="Rectángulo 6"/>
          <p:cNvSpPr/>
          <p:nvPr/>
        </p:nvSpPr>
        <p:spPr>
          <a:xfrm>
            <a:off x="2977246" y="454612"/>
            <a:ext cx="5863590" cy="21143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400" dirty="0">
                <a:latin typeface="Arial Black" panose="020B0A04020102020204" pitchFamily="34" charset="0"/>
              </a:rPr>
              <a:t>Comparar </a:t>
            </a:r>
            <a:r>
              <a:rPr lang="es-ES" sz="4400" dirty="0" err="1">
                <a:latin typeface="Arial Black" panose="020B0A04020102020204" pitchFamily="34" charset="0"/>
              </a:rPr>
              <a:t>desinformacions</a:t>
            </a:r>
            <a:r>
              <a:rPr lang="es-ES" sz="4400" dirty="0">
                <a:latin typeface="Arial Black" panose="020B0A04020102020204" pitchFamily="34" charset="0"/>
              </a:rPr>
              <a:t> </a:t>
            </a:r>
            <a:r>
              <a:rPr lang="es-ES" sz="4400" dirty="0" err="1">
                <a:latin typeface="Arial Black" panose="020B0A04020102020204" pitchFamily="34" charset="0"/>
              </a:rPr>
              <a:t>amb</a:t>
            </a:r>
            <a:r>
              <a:rPr lang="es-ES" sz="4400" dirty="0">
                <a:latin typeface="Arial Black" panose="020B0A04020102020204" pitchFamily="34" charset="0"/>
              </a:rPr>
              <a:t> </a:t>
            </a:r>
            <a:r>
              <a:rPr lang="es-ES" sz="4400" i="1" dirty="0">
                <a:latin typeface="Arial Black" panose="020B0A04020102020204" pitchFamily="34" charset="0"/>
              </a:rPr>
              <a:t>Real News</a:t>
            </a:r>
          </a:p>
        </p:txBody>
      </p:sp>
      <p:sp>
        <p:nvSpPr>
          <p:cNvPr id="3" name="Rectángulo 2">
            <a:extLst>
              <a:ext uri="{FF2B5EF4-FFF2-40B4-BE49-F238E27FC236}">
                <a16:creationId xmlns:a16="http://schemas.microsoft.com/office/drawing/2014/main" xmlns="" id="{63D2B795-D25D-4271-B915-7C1E0CFC40A4}"/>
              </a:ext>
            </a:extLst>
          </p:cNvPr>
          <p:cNvSpPr/>
          <p:nvPr/>
        </p:nvSpPr>
        <p:spPr>
          <a:xfrm>
            <a:off x="4268836" y="2875418"/>
            <a:ext cx="4572000" cy="2031325"/>
          </a:xfrm>
          <a:prstGeom prst="rect">
            <a:avLst/>
          </a:prstGeom>
        </p:spPr>
        <p:txBody>
          <a:bodyPr>
            <a:spAutoFit/>
          </a:bodyPr>
          <a:lstStyle/>
          <a:p>
            <a:pPr algn="just" fontAlgn="auto">
              <a:spcAft>
                <a:spcPts val="0"/>
              </a:spcAft>
            </a:pPr>
            <a:r>
              <a:rPr lang="es-ES" sz="1200"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    </a:t>
            </a:r>
            <a:r>
              <a:rPr lang="es-ES" sz="1200" kern="150" dirty="0" err="1">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Evidència</a:t>
            </a:r>
            <a:r>
              <a:rPr lang="es-ES" sz="1200"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 </a:t>
            </a:r>
          </a:p>
          <a:p>
            <a:pPr algn="just" fontAlgn="auto">
              <a:spcAft>
                <a:spcPts val="0"/>
              </a:spcAft>
            </a:pPr>
            <a:endParaRPr lang="es-ES" sz="1200" dirty="0">
              <a:solidFill>
                <a:schemeClr val="bg1"/>
              </a:solidFill>
              <a:latin typeface="Calibri" panose="020F0502020204030204" pitchFamily="34" charset="0"/>
              <a:ea typeface="Calibri" panose="020F0502020204030204" pitchFamily="34" charset="0"/>
              <a:cs typeface="DejaVu Sans"/>
            </a:endParaRPr>
          </a:p>
          <a:p>
            <a:pPr marL="171450" indent="-171450" fontAlgn="auto">
              <a:spcAft>
                <a:spcPts val="0"/>
              </a:spcAft>
              <a:buFont typeface="Arial" panose="020B0604020202020204" pitchFamily="34" charset="0"/>
              <a:buChar char="•"/>
            </a:pPr>
            <a:r>
              <a:rPr lang="pt-BR" sz="1200" b="1" dirty="0" err="1">
                <a:solidFill>
                  <a:schemeClr val="bg1"/>
                </a:solidFill>
              </a:rPr>
              <a:t>Pla</a:t>
            </a:r>
            <a:r>
              <a:rPr lang="pt-BR" sz="1200" b="1" dirty="0">
                <a:solidFill>
                  <a:schemeClr val="bg1"/>
                </a:solidFill>
              </a:rPr>
              <a:t> Nacional sobre Drogues, MITES I REALITATS SOBRE L'ALCOHOL </a:t>
            </a:r>
            <a:r>
              <a:rPr lang="es-ES" sz="900" b="1"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a:t>
            </a:r>
          </a:p>
          <a:p>
            <a:pPr fontAlgn="auto">
              <a:spcAft>
                <a:spcPts val="0"/>
              </a:spcAft>
            </a:pPr>
            <a:r>
              <a:rPr lang="es-ES" sz="1000" u="sng" kern="150" dirty="0">
                <a:solidFill>
                  <a:schemeClr val="bg1"/>
                </a:solidFill>
                <a:uFill>
                  <a:solidFill>
                    <a:srgbClr val="000000"/>
                  </a:solidFill>
                </a:uFill>
                <a:latin typeface="Bahnschrift" panose="020B0502040204020203"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https://pnsd.sanidad.gob.es/ciudadanos/informacion/alcohol/menuAlcohol/mitosRealidades.htm</a:t>
            </a:r>
            <a:r>
              <a:rPr lang="es-ES" sz="1000" u="sng" kern="150" dirty="0">
                <a:solidFill>
                  <a:schemeClr val="bg1"/>
                </a:solidFill>
                <a:uFill>
                  <a:solidFill>
                    <a:srgbClr val="000000"/>
                  </a:solidFill>
                </a:uFill>
                <a:latin typeface="Bahnschrift" panose="020B0502040204020203" pitchFamily="34" charset="0"/>
                <a:ea typeface="Times New Roman" panose="02020603050405020304" pitchFamily="18" charset="0"/>
                <a:cs typeface="Times New Roman" panose="02020603050405020304" pitchFamily="18" charset="0"/>
              </a:rPr>
              <a:t> </a:t>
            </a:r>
          </a:p>
          <a:p>
            <a:pPr fontAlgn="auto">
              <a:spcAft>
                <a:spcPts val="0"/>
              </a:spcAft>
            </a:pPr>
            <a:endParaRPr lang="es-ES" sz="1200" dirty="0">
              <a:solidFill>
                <a:schemeClr val="bg1"/>
              </a:solidFill>
              <a:latin typeface="Calibri" panose="020F0502020204030204" pitchFamily="34" charset="0"/>
              <a:ea typeface="Calibri" panose="020F0502020204030204" pitchFamily="34" charset="0"/>
              <a:cs typeface="DejaVu Sans"/>
            </a:endParaRPr>
          </a:p>
          <a:p>
            <a:pPr marL="171450" indent="-171450" fontAlgn="auto">
              <a:spcAft>
                <a:spcPts val="0"/>
              </a:spcAft>
              <a:buFont typeface="Arial" panose="020B0604020202020204" pitchFamily="34" charset="0"/>
              <a:buChar char="•"/>
            </a:pPr>
            <a:r>
              <a:rPr lang="es-ES" sz="1200" b="1" dirty="0" err="1">
                <a:solidFill>
                  <a:schemeClr val="bg1"/>
                </a:solidFill>
              </a:rPr>
              <a:t>Ministeri</a:t>
            </a:r>
            <a:r>
              <a:rPr lang="es-ES" sz="1200" b="1" dirty="0">
                <a:solidFill>
                  <a:schemeClr val="bg1"/>
                </a:solidFill>
              </a:rPr>
              <a:t> de </a:t>
            </a:r>
            <a:r>
              <a:rPr lang="es-ES" sz="1200" b="1" dirty="0" err="1">
                <a:solidFill>
                  <a:schemeClr val="bg1"/>
                </a:solidFill>
              </a:rPr>
              <a:t>Sanitat</a:t>
            </a:r>
            <a:r>
              <a:rPr lang="es-ES" sz="1200" b="1" dirty="0">
                <a:solidFill>
                  <a:schemeClr val="bg1"/>
                </a:solidFill>
              </a:rPr>
              <a:t>, LÍMITS DE CONSUM DE BAIX RISC D'ALCOHOL ACTUALITZACIÓ DEL RISC RELACIONAT AMB ELS NIVELLS DE CONSUM D'ALCOHOL, EL PATRÓ DE CONSUM I EL TIPUS DE BEGUDA, </a:t>
            </a:r>
            <a:r>
              <a:rPr lang="es-ES" sz="1200" b="1" dirty="0" err="1">
                <a:solidFill>
                  <a:schemeClr val="bg1"/>
                </a:solidFill>
              </a:rPr>
              <a:t>Juliol</a:t>
            </a:r>
            <a:r>
              <a:rPr lang="es-ES" sz="1200" b="1"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 2023: </a:t>
            </a:r>
          </a:p>
          <a:p>
            <a:pPr fontAlgn="auto">
              <a:spcAft>
                <a:spcPts val="0"/>
              </a:spcAft>
            </a:pPr>
            <a:r>
              <a:rPr lang="es-ES" sz="1000" u="sng" kern="150" dirty="0">
                <a:solidFill>
                  <a:schemeClr val="bg1"/>
                </a:solidFill>
                <a:uFill>
                  <a:solidFill>
                    <a:srgbClr val="000000"/>
                  </a:solidFill>
                </a:uFill>
                <a:latin typeface="Bahnschrift" panose="020B0502040204020203" pitchFamily="34" charset="0"/>
                <a:ea typeface="Times New Roman" panose="02020603050405020304" pitchFamily="18" charset="0"/>
                <a:cs typeface="Times New Roman" panose="02020603050405020304" pitchFamily="18" charset="0"/>
              </a:rPr>
              <a:t>http://www.argos.e-drogas.es/ServletDocument?document=3259 </a:t>
            </a:r>
          </a:p>
        </p:txBody>
      </p:sp>
      <p:sp>
        <p:nvSpPr>
          <p:cNvPr id="8" name="Rectángulo 7">
            <a:extLst>
              <a:ext uri="{FF2B5EF4-FFF2-40B4-BE49-F238E27FC236}">
                <a16:creationId xmlns:a16="http://schemas.microsoft.com/office/drawing/2014/main" xmlns="" id="{311D074C-8514-40E1-A592-9AA3494108AC}"/>
              </a:ext>
            </a:extLst>
          </p:cNvPr>
          <p:cNvSpPr/>
          <p:nvPr/>
        </p:nvSpPr>
        <p:spPr>
          <a:xfrm>
            <a:off x="249702" y="205979"/>
            <a:ext cx="3004137" cy="1692771"/>
          </a:xfrm>
          <a:prstGeom prst="rect">
            <a:avLst/>
          </a:prstGeom>
        </p:spPr>
        <p:txBody>
          <a:bodyPr wrap="square">
            <a:spAutoFit/>
          </a:bodyPr>
          <a:lstStyle/>
          <a:p>
            <a:pPr algn="just" fontAlgn="auto">
              <a:spcAft>
                <a:spcPts val="0"/>
              </a:spcAft>
            </a:pPr>
            <a:r>
              <a:rPr lang="es-ES" sz="3200" b="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E</a:t>
            </a:r>
            <a:r>
              <a:rPr lang="es-ES" sz="3200"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NXAMPANT</a:t>
            </a:r>
            <a:endParaRPr lang="es-ES" sz="2800"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endParaRPr>
          </a:p>
          <a:p>
            <a:pPr algn="just" fontAlgn="auto">
              <a:spcAft>
                <a:spcPts val="0"/>
              </a:spcAft>
            </a:pPr>
            <a:r>
              <a:rPr lang="es-ES" sz="3600" b="1"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F</a:t>
            </a:r>
            <a:r>
              <a:rPr lang="es-ES" sz="2800"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AKE</a:t>
            </a:r>
            <a:r>
              <a:rPr lang="es-ES" sz="3200"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 </a:t>
            </a:r>
          </a:p>
          <a:p>
            <a:pPr algn="just" fontAlgn="auto">
              <a:spcAft>
                <a:spcPts val="0"/>
              </a:spcAft>
            </a:pPr>
            <a:r>
              <a:rPr lang="es-ES" sz="3600" b="1"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N</a:t>
            </a:r>
            <a:r>
              <a:rPr lang="es-ES" sz="2800"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EWS</a:t>
            </a:r>
            <a:endParaRPr lang="es-ES" sz="2800" i="1" dirty="0">
              <a:solidFill>
                <a:schemeClr val="bg1"/>
              </a:solidFill>
              <a:effectLst/>
              <a:latin typeface="Yu Gothic" panose="020B0400000000000000" pitchFamily="34" charset="-128"/>
              <a:ea typeface="Yu Gothic" panose="020B0400000000000000" pitchFamily="34" charset="-128"/>
              <a:cs typeface="DejaVu Sans"/>
            </a:endParaRPr>
          </a:p>
        </p:txBody>
      </p:sp>
    </p:spTree>
    <p:extLst>
      <p:ext uri="{BB962C8B-B14F-4D97-AF65-F5344CB8AC3E}">
        <p14:creationId xmlns:p14="http://schemas.microsoft.com/office/powerpoint/2010/main" val="15382109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xmlns="" id="{DC01E11F-55E2-42A0-9F61-95DC1608454E}"/>
              </a:ext>
            </a:extLst>
          </p:cNvPr>
          <p:cNvSpPr txBox="1">
            <a:spLocks noGrp="1"/>
          </p:cNvSpPr>
          <p:nvPr>
            <p:ph idx="1"/>
          </p:nvPr>
        </p:nvSpPr>
        <p:spPr>
          <a:xfrm>
            <a:off x="4310374" y="3329215"/>
            <a:ext cx="4727749" cy="15129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Conducir: accidentes de tráfico.</a:t>
            </a:r>
          </a:p>
        </p:txBody>
      </p:sp>
      <p:sp>
        <p:nvSpPr>
          <p:cNvPr id="9" name="Título 1">
            <a:extLst>
              <a:ext uri="{FF2B5EF4-FFF2-40B4-BE49-F238E27FC236}">
                <a16:creationId xmlns:a16="http://schemas.microsoft.com/office/drawing/2014/main" xmlns="" id="{DB0CEADB-AA1C-40E5-99DD-1E5773373AD2}"/>
              </a:ext>
            </a:extLst>
          </p:cNvPr>
          <p:cNvSpPr txBox="1">
            <a:spLocks noGrp="1"/>
          </p:cNvSpPr>
          <p:nvPr>
            <p:ph type="title"/>
          </p:nvPr>
        </p:nvSpPr>
        <p:spPr>
          <a:xfrm>
            <a:off x="0" y="101117"/>
            <a:ext cx="9038123" cy="5246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dirty="0" err="1"/>
              <a:t>Quines</a:t>
            </a:r>
            <a:r>
              <a:rPr lang="es-ES" sz="2800" dirty="0"/>
              <a:t> </a:t>
            </a:r>
            <a:r>
              <a:rPr lang="es-ES" sz="2800" dirty="0" err="1"/>
              <a:t>altres</a:t>
            </a:r>
            <a:r>
              <a:rPr lang="es-ES" sz="2800" dirty="0"/>
              <a:t> </a:t>
            </a:r>
            <a:r>
              <a:rPr lang="es-ES" sz="2800" dirty="0" err="1"/>
              <a:t>conseqüències</a:t>
            </a:r>
            <a:r>
              <a:rPr lang="es-ES" sz="2800" dirty="0"/>
              <a:t> té el </a:t>
            </a:r>
            <a:r>
              <a:rPr lang="es-ES" sz="2800" dirty="0" err="1"/>
              <a:t>consum</a:t>
            </a:r>
            <a:r>
              <a:rPr lang="es-ES" sz="2800" dirty="0"/>
              <a:t> </a:t>
            </a:r>
            <a:r>
              <a:rPr lang="es-ES" sz="2800" dirty="0" err="1"/>
              <a:t>d'alcohol</a:t>
            </a:r>
            <a:r>
              <a:rPr lang="es-ES" sz="2800" dirty="0"/>
              <a:t>?</a:t>
            </a:r>
            <a:endParaRPr lang="es-ES" sz="2800" b="1" dirty="0">
              <a:latin typeface="Arial" panose="020B0604020202020204" pitchFamily="34" charset="0"/>
              <a:cs typeface="Arial" panose="020B0604020202020204" pitchFamily="34" charset="0"/>
            </a:endParaRPr>
          </a:p>
        </p:txBody>
      </p:sp>
      <p:sp>
        <p:nvSpPr>
          <p:cNvPr id="11" name="Marcador de contenido 2">
            <a:extLst>
              <a:ext uri="{FF2B5EF4-FFF2-40B4-BE49-F238E27FC236}">
                <a16:creationId xmlns:a16="http://schemas.microsoft.com/office/drawing/2014/main" xmlns="" id="{3536FF43-A040-42D0-AB3E-A0767DC89176}"/>
              </a:ext>
            </a:extLst>
          </p:cNvPr>
          <p:cNvSpPr txBox="1">
            <a:spLocks/>
          </p:cNvSpPr>
          <p:nvPr/>
        </p:nvSpPr>
        <p:spPr>
          <a:xfrm>
            <a:off x="562712" y="807074"/>
            <a:ext cx="6802592" cy="44600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sz="2400" dirty="0">
                <a:solidFill>
                  <a:schemeClr val="tx1">
                    <a:lumMod val="65000"/>
                    <a:lumOff val="35000"/>
                  </a:schemeClr>
                </a:solidFill>
                <a:latin typeface="Arial Black" panose="020B0A04020102020204" pitchFamily="34" charset="0"/>
              </a:rPr>
              <a:t>ACCIDENTS DE TRÀFIC </a:t>
            </a:r>
            <a:r>
              <a:rPr lang="es-ES" sz="2400" b="1" dirty="0">
                <a:solidFill>
                  <a:schemeClr val="tx1">
                    <a:lumMod val="65000"/>
                    <a:lumOff val="35000"/>
                  </a:schemeClr>
                </a:solidFill>
              </a:rPr>
              <a:t>(DGT 2021)</a:t>
            </a:r>
          </a:p>
          <a:p>
            <a:pPr marL="0" indent="0">
              <a:buNone/>
            </a:pPr>
            <a:endParaRPr lang="es-ES" sz="800" b="1" dirty="0">
              <a:solidFill>
                <a:schemeClr val="tx1">
                  <a:lumMod val="65000"/>
                  <a:lumOff val="35000"/>
                </a:schemeClr>
              </a:solidFill>
            </a:endParaRPr>
          </a:p>
          <a:p>
            <a:pPr marL="0" indent="0">
              <a:buNone/>
            </a:pPr>
            <a:r>
              <a:rPr lang="es-ES" sz="2800" b="1" i="1" dirty="0" err="1">
                <a:solidFill>
                  <a:schemeClr val="accent4">
                    <a:lumMod val="75000"/>
                  </a:schemeClr>
                </a:solidFill>
              </a:rPr>
              <a:t>Fake</a:t>
            </a:r>
            <a:r>
              <a:rPr lang="es-ES" sz="2800" b="1" i="1" dirty="0">
                <a:solidFill>
                  <a:schemeClr val="accent4">
                    <a:lumMod val="75000"/>
                  </a:schemeClr>
                </a:solidFill>
              </a:rPr>
              <a:t> News: </a:t>
            </a:r>
            <a:r>
              <a:rPr lang="es-ES" sz="2800" b="1" dirty="0">
                <a:solidFill>
                  <a:schemeClr val="accent4">
                    <a:lumMod val="75000"/>
                  </a:schemeClr>
                </a:solidFill>
              </a:rPr>
              <a:t>La mala carretera, el </a:t>
            </a:r>
            <a:r>
              <a:rPr lang="es-ES" sz="2800" b="1" dirty="0" err="1">
                <a:solidFill>
                  <a:schemeClr val="accent4">
                    <a:lumMod val="75000"/>
                  </a:schemeClr>
                </a:solidFill>
              </a:rPr>
              <a:t>vehicle</a:t>
            </a:r>
            <a:r>
              <a:rPr lang="es-ES" sz="2800" dirty="0">
                <a:solidFill>
                  <a:schemeClr val="accent4">
                    <a:lumMod val="75000"/>
                  </a:schemeClr>
                </a:solidFill>
              </a:rPr>
              <a:t>…</a:t>
            </a:r>
          </a:p>
          <a:p>
            <a:pPr marL="0" indent="0">
              <a:buNone/>
            </a:pPr>
            <a:r>
              <a:rPr lang="es-ES" sz="800" dirty="0">
                <a:solidFill>
                  <a:schemeClr val="tx1">
                    <a:lumMod val="65000"/>
                    <a:lumOff val="35000"/>
                  </a:schemeClr>
                </a:solidFill>
              </a:rPr>
              <a:t> </a:t>
            </a:r>
            <a:r>
              <a:rPr lang="es-ES" sz="2800" b="1" i="1" dirty="0">
                <a:solidFill>
                  <a:srgbClr val="CC0066"/>
                </a:solidFill>
              </a:rPr>
              <a:t>Real News</a:t>
            </a:r>
            <a:r>
              <a:rPr lang="es-ES" sz="2800" b="1" dirty="0">
                <a:solidFill>
                  <a:srgbClr val="CC0066"/>
                </a:solidFill>
              </a:rPr>
              <a:t>: </a:t>
            </a:r>
            <a:r>
              <a:rPr lang="es-ES" sz="2800" b="1" dirty="0" err="1">
                <a:solidFill>
                  <a:srgbClr val="CC0066"/>
                </a:solidFill>
              </a:rPr>
              <a:t>Aproximadament</a:t>
            </a:r>
            <a:r>
              <a:rPr lang="es-ES" sz="2800" b="1" dirty="0">
                <a:solidFill>
                  <a:srgbClr val="CC0066"/>
                </a:solidFill>
              </a:rPr>
              <a:t> el 90% es </a:t>
            </a:r>
            <a:r>
              <a:rPr lang="es-ES" sz="2800" b="1" dirty="0" err="1">
                <a:solidFill>
                  <a:srgbClr val="CC0066"/>
                </a:solidFill>
              </a:rPr>
              <a:t>deu</a:t>
            </a:r>
            <a:r>
              <a:rPr lang="es-ES" sz="2800" b="1" dirty="0">
                <a:solidFill>
                  <a:srgbClr val="CC0066"/>
                </a:solidFill>
              </a:rPr>
              <a:t> al factor </a:t>
            </a:r>
            <a:r>
              <a:rPr lang="es-ES" sz="2800" b="1" dirty="0" err="1">
                <a:solidFill>
                  <a:srgbClr val="CC0066"/>
                </a:solidFill>
              </a:rPr>
              <a:t>humà</a:t>
            </a:r>
            <a:r>
              <a:rPr lang="es-ES" sz="2800" b="1" dirty="0">
                <a:solidFill>
                  <a:srgbClr val="CC0066"/>
                </a:solidFill>
              </a:rPr>
              <a:t>:</a:t>
            </a:r>
          </a:p>
          <a:p>
            <a:pPr marL="0" indent="0">
              <a:buNone/>
            </a:pPr>
            <a:endParaRPr lang="es-ES" sz="500" b="1" dirty="0">
              <a:solidFill>
                <a:srgbClr val="CC0066"/>
              </a:solidFill>
            </a:endParaRPr>
          </a:p>
          <a:p>
            <a:pPr>
              <a:buFont typeface="Wingdings" panose="05000000000000000000" pitchFamily="2" charset="2"/>
              <a:buChar char="§"/>
            </a:pPr>
            <a:r>
              <a:rPr lang="es-ES" sz="2000" dirty="0">
                <a:solidFill>
                  <a:srgbClr val="CC0066"/>
                </a:solidFill>
              </a:rPr>
              <a:t>1 de cada 4 </a:t>
            </a:r>
            <a:r>
              <a:rPr lang="es-ES" sz="2000" b="1" dirty="0" err="1">
                <a:solidFill>
                  <a:srgbClr val="CC0066"/>
                </a:solidFill>
              </a:rPr>
              <a:t>accidentats</a:t>
            </a:r>
            <a:r>
              <a:rPr lang="es-ES" sz="2000" b="1" dirty="0">
                <a:solidFill>
                  <a:srgbClr val="CC0066"/>
                </a:solidFill>
              </a:rPr>
              <a:t> </a:t>
            </a:r>
            <a:r>
              <a:rPr lang="es-ES" sz="2000" dirty="0" err="1">
                <a:solidFill>
                  <a:srgbClr val="CC0066"/>
                </a:solidFill>
              </a:rPr>
              <a:t>tenen</a:t>
            </a:r>
            <a:r>
              <a:rPr lang="es-ES" sz="2000" dirty="0">
                <a:solidFill>
                  <a:srgbClr val="CC0066"/>
                </a:solidFill>
              </a:rPr>
              <a:t> entre</a:t>
            </a:r>
            <a:r>
              <a:rPr lang="es-ES" sz="2000" b="1" dirty="0">
                <a:solidFill>
                  <a:srgbClr val="CC0066"/>
                </a:solidFill>
              </a:rPr>
              <a:t> </a:t>
            </a:r>
            <a:r>
              <a:rPr lang="es-ES" sz="2000" dirty="0">
                <a:solidFill>
                  <a:srgbClr val="CC0066"/>
                </a:solidFill>
                <a:highlight>
                  <a:srgbClr val="FFCC00"/>
                </a:highlight>
                <a:latin typeface="Arial" panose="020B0604020202020204" pitchFamily="34" charset="0"/>
                <a:cs typeface="Arial" panose="020B0604020202020204" pitchFamily="34" charset="0"/>
              </a:rPr>
              <a:t>15-24 </a:t>
            </a:r>
            <a:r>
              <a:rPr lang="es-ES" sz="2000" dirty="0" err="1">
                <a:solidFill>
                  <a:srgbClr val="CC0066"/>
                </a:solidFill>
                <a:highlight>
                  <a:srgbClr val="FFCC00"/>
                </a:highlight>
                <a:latin typeface="Arial" panose="020B0604020202020204" pitchFamily="34" charset="0"/>
                <a:cs typeface="Arial" panose="020B0604020202020204" pitchFamily="34" charset="0"/>
              </a:rPr>
              <a:t>anys</a:t>
            </a:r>
            <a:r>
              <a:rPr lang="es-ES" sz="2000" dirty="0">
                <a:solidFill>
                  <a:srgbClr val="CC0066"/>
                </a:solidFill>
                <a:highlight>
                  <a:srgbClr val="FFCC00"/>
                </a:highlight>
                <a:latin typeface="Arial" panose="020B0604020202020204" pitchFamily="34" charset="0"/>
                <a:cs typeface="Arial" panose="020B0604020202020204" pitchFamily="34" charset="0"/>
              </a:rPr>
              <a:t>. </a:t>
            </a:r>
          </a:p>
          <a:p>
            <a:pPr>
              <a:buFont typeface="Wingdings" panose="05000000000000000000" pitchFamily="2" charset="2"/>
              <a:buChar char="§"/>
            </a:pPr>
            <a:endParaRPr lang="es-ES" sz="1100" dirty="0">
              <a:solidFill>
                <a:srgbClr val="CC0066"/>
              </a:solidFill>
            </a:endParaRPr>
          </a:p>
          <a:p>
            <a:pPr>
              <a:buFont typeface="Wingdings" panose="05000000000000000000" pitchFamily="2" charset="2"/>
              <a:buChar char="§"/>
            </a:pPr>
            <a:r>
              <a:rPr lang="es-ES" sz="2000" dirty="0" err="1">
                <a:solidFill>
                  <a:srgbClr val="CC0066"/>
                </a:solidFill>
              </a:rPr>
              <a:t>Gairebé</a:t>
            </a:r>
            <a:r>
              <a:rPr lang="es-ES" sz="2000" dirty="0">
                <a:solidFill>
                  <a:srgbClr val="CC0066"/>
                </a:solidFill>
              </a:rPr>
              <a:t> el 50% de </a:t>
            </a:r>
            <a:r>
              <a:rPr lang="es-ES" sz="2000" b="1" dirty="0" err="1">
                <a:solidFill>
                  <a:srgbClr val="CC0066"/>
                </a:solidFill>
              </a:rPr>
              <a:t>conductors</a:t>
            </a:r>
            <a:r>
              <a:rPr lang="es-ES" sz="2000" dirty="0">
                <a:solidFill>
                  <a:srgbClr val="CC0066"/>
                </a:solidFill>
              </a:rPr>
              <a:t> </a:t>
            </a:r>
            <a:r>
              <a:rPr lang="es-ES" sz="2000" b="1" dirty="0" err="1">
                <a:solidFill>
                  <a:srgbClr val="CC0066"/>
                </a:solidFill>
              </a:rPr>
              <a:t>morts</a:t>
            </a:r>
            <a:r>
              <a:rPr lang="es-ES" sz="2000" dirty="0">
                <a:solidFill>
                  <a:srgbClr val="CC0066"/>
                </a:solidFill>
              </a:rPr>
              <a:t> van donar </a:t>
            </a:r>
            <a:r>
              <a:rPr lang="es-ES" sz="2000" dirty="0" err="1">
                <a:solidFill>
                  <a:srgbClr val="CC0066"/>
                </a:solidFill>
                <a:highlight>
                  <a:srgbClr val="FFCC00"/>
                </a:highlight>
                <a:latin typeface="Arial" panose="020B0604020202020204" pitchFamily="34" charset="0"/>
                <a:cs typeface="Arial" panose="020B0604020202020204" pitchFamily="34" charset="0"/>
              </a:rPr>
              <a:t>positiu</a:t>
            </a:r>
            <a:r>
              <a:rPr lang="es-ES" sz="2000" dirty="0">
                <a:solidFill>
                  <a:srgbClr val="CC0066"/>
                </a:solidFill>
                <a:highlight>
                  <a:srgbClr val="FFCC00"/>
                </a:highlight>
                <a:latin typeface="Arial" panose="020B0604020202020204" pitchFamily="34" charset="0"/>
                <a:cs typeface="Arial" panose="020B0604020202020204" pitchFamily="34" charset="0"/>
              </a:rPr>
              <a:t> en </a:t>
            </a:r>
            <a:r>
              <a:rPr lang="es-ES" sz="2000" dirty="0" err="1">
                <a:solidFill>
                  <a:srgbClr val="CC0066"/>
                </a:solidFill>
                <a:highlight>
                  <a:srgbClr val="FFCC00"/>
                </a:highlight>
                <a:latin typeface="Arial" panose="020B0604020202020204" pitchFamily="34" charset="0"/>
                <a:cs typeface="Arial" panose="020B0604020202020204" pitchFamily="34" charset="0"/>
              </a:rPr>
              <a:t>l’alcohol</a:t>
            </a:r>
            <a:r>
              <a:rPr lang="es-ES" sz="2000" dirty="0">
                <a:solidFill>
                  <a:srgbClr val="CC0066"/>
                </a:solidFill>
                <a:highlight>
                  <a:srgbClr val="FFCC00"/>
                </a:highlight>
                <a:latin typeface="Arial" panose="020B0604020202020204" pitchFamily="34" charset="0"/>
                <a:cs typeface="Arial" panose="020B0604020202020204" pitchFamily="34" charset="0"/>
              </a:rPr>
              <a:t> </a:t>
            </a:r>
            <a:r>
              <a:rPr lang="es-ES" sz="2000" dirty="0">
                <a:solidFill>
                  <a:srgbClr val="CC0066"/>
                </a:solidFill>
              </a:rPr>
              <a:t> o </a:t>
            </a:r>
            <a:r>
              <a:rPr lang="es-ES" sz="2000" dirty="0" err="1">
                <a:solidFill>
                  <a:srgbClr val="CC0066"/>
                </a:solidFill>
              </a:rPr>
              <a:t>altres</a:t>
            </a:r>
            <a:r>
              <a:rPr lang="es-ES" sz="2000" dirty="0">
                <a:solidFill>
                  <a:srgbClr val="CC0066"/>
                </a:solidFill>
              </a:rPr>
              <a:t> drogues al 2021.</a:t>
            </a:r>
          </a:p>
          <a:p>
            <a:pPr>
              <a:buFont typeface="Wingdings" panose="05000000000000000000" pitchFamily="2" charset="2"/>
              <a:buChar char="§"/>
            </a:pPr>
            <a:endParaRPr lang="es-ES" sz="1200" dirty="0">
              <a:solidFill>
                <a:srgbClr val="CC0066"/>
              </a:solidFill>
            </a:endParaRPr>
          </a:p>
          <a:p>
            <a:pPr>
              <a:buFont typeface="Wingdings" panose="05000000000000000000" pitchFamily="2" charset="2"/>
              <a:buChar char="§"/>
            </a:pPr>
            <a:r>
              <a:rPr lang="es-ES" sz="2000" dirty="0">
                <a:solidFill>
                  <a:srgbClr val="CC0066"/>
                </a:solidFill>
              </a:rPr>
              <a:t>El 40% de </a:t>
            </a:r>
            <a:r>
              <a:rPr lang="es-ES" sz="2000" dirty="0" err="1">
                <a:solidFill>
                  <a:srgbClr val="CC0066"/>
                </a:solidFill>
                <a:highlight>
                  <a:srgbClr val="FFCC00"/>
                </a:highlight>
                <a:latin typeface="Arial" panose="020B0604020202020204" pitchFamily="34" charset="0"/>
                <a:cs typeface="Arial" panose="020B0604020202020204" pitchFamily="34" charset="0"/>
              </a:rPr>
              <a:t>vianants</a:t>
            </a:r>
            <a:r>
              <a:rPr lang="es-ES" sz="2000" dirty="0">
                <a:solidFill>
                  <a:srgbClr val="CC0066"/>
                </a:solidFill>
                <a:highlight>
                  <a:srgbClr val="FFCC00"/>
                </a:highlight>
                <a:latin typeface="Arial" panose="020B0604020202020204" pitchFamily="34" charset="0"/>
                <a:cs typeface="Arial" panose="020B0604020202020204" pitchFamily="34" charset="0"/>
              </a:rPr>
              <a:t> </a:t>
            </a:r>
            <a:r>
              <a:rPr lang="es-ES" sz="2000" dirty="0" err="1">
                <a:solidFill>
                  <a:srgbClr val="CC0066"/>
                </a:solidFill>
                <a:highlight>
                  <a:srgbClr val="FFCC00"/>
                </a:highlight>
                <a:latin typeface="Arial" panose="020B0604020202020204" pitchFamily="34" charset="0"/>
                <a:cs typeface="Arial" panose="020B0604020202020204" pitchFamily="34" charset="0"/>
              </a:rPr>
              <a:t>morts</a:t>
            </a:r>
            <a:r>
              <a:rPr lang="es-ES" sz="2000" b="1" dirty="0">
                <a:solidFill>
                  <a:srgbClr val="CC0066"/>
                </a:solidFill>
                <a:highlight>
                  <a:srgbClr val="C0C0C0"/>
                </a:highlight>
              </a:rPr>
              <a:t> </a:t>
            </a:r>
            <a:r>
              <a:rPr lang="es-ES" sz="2000" dirty="0">
                <a:solidFill>
                  <a:srgbClr val="CC0066"/>
                </a:solidFill>
              </a:rPr>
              <a:t>per </a:t>
            </a:r>
            <a:r>
              <a:rPr lang="es-ES" sz="2000" b="1" dirty="0" err="1">
                <a:solidFill>
                  <a:srgbClr val="CC0066"/>
                </a:solidFill>
              </a:rPr>
              <a:t>atropellament</a:t>
            </a:r>
            <a:r>
              <a:rPr lang="es-ES" sz="2000" dirty="0">
                <a:solidFill>
                  <a:srgbClr val="CC0066"/>
                </a:solidFill>
              </a:rPr>
              <a:t> també varen donar </a:t>
            </a:r>
            <a:r>
              <a:rPr lang="es-ES" sz="2000" dirty="0" err="1">
                <a:solidFill>
                  <a:srgbClr val="CC0066"/>
                </a:solidFill>
              </a:rPr>
              <a:t>positiu</a:t>
            </a:r>
            <a:r>
              <a:rPr lang="es-ES" sz="2000" dirty="0">
                <a:solidFill>
                  <a:srgbClr val="CC0066"/>
                </a:solidFill>
              </a:rPr>
              <a:t>. </a:t>
            </a:r>
          </a:p>
        </p:txBody>
      </p:sp>
      <p:pic>
        <p:nvPicPr>
          <p:cNvPr id="13" name="Imagen 12">
            <a:extLst>
              <a:ext uri="{FF2B5EF4-FFF2-40B4-BE49-F238E27FC236}">
                <a16:creationId xmlns:a16="http://schemas.microsoft.com/office/drawing/2014/main" xmlns="" id="{8D8590EE-C64C-4CCA-9990-7E8D66F3B89B}"/>
              </a:ext>
            </a:extLst>
          </p:cNvPr>
          <p:cNvPicPr>
            <a:picLocks noChangeAspect="1"/>
          </p:cNvPicPr>
          <p:nvPr/>
        </p:nvPicPr>
        <p:blipFill>
          <a:blip r:embed="rId3"/>
          <a:stretch>
            <a:fillRect/>
          </a:stretch>
        </p:blipFill>
        <p:spPr>
          <a:xfrm>
            <a:off x="6998195" y="2727437"/>
            <a:ext cx="1808702" cy="1808702"/>
          </a:xfrm>
          <a:prstGeom prst="rect">
            <a:avLst/>
          </a:prstGeom>
        </p:spPr>
      </p:pic>
      <p:pic>
        <p:nvPicPr>
          <p:cNvPr id="14" name="Imagen 13">
            <a:extLst>
              <a:ext uri="{FF2B5EF4-FFF2-40B4-BE49-F238E27FC236}">
                <a16:creationId xmlns:a16="http://schemas.microsoft.com/office/drawing/2014/main" xmlns="" id="{35449A0C-0F7B-447F-94B4-DE4D6A37D2A1}"/>
              </a:ext>
            </a:extLst>
          </p:cNvPr>
          <p:cNvPicPr>
            <a:picLocks noChangeAspect="1"/>
          </p:cNvPicPr>
          <p:nvPr/>
        </p:nvPicPr>
        <p:blipFill>
          <a:blip r:embed="rId4"/>
          <a:stretch>
            <a:fillRect/>
          </a:stretch>
        </p:blipFill>
        <p:spPr>
          <a:xfrm flipH="1">
            <a:off x="7079269" y="807074"/>
            <a:ext cx="1647930" cy="1634832"/>
          </a:xfrm>
          <a:prstGeom prst="rect">
            <a:avLst/>
          </a:prstGeom>
        </p:spPr>
      </p:pic>
    </p:spTree>
    <p:extLst>
      <p:ext uri="{BB962C8B-B14F-4D97-AF65-F5344CB8AC3E}">
        <p14:creationId xmlns:p14="http://schemas.microsoft.com/office/powerpoint/2010/main" val="1296810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7000"/>
                                        <p:tgtEl>
                                          <p:spTgt spid="11"/>
                                        </p:tgtEl>
                                      </p:cBhvr>
                                    </p:animEffect>
                                  </p:childTnLst>
                                </p:cTn>
                              </p:par>
                            </p:childTnLst>
                          </p:cTn>
                        </p:par>
                        <p:par>
                          <p:cTn id="14" fill="hold">
                            <p:stCondLst>
                              <p:cond delay="7000"/>
                            </p:stCondLst>
                            <p:childTnLst>
                              <p:par>
                                <p:cTn id="15" presetID="25" presetClass="entr" presetSubtype="0" repeatCount="300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
                                        </p:tgtEl>
                                      </p:cBhvr>
                                    </p:animEffect>
                                  </p:childTnLst>
                                </p:cTn>
                              </p:par>
                            </p:childTnLst>
                          </p:cTn>
                        </p:par>
                        <p:par>
                          <p:cTn id="25" fill="hold">
                            <p:stCondLst>
                              <p:cond delay="10000"/>
                            </p:stCondLst>
                            <p:childTnLst>
                              <p:par>
                                <p:cTn id="26" presetID="49" presetClass="entr" presetSubtype="0" repeatCount="3000" decel="10000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style.rotation</p:attrName>
                                        </p:attrNameLst>
                                      </p:cBhvr>
                                      <p:tavLst>
                                        <p:tav tm="0">
                                          <p:val>
                                            <p:fltVal val="360"/>
                                          </p:val>
                                        </p:tav>
                                        <p:tav tm="100000">
                                          <p:val>
                                            <p:fltVal val="0"/>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duotone>
              <a:schemeClr val="accent5">
                <a:shade val="45000"/>
                <a:satMod val="135000"/>
              </a:schemeClr>
              <a:prstClr val="white"/>
            </a:duotone>
          </a:blip>
          <a:srcRect l="-2912" t="630" r="11326" b="34863"/>
          <a:stretch/>
        </p:blipFill>
        <p:spPr>
          <a:xfrm>
            <a:off x="6286533" y="2567836"/>
            <a:ext cx="2743491" cy="2462358"/>
          </a:xfrm>
          <a:prstGeom prst="rect">
            <a:avLst/>
          </a:prstGeom>
        </p:spPr>
      </p:pic>
      <p:pic>
        <p:nvPicPr>
          <p:cNvPr id="4" name="Imagen 3">
            <a:extLst>
              <a:ext uri="{FF2B5EF4-FFF2-40B4-BE49-F238E27FC236}">
                <a16:creationId xmlns:a16="http://schemas.microsoft.com/office/drawing/2014/main" xmlns="" id="{B19BD995-D607-47DC-B60A-DDC077945F8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Layer>
                </a14:imgProps>
              </a:ext>
            </a:extLst>
          </a:blip>
          <a:srcRect l="41905" t="12980" r="23651" b="13646"/>
          <a:stretch/>
        </p:blipFill>
        <p:spPr>
          <a:xfrm>
            <a:off x="80800" y="412120"/>
            <a:ext cx="4048246" cy="4618074"/>
          </a:xfrm>
          <a:prstGeom prst="rect">
            <a:avLst/>
          </a:prstGeom>
        </p:spPr>
      </p:pic>
      <p:sp>
        <p:nvSpPr>
          <p:cNvPr id="5" name="Marcador de contenido 2">
            <a:extLst>
              <a:ext uri="{FF2B5EF4-FFF2-40B4-BE49-F238E27FC236}">
                <a16:creationId xmlns:a16="http://schemas.microsoft.com/office/drawing/2014/main" xmlns="" id="{B7D7E72A-499E-46C6-92FE-E084DEA2425B}"/>
              </a:ext>
            </a:extLst>
          </p:cNvPr>
          <p:cNvSpPr txBox="1">
            <a:spLocks/>
          </p:cNvSpPr>
          <p:nvPr/>
        </p:nvSpPr>
        <p:spPr>
          <a:xfrm>
            <a:off x="4296427" y="638731"/>
            <a:ext cx="4847573" cy="43914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400" b="1" i="1" dirty="0">
                <a:solidFill>
                  <a:schemeClr val="accent4">
                    <a:lumMod val="75000"/>
                  </a:schemeClr>
                </a:solidFill>
                <a:latin typeface="Arial" panose="020B0604020202020204" pitchFamily="34" charset="0"/>
                <a:cs typeface="Arial" panose="020B0604020202020204" pitchFamily="34" charset="0"/>
              </a:rPr>
              <a:t>Real News</a:t>
            </a:r>
            <a:r>
              <a:rPr lang="es-ES" sz="2400" b="1" dirty="0">
                <a:solidFill>
                  <a:schemeClr val="accent4">
                    <a:lumMod val="75000"/>
                  </a:schemeClr>
                </a:solidFill>
                <a:latin typeface="Arial" panose="020B0604020202020204" pitchFamily="34" charset="0"/>
                <a:cs typeface="Arial" panose="020B0604020202020204" pitchFamily="34" charset="0"/>
              </a:rPr>
              <a:t>: </a:t>
            </a:r>
            <a:r>
              <a:rPr lang="es-ES" sz="1800" dirty="0">
                <a:solidFill>
                  <a:schemeClr val="accent4">
                    <a:lumMod val="75000"/>
                  </a:schemeClr>
                </a:solidFill>
                <a:latin typeface="Arial" panose="020B0604020202020204" pitchFamily="34" charset="0"/>
                <a:cs typeface="Arial" panose="020B0604020202020204" pitchFamily="34" charset="0"/>
              </a:rPr>
              <a:t>Alcohol </a:t>
            </a:r>
            <a:r>
              <a:rPr lang="es-ES" sz="1800" dirty="0" err="1">
                <a:solidFill>
                  <a:schemeClr val="accent4">
                    <a:lumMod val="75000"/>
                  </a:schemeClr>
                </a:solidFill>
                <a:latin typeface="Arial" panose="020B0604020202020204" pitchFamily="34" charset="0"/>
                <a:cs typeface="Arial" panose="020B0604020202020204" pitchFamily="34" charset="0"/>
              </a:rPr>
              <a:t>depressor</a:t>
            </a:r>
            <a:r>
              <a:rPr lang="es-ES" sz="1800" dirty="0">
                <a:solidFill>
                  <a:schemeClr val="accent4">
                    <a:lumMod val="75000"/>
                  </a:schemeClr>
                </a:solidFill>
                <a:latin typeface="Arial" panose="020B0604020202020204" pitchFamily="34" charset="0"/>
                <a:cs typeface="Arial" panose="020B0604020202020204" pitchFamily="34" charset="0"/>
              </a:rPr>
              <a:t> del </a:t>
            </a:r>
            <a:r>
              <a:rPr lang="es-ES" sz="1800" b="1" dirty="0">
                <a:solidFill>
                  <a:schemeClr val="accent4">
                    <a:lumMod val="75000"/>
                  </a:schemeClr>
                </a:solidFill>
                <a:latin typeface="Arial" panose="020B0604020202020204" pitchFamily="34" charset="0"/>
                <a:cs typeface="Arial" panose="020B0604020202020204" pitchFamily="34" charset="0"/>
              </a:rPr>
              <a:t>SNC</a:t>
            </a:r>
          </a:p>
          <a:p>
            <a:pPr marL="0" indent="0">
              <a:buNone/>
            </a:pPr>
            <a:endParaRPr lang="es-ES" sz="2400" dirty="0">
              <a:solidFill>
                <a:schemeClr val="tx2"/>
              </a:solidFill>
              <a:latin typeface="Arial" panose="020B0604020202020204" pitchFamily="34" charset="0"/>
              <a:cs typeface="Arial" panose="020B0604020202020204" pitchFamily="34" charset="0"/>
            </a:endParaRPr>
          </a:p>
          <a:p>
            <a:pPr>
              <a:buFont typeface="Courier New" panose="02070309020205020404" pitchFamily="49" charset="0"/>
              <a:buChar char="o"/>
            </a:pPr>
            <a:endParaRPr lang="es-ES" sz="2400" dirty="0">
              <a:solidFill>
                <a:schemeClr val="tx2"/>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s-ES" sz="2000" dirty="0" err="1">
                <a:solidFill>
                  <a:schemeClr val="accent4">
                    <a:lumMod val="75000"/>
                  </a:schemeClr>
                </a:solidFill>
                <a:latin typeface="Arial" panose="020B0604020202020204" pitchFamily="34" charset="0"/>
                <a:cs typeface="Arial" panose="020B0604020202020204" pitchFamily="34" charset="0"/>
              </a:rPr>
              <a:t>Disminució</a:t>
            </a:r>
            <a:r>
              <a:rPr lang="es-ES" sz="2000" dirty="0">
                <a:solidFill>
                  <a:schemeClr val="accent4">
                    <a:lumMod val="75000"/>
                  </a:schemeClr>
                </a:solidFill>
                <a:latin typeface="Arial" panose="020B0604020202020204" pitchFamily="34" charset="0"/>
                <a:cs typeface="Arial" panose="020B0604020202020204" pitchFamily="34" charset="0"/>
              </a:rPr>
              <a:t> de </a:t>
            </a:r>
            <a:r>
              <a:rPr lang="es-ES" sz="2000" dirty="0" err="1">
                <a:solidFill>
                  <a:schemeClr val="accent4">
                    <a:lumMod val="75000"/>
                  </a:schemeClr>
                </a:solidFill>
                <a:highlight>
                  <a:srgbClr val="FFCC00"/>
                </a:highlight>
                <a:latin typeface="Arial" panose="020B0604020202020204" pitchFamily="34" charset="0"/>
                <a:cs typeface="Arial" panose="020B0604020202020204" pitchFamily="34" charset="0"/>
              </a:rPr>
              <a:t>reflexos</a:t>
            </a:r>
            <a:r>
              <a:rPr lang="es-ES" sz="2000" dirty="0">
                <a:solidFill>
                  <a:schemeClr val="accent4">
                    <a:lumMod val="75000"/>
                  </a:schemeClr>
                </a:solidFill>
                <a:latin typeface="Arial" panose="020B0604020202020204" pitchFamily="34" charset="0"/>
                <a:cs typeface="Arial" panose="020B0604020202020204" pitchFamily="34" charset="0"/>
              </a:rPr>
              <a:t> </a:t>
            </a:r>
          </a:p>
          <a:p>
            <a:pPr>
              <a:buFont typeface="Courier New" panose="02070309020205020404" pitchFamily="49" charset="0"/>
              <a:buChar char="o"/>
            </a:pPr>
            <a:r>
              <a:rPr lang="es-ES" sz="2000" dirty="0">
                <a:solidFill>
                  <a:schemeClr val="accent4">
                    <a:lumMod val="75000"/>
                  </a:schemeClr>
                </a:solidFill>
                <a:latin typeface="Arial" panose="020B0604020202020204" pitchFamily="34" charset="0"/>
                <a:cs typeface="Arial" panose="020B0604020202020204" pitchFamily="34" charset="0"/>
              </a:rPr>
              <a:t>Error en </a:t>
            </a:r>
            <a:r>
              <a:rPr lang="es-ES" sz="2000" dirty="0" err="1">
                <a:solidFill>
                  <a:schemeClr val="accent4">
                    <a:lumMod val="75000"/>
                  </a:schemeClr>
                </a:solidFill>
                <a:latin typeface="Arial" panose="020B0604020202020204" pitchFamily="34" charset="0"/>
                <a:cs typeface="Arial" panose="020B0604020202020204" pitchFamily="34" charset="0"/>
              </a:rPr>
              <a:t>percebre</a:t>
            </a:r>
            <a:r>
              <a:rPr lang="es-ES" sz="2000" dirty="0">
                <a:solidFill>
                  <a:schemeClr val="accent4">
                    <a:lumMod val="75000"/>
                  </a:schemeClr>
                </a:solidFill>
                <a:latin typeface="Arial" panose="020B0604020202020204" pitchFamily="34" charset="0"/>
                <a:cs typeface="Arial" panose="020B0604020202020204" pitchFamily="34" charset="0"/>
              </a:rPr>
              <a:t> les </a:t>
            </a:r>
            <a:r>
              <a:rPr lang="es-ES" sz="2000" dirty="0" err="1">
                <a:solidFill>
                  <a:schemeClr val="accent4">
                    <a:lumMod val="75000"/>
                  </a:schemeClr>
                </a:solidFill>
                <a:highlight>
                  <a:srgbClr val="FFCC00"/>
                </a:highlight>
                <a:latin typeface="Arial" panose="020B0604020202020204" pitchFamily="34" charset="0"/>
                <a:cs typeface="Arial" panose="020B0604020202020204" pitchFamily="34" charset="0"/>
              </a:rPr>
              <a:t>distàncies</a:t>
            </a:r>
            <a:endParaRPr lang="es-ES" sz="2000"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s-ES" sz="2000" dirty="0" err="1">
                <a:solidFill>
                  <a:schemeClr val="accent4">
                    <a:lumMod val="75000"/>
                  </a:schemeClr>
                </a:solidFill>
                <a:highlight>
                  <a:srgbClr val="FFCC00"/>
                </a:highlight>
                <a:latin typeface="Arial" panose="020B0604020202020204" pitchFamily="34" charset="0"/>
                <a:cs typeface="Arial" panose="020B0604020202020204" pitchFamily="34" charset="0"/>
              </a:rPr>
              <a:t>Visió</a:t>
            </a:r>
            <a:r>
              <a:rPr lang="es-ES" sz="2000" dirty="0">
                <a:solidFill>
                  <a:schemeClr val="accent4">
                    <a:lumMod val="75000"/>
                  </a:schemeClr>
                </a:solidFill>
                <a:highlight>
                  <a:srgbClr val="FFCC00"/>
                </a:highlight>
                <a:latin typeface="Arial" panose="020B0604020202020204" pitchFamily="34" charset="0"/>
                <a:cs typeface="Arial" panose="020B0604020202020204" pitchFamily="34" charset="0"/>
              </a:rPr>
              <a:t> doble</a:t>
            </a:r>
            <a:r>
              <a:rPr lang="es-ES" sz="2000" dirty="0">
                <a:solidFill>
                  <a:schemeClr val="accent4">
                    <a:lumMod val="75000"/>
                  </a:schemeClr>
                </a:solidFill>
                <a:latin typeface="Arial" panose="020B0604020202020204" pitchFamily="34" charset="0"/>
                <a:cs typeface="Arial" panose="020B0604020202020204" pitchFamily="34" charset="0"/>
              </a:rPr>
              <a:t> </a:t>
            </a:r>
          </a:p>
          <a:p>
            <a:pPr>
              <a:buFont typeface="Courier New" panose="02070309020205020404" pitchFamily="49" charset="0"/>
              <a:buChar char="o"/>
            </a:pPr>
            <a:r>
              <a:rPr lang="es-ES" sz="2000" dirty="0" err="1">
                <a:solidFill>
                  <a:schemeClr val="accent4">
                    <a:lumMod val="75000"/>
                  </a:schemeClr>
                </a:solidFill>
                <a:latin typeface="Arial" panose="020B0604020202020204" pitchFamily="34" charset="0"/>
                <a:cs typeface="Arial" panose="020B0604020202020204" pitchFamily="34" charset="0"/>
              </a:rPr>
              <a:t>Pitjor</a:t>
            </a:r>
            <a:r>
              <a:rPr lang="es-ES" sz="2000" dirty="0">
                <a:solidFill>
                  <a:schemeClr val="accent4">
                    <a:lumMod val="75000"/>
                  </a:schemeClr>
                </a:solidFill>
                <a:latin typeface="Arial" panose="020B0604020202020204" pitchFamily="34" charset="0"/>
                <a:cs typeface="Arial" panose="020B0604020202020204" pitchFamily="34" charset="0"/>
              </a:rPr>
              <a:t> </a:t>
            </a:r>
            <a:r>
              <a:rPr lang="es-ES" sz="2000" dirty="0" err="1">
                <a:solidFill>
                  <a:schemeClr val="accent4">
                    <a:lumMod val="75000"/>
                  </a:schemeClr>
                </a:solidFill>
                <a:highlight>
                  <a:srgbClr val="FFCC00"/>
                </a:highlight>
                <a:latin typeface="Arial" panose="020B0604020202020204" pitchFamily="34" charset="0"/>
                <a:cs typeface="Arial" panose="020B0604020202020204" pitchFamily="34" charset="0"/>
              </a:rPr>
              <a:t>coordinació</a:t>
            </a:r>
            <a:endParaRPr lang="es-ES" sz="2000"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s-ES" sz="2000" dirty="0" err="1">
                <a:solidFill>
                  <a:schemeClr val="accent4">
                    <a:lumMod val="75000"/>
                  </a:schemeClr>
                </a:solidFill>
                <a:highlight>
                  <a:srgbClr val="FFCC00"/>
                </a:highlight>
                <a:latin typeface="Arial" panose="020B0604020202020204" pitchFamily="34" charset="0"/>
                <a:cs typeface="Arial" panose="020B0604020202020204" pitchFamily="34" charset="0"/>
              </a:rPr>
              <a:t>Confusió</a:t>
            </a:r>
            <a:r>
              <a:rPr lang="es-ES" sz="2000" dirty="0">
                <a:solidFill>
                  <a:schemeClr val="accent4">
                    <a:lumMod val="75000"/>
                  </a:schemeClr>
                </a:solidFill>
                <a:latin typeface="Arial" panose="020B0604020202020204" pitchFamily="34" charset="0"/>
                <a:cs typeface="Arial" panose="020B0604020202020204" pitchFamily="34" charset="0"/>
              </a:rPr>
              <a:t> mental </a:t>
            </a:r>
          </a:p>
          <a:p>
            <a:pPr>
              <a:buFont typeface="Courier New" panose="02070309020205020404" pitchFamily="49" charset="0"/>
              <a:buChar char="o"/>
            </a:pPr>
            <a:r>
              <a:rPr lang="es-ES" sz="2000" dirty="0">
                <a:solidFill>
                  <a:schemeClr val="accent4">
                    <a:lumMod val="75000"/>
                  </a:schemeClr>
                </a:solidFill>
                <a:latin typeface="Arial" panose="020B0604020202020204" pitchFamily="34" charset="0"/>
                <a:cs typeface="Arial" panose="020B0604020202020204" pitchFamily="34" charset="0"/>
              </a:rPr>
              <a:t>…</a:t>
            </a:r>
          </a:p>
          <a:p>
            <a:pPr>
              <a:buFont typeface="Courier New" panose="02070309020205020404" pitchFamily="49" charset="0"/>
              <a:buChar char="o"/>
            </a:pPr>
            <a:r>
              <a:rPr lang="es-ES" sz="2000" dirty="0">
                <a:solidFill>
                  <a:schemeClr val="accent4">
                    <a:lumMod val="75000"/>
                  </a:schemeClr>
                </a:solidFill>
                <a:highlight>
                  <a:srgbClr val="FFCC00"/>
                </a:highlight>
                <a:latin typeface="Arial" panose="020B0604020202020204" pitchFamily="34" charset="0"/>
                <a:cs typeface="Arial" panose="020B0604020202020204" pitchFamily="34" charset="0"/>
              </a:rPr>
              <a:t>Falsa </a:t>
            </a:r>
            <a:r>
              <a:rPr lang="es-ES" sz="2000" dirty="0" err="1">
                <a:solidFill>
                  <a:schemeClr val="accent4">
                    <a:lumMod val="75000"/>
                  </a:schemeClr>
                </a:solidFill>
                <a:highlight>
                  <a:srgbClr val="FFCC00"/>
                </a:highlight>
                <a:latin typeface="Arial" panose="020B0604020202020204" pitchFamily="34" charset="0"/>
                <a:cs typeface="Arial" panose="020B0604020202020204" pitchFamily="34" charset="0"/>
              </a:rPr>
              <a:t>percepció</a:t>
            </a:r>
            <a:r>
              <a:rPr lang="es-ES" sz="2000" dirty="0">
                <a:solidFill>
                  <a:schemeClr val="accent4">
                    <a:lumMod val="75000"/>
                  </a:schemeClr>
                </a:solidFill>
                <a:highlight>
                  <a:srgbClr val="FFCC00"/>
                </a:highlight>
                <a:latin typeface="Arial" panose="020B0604020202020204" pitchFamily="34" charset="0"/>
                <a:cs typeface="Arial" panose="020B0604020202020204" pitchFamily="34" charset="0"/>
              </a:rPr>
              <a:t> </a:t>
            </a:r>
            <a:r>
              <a:rPr lang="es-ES" sz="2000" dirty="0">
                <a:solidFill>
                  <a:schemeClr val="accent4">
                    <a:lumMod val="75000"/>
                  </a:schemeClr>
                </a:solidFill>
                <a:latin typeface="Arial" panose="020B0604020202020204" pitchFamily="34" charset="0"/>
                <a:cs typeface="Arial" panose="020B0604020202020204" pitchFamily="34" charset="0"/>
              </a:rPr>
              <a:t>de que </a:t>
            </a:r>
            <a:r>
              <a:rPr lang="es-ES" sz="2000" dirty="0" err="1">
                <a:solidFill>
                  <a:schemeClr val="accent4">
                    <a:lumMod val="75000"/>
                  </a:schemeClr>
                </a:solidFill>
                <a:latin typeface="Arial" panose="020B0604020202020204" pitchFamily="34" charset="0"/>
                <a:cs typeface="Arial" panose="020B0604020202020204" pitchFamily="34" charset="0"/>
              </a:rPr>
              <a:t>s’és</a:t>
            </a:r>
            <a:r>
              <a:rPr lang="es-ES" sz="2000" dirty="0">
                <a:solidFill>
                  <a:schemeClr val="accent4">
                    <a:lumMod val="75000"/>
                  </a:schemeClr>
                </a:solidFill>
                <a:latin typeface="Arial" panose="020B0604020202020204" pitchFamily="34" charset="0"/>
                <a:cs typeface="Arial" panose="020B0604020202020204" pitchFamily="34" charset="0"/>
              </a:rPr>
              <a:t> </a:t>
            </a:r>
            <a:r>
              <a:rPr lang="es-ES" sz="2000" dirty="0" err="1">
                <a:solidFill>
                  <a:schemeClr val="accent4">
                    <a:lumMod val="75000"/>
                  </a:schemeClr>
                </a:solidFill>
                <a:latin typeface="Arial" panose="020B0604020202020204" pitchFamily="34" charset="0"/>
                <a:cs typeface="Arial" panose="020B0604020202020204" pitchFamily="34" charset="0"/>
              </a:rPr>
              <a:t>capaç</a:t>
            </a:r>
            <a:r>
              <a:rPr lang="es-ES" sz="2000" dirty="0">
                <a:solidFill>
                  <a:schemeClr val="accent4">
                    <a:lumMod val="75000"/>
                  </a:schemeClr>
                </a:solidFill>
                <a:latin typeface="Arial" panose="020B0604020202020204" pitchFamily="34" charset="0"/>
                <a:cs typeface="Arial" panose="020B0604020202020204" pitchFamily="34" charset="0"/>
              </a:rPr>
              <a:t> de </a:t>
            </a:r>
            <a:r>
              <a:rPr lang="es-ES" sz="2000" dirty="0" err="1">
                <a:solidFill>
                  <a:schemeClr val="accent4">
                    <a:lumMod val="75000"/>
                  </a:schemeClr>
                </a:solidFill>
                <a:latin typeface="Arial" panose="020B0604020202020204" pitchFamily="34" charset="0"/>
                <a:cs typeface="Arial" panose="020B0604020202020204" pitchFamily="34" charset="0"/>
              </a:rPr>
              <a:t>conduir</a:t>
            </a:r>
            <a:endParaRPr lang="es-ES" sz="1600"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endParaRPr lang="es-ES" sz="1800" b="1" dirty="0">
              <a:solidFill>
                <a:schemeClr val="bg1"/>
              </a:solidFill>
            </a:endParaRPr>
          </a:p>
        </p:txBody>
      </p:sp>
      <p:sp>
        <p:nvSpPr>
          <p:cNvPr id="6" name="Flecha: hacia arriba 5">
            <a:extLst>
              <a:ext uri="{FF2B5EF4-FFF2-40B4-BE49-F238E27FC236}">
                <a16:creationId xmlns:a16="http://schemas.microsoft.com/office/drawing/2014/main" xmlns="" id="{3B55DF3F-818A-40CD-BE91-BEBECB33B16E}"/>
              </a:ext>
            </a:extLst>
          </p:cNvPr>
          <p:cNvSpPr/>
          <p:nvPr/>
        </p:nvSpPr>
        <p:spPr>
          <a:xfrm rot="10800000">
            <a:off x="5184536" y="1228951"/>
            <a:ext cx="2903974" cy="454737"/>
          </a:xfrm>
          <a:prstGeom prst="upArrow">
            <a:avLst/>
          </a:prstGeom>
          <a:gradFill>
            <a:gsLst>
              <a:gs pos="37000">
                <a:schemeClr val="accent4"/>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Rectángulo 1"/>
          <p:cNvSpPr/>
          <p:nvPr/>
        </p:nvSpPr>
        <p:spPr>
          <a:xfrm>
            <a:off x="1" y="-8384"/>
            <a:ext cx="9143999" cy="461665"/>
          </a:xfrm>
          <a:prstGeom prst="rect">
            <a:avLst/>
          </a:prstGeom>
          <a:solidFill>
            <a:schemeClr val="accent4">
              <a:lumMod val="75000"/>
            </a:schemeClr>
          </a:solidFill>
        </p:spPr>
        <p:txBody>
          <a:bodyPr wrap="square">
            <a:spAutoFit/>
          </a:bodyPr>
          <a:lstStyle/>
          <a:p>
            <a:pPr algn="ctr"/>
            <a:r>
              <a:rPr lang="es-ES" sz="2400" b="1" dirty="0">
                <a:solidFill>
                  <a:schemeClr val="bg1"/>
                </a:solidFill>
              </a:rPr>
              <a:t>Per </a:t>
            </a:r>
            <a:r>
              <a:rPr lang="es-ES" sz="2400" b="1" dirty="0" err="1">
                <a:solidFill>
                  <a:schemeClr val="bg1"/>
                </a:solidFill>
              </a:rPr>
              <a:t>què</a:t>
            </a:r>
            <a:r>
              <a:rPr lang="es-ES" sz="2400" b="1" dirty="0">
                <a:solidFill>
                  <a:schemeClr val="bg1"/>
                </a:solidFill>
              </a:rPr>
              <a:t> </a:t>
            </a:r>
            <a:r>
              <a:rPr lang="es-ES" sz="2400" b="1" dirty="0" err="1">
                <a:solidFill>
                  <a:schemeClr val="bg1"/>
                </a:solidFill>
              </a:rPr>
              <a:t>l'alcohol</a:t>
            </a:r>
            <a:r>
              <a:rPr lang="es-ES" sz="2400" b="1" dirty="0">
                <a:solidFill>
                  <a:schemeClr val="bg1"/>
                </a:solidFill>
              </a:rPr>
              <a:t> afecta a la </a:t>
            </a:r>
            <a:r>
              <a:rPr lang="es-ES" sz="2400" b="1" dirty="0" err="1">
                <a:solidFill>
                  <a:schemeClr val="bg1"/>
                </a:solidFill>
              </a:rPr>
              <a:t>conducció</a:t>
            </a:r>
            <a:r>
              <a:rPr lang="es-ES" sz="2400" b="1" dirty="0">
                <a:solidFill>
                  <a:schemeClr val="bg1"/>
                </a:solidFill>
              </a:rPr>
              <a:t> de </a:t>
            </a:r>
            <a:r>
              <a:rPr lang="es-ES" sz="2400" b="1" dirty="0" err="1">
                <a:solidFill>
                  <a:schemeClr val="bg1"/>
                </a:solidFill>
              </a:rPr>
              <a:t>qualsevol</a:t>
            </a:r>
            <a:r>
              <a:rPr lang="es-ES" sz="2400" b="1" dirty="0">
                <a:solidFill>
                  <a:schemeClr val="bg1"/>
                </a:solidFill>
              </a:rPr>
              <a:t> </a:t>
            </a:r>
            <a:r>
              <a:rPr lang="es-ES" sz="2400" b="1" dirty="0" err="1">
                <a:solidFill>
                  <a:schemeClr val="bg1"/>
                </a:solidFill>
              </a:rPr>
              <a:t>vehicle</a:t>
            </a:r>
            <a:r>
              <a:rPr lang="es-ES" sz="2400" b="1" dirty="0">
                <a:solidFill>
                  <a:schemeClr val="bg1"/>
                </a:solidFill>
              </a:rPr>
              <a:t>?</a:t>
            </a:r>
            <a:endParaRPr lang="es-ES" sz="2400" dirty="0">
              <a:solidFill>
                <a:schemeClr val="bg1"/>
              </a:solidFill>
            </a:endParaRPr>
          </a:p>
        </p:txBody>
      </p:sp>
    </p:spTree>
    <p:extLst>
      <p:ext uri="{BB962C8B-B14F-4D97-AF65-F5344CB8AC3E}">
        <p14:creationId xmlns:p14="http://schemas.microsoft.com/office/powerpoint/2010/main" val="1234966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20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2000"/>
                            </p:stCondLst>
                            <p:childTnLst>
                              <p:par>
                                <p:cTn id="16" presetID="20" presetClass="entr" presetSubtype="0" fill="hold" grpId="0" nodeType="afterEffect">
                                  <p:stCondLst>
                                    <p:cond delay="150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1000"/>
                                        <p:tgtEl>
                                          <p:spTgt spid="5"/>
                                        </p:tgtEl>
                                      </p:cBhvr>
                                    </p:animEffect>
                                  </p:childTnLst>
                                </p:cTn>
                              </p:par>
                            </p:childTnLst>
                          </p:cTn>
                        </p:par>
                        <p:par>
                          <p:cTn id="19" fill="hold">
                            <p:stCondLst>
                              <p:cond delay="4500"/>
                            </p:stCondLst>
                            <p:childTnLst>
                              <p:par>
                                <p:cTn id="20" presetID="20" presetClass="entr" presetSubtype="0" fill="hold" nodeType="afterEffect">
                                  <p:stCondLst>
                                    <p:cond delay="50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edge">
                                      <p:cBhvr>
                                        <p:cTn id="22" dur="1000"/>
                                        <p:tgtEl>
                                          <p:spTgt spid="5">
                                            <p:txEl>
                                              <p:pRg st="0" end="0"/>
                                            </p:txEl>
                                          </p:spTgt>
                                        </p:tgtEl>
                                      </p:cBhvr>
                                    </p:animEffect>
                                  </p:childTnLst>
                                </p:cTn>
                              </p:par>
                            </p:childTnLst>
                          </p:cTn>
                        </p:par>
                        <p:par>
                          <p:cTn id="23" fill="hold">
                            <p:stCondLst>
                              <p:cond delay="6000"/>
                            </p:stCondLst>
                            <p:childTnLst>
                              <p:par>
                                <p:cTn id="24" presetID="16" presetClass="entr" presetSubtype="2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par>
                          <p:cTn id="27" fill="hold">
                            <p:stCondLst>
                              <p:cond delay="6500"/>
                            </p:stCondLst>
                            <p:childTnLst>
                              <p:par>
                                <p:cTn id="28" presetID="20" presetClass="entr" presetSubtype="0" fill="hold" nodeType="afterEffect">
                                  <p:stCondLst>
                                    <p:cond delay="50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edge">
                                      <p:cBhvr>
                                        <p:cTn id="30" dur="1000"/>
                                        <p:tgtEl>
                                          <p:spTgt spid="5">
                                            <p:txEl>
                                              <p:pRg st="3" end="3"/>
                                            </p:txEl>
                                          </p:spTgt>
                                        </p:tgtEl>
                                      </p:cBhvr>
                                    </p:animEffect>
                                  </p:childTnLst>
                                </p:cTn>
                              </p:par>
                            </p:childTnLst>
                          </p:cTn>
                        </p:par>
                        <p:par>
                          <p:cTn id="31" fill="hold">
                            <p:stCondLst>
                              <p:cond delay="8000"/>
                            </p:stCondLst>
                            <p:childTnLst>
                              <p:par>
                                <p:cTn id="32" presetID="20" presetClass="entr" presetSubtype="0" fill="hold" nodeType="afterEffect">
                                  <p:stCondLst>
                                    <p:cond delay="50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edge">
                                      <p:cBhvr>
                                        <p:cTn id="34" dur="1000"/>
                                        <p:tgtEl>
                                          <p:spTgt spid="5">
                                            <p:txEl>
                                              <p:pRg st="4" end="4"/>
                                            </p:txEl>
                                          </p:spTgt>
                                        </p:tgtEl>
                                      </p:cBhvr>
                                    </p:animEffect>
                                  </p:childTnLst>
                                </p:cTn>
                              </p:par>
                            </p:childTnLst>
                          </p:cTn>
                        </p:par>
                        <p:par>
                          <p:cTn id="35" fill="hold">
                            <p:stCondLst>
                              <p:cond delay="9500"/>
                            </p:stCondLst>
                            <p:childTnLst>
                              <p:par>
                                <p:cTn id="36" presetID="20" presetClass="entr" presetSubtype="0" fill="hold" nodeType="afterEffect">
                                  <p:stCondLst>
                                    <p:cond delay="50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edge">
                                      <p:cBhvr>
                                        <p:cTn id="38" dur="1000"/>
                                        <p:tgtEl>
                                          <p:spTgt spid="5">
                                            <p:txEl>
                                              <p:pRg st="5" end="5"/>
                                            </p:txEl>
                                          </p:spTgt>
                                        </p:tgtEl>
                                      </p:cBhvr>
                                    </p:animEffect>
                                  </p:childTnLst>
                                </p:cTn>
                              </p:par>
                            </p:childTnLst>
                          </p:cTn>
                        </p:par>
                        <p:par>
                          <p:cTn id="39" fill="hold">
                            <p:stCondLst>
                              <p:cond delay="11000"/>
                            </p:stCondLst>
                            <p:childTnLst>
                              <p:par>
                                <p:cTn id="40" presetID="20" presetClass="entr" presetSubtype="0" fill="hold" nodeType="afterEffect">
                                  <p:stCondLst>
                                    <p:cond delay="50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edge">
                                      <p:cBhvr>
                                        <p:cTn id="42" dur="1000"/>
                                        <p:tgtEl>
                                          <p:spTgt spid="5">
                                            <p:txEl>
                                              <p:pRg st="6" end="6"/>
                                            </p:txEl>
                                          </p:spTgt>
                                        </p:tgtEl>
                                      </p:cBhvr>
                                    </p:animEffect>
                                  </p:childTnLst>
                                </p:cTn>
                              </p:par>
                            </p:childTnLst>
                          </p:cTn>
                        </p:par>
                        <p:par>
                          <p:cTn id="43" fill="hold">
                            <p:stCondLst>
                              <p:cond delay="12500"/>
                            </p:stCondLst>
                            <p:childTnLst>
                              <p:par>
                                <p:cTn id="44" presetID="20" presetClass="entr" presetSubtype="0" fill="hold" nodeType="afterEffect">
                                  <p:stCondLst>
                                    <p:cond delay="50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wedge">
                                      <p:cBhvr>
                                        <p:cTn id="46" dur="1000"/>
                                        <p:tgtEl>
                                          <p:spTgt spid="5">
                                            <p:txEl>
                                              <p:pRg st="7" end="7"/>
                                            </p:txEl>
                                          </p:spTgt>
                                        </p:tgtEl>
                                      </p:cBhvr>
                                    </p:animEffect>
                                  </p:childTnLst>
                                </p:cTn>
                              </p:par>
                              <p:par>
                                <p:cTn id="47" presetID="20" presetClass="entr" presetSubtype="0" fill="hold" nodeType="withEffect">
                                  <p:stCondLst>
                                    <p:cond delay="50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wedge">
                                      <p:cBhvr>
                                        <p:cTn id="49" dur="1000"/>
                                        <p:tgtEl>
                                          <p:spTgt spid="5">
                                            <p:txEl>
                                              <p:pRg st="8" end="8"/>
                                            </p:txEl>
                                          </p:spTgt>
                                        </p:tgtEl>
                                      </p:cBhvr>
                                    </p:animEffect>
                                  </p:childTnLst>
                                </p:cTn>
                              </p:par>
                            </p:childTnLst>
                          </p:cTn>
                        </p:par>
                        <p:par>
                          <p:cTn id="50" fill="hold">
                            <p:stCondLst>
                              <p:cond delay="14000"/>
                            </p:stCondLst>
                            <p:childTnLst>
                              <p:par>
                                <p:cTn id="51" presetID="20" presetClass="entr" presetSubtype="0" fill="hold" nodeType="afterEffect">
                                  <p:stCondLst>
                                    <p:cond delay="1500"/>
                                  </p:stCondLst>
                                  <p:childTnLst>
                                    <p:set>
                                      <p:cBhvr>
                                        <p:cTn id="52" dur="1" fill="hold">
                                          <p:stCondLst>
                                            <p:cond delay="0"/>
                                          </p:stCondLst>
                                        </p:cTn>
                                        <p:tgtEl>
                                          <p:spTgt spid="5">
                                            <p:txEl>
                                              <p:pRg st="9" end="9"/>
                                            </p:txEl>
                                          </p:spTgt>
                                        </p:tgtEl>
                                        <p:attrNameLst>
                                          <p:attrName>style.visibility</p:attrName>
                                        </p:attrNameLst>
                                      </p:cBhvr>
                                      <p:to>
                                        <p:strVal val="visible"/>
                                      </p:to>
                                    </p:set>
                                    <p:animEffect transition="in" filter="wedge">
                                      <p:cBhvr>
                                        <p:cTn id="53"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2A08608F-1FE2-460A-B09D-B4DEBB838780}"/>
              </a:ext>
            </a:extLst>
          </p:cNvPr>
          <p:cNvSpPr>
            <a:spLocks noGrp="1"/>
          </p:cNvSpPr>
          <p:nvPr>
            <p:ph idx="1"/>
          </p:nvPr>
        </p:nvSpPr>
        <p:spPr>
          <a:xfrm>
            <a:off x="464625" y="1601947"/>
            <a:ext cx="3588738" cy="435076"/>
          </a:xfrm>
          <a:solidFill>
            <a:schemeClr val="accent4">
              <a:lumMod val="75000"/>
            </a:schemeClr>
          </a:solidFill>
        </p:spPr>
        <p:txBody>
          <a:bodyPr>
            <a:normAutofit fontScale="85000" lnSpcReduction="20000"/>
          </a:bodyPr>
          <a:lstStyle/>
          <a:p>
            <a:pPr marL="0" indent="0">
              <a:buNone/>
            </a:pPr>
            <a:r>
              <a:rPr lang="es-ES" dirty="0">
                <a:solidFill>
                  <a:schemeClr val="bg1"/>
                </a:solidFill>
              </a:rPr>
              <a:t>¿</a:t>
            </a:r>
            <a:r>
              <a:rPr lang="es-ES" dirty="0" err="1">
                <a:solidFill>
                  <a:schemeClr val="bg1"/>
                </a:solidFill>
              </a:rPr>
              <a:t>Conduir</a:t>
            </a:r>
            <a:r>
              <a:rPr lang="es-ES" dirty="0">
                <a:solidFill>
                  <a:schemeClr val="bg1"/>
                </a:solidFill>
              </a:rPr>
              <a:t> </a:t>
            </a:r>
            <a:r>
              <a:rPr lang="es-ES" dirty="0" err="1">
                <a:solidFill>
                  <a:schemeClr val="bg1"/>
                </a:solidFill>
              </a:rPr>
              <a:t>borratxo</a:t>
            </a:r>
            <a:r>
              <a:rPr lang="es-ES" dirty="0">
                <a:solidFill>
                  <a:schemeClr val="bg1"/>
                </a:solidFill>
              </a:rPr>
              <a:t>/a?...</a:t>
            </a:r>
          </a:p>
        </p:txBody>
      </p:sp>
      <p:sp>
        <p:nvSpPr>
          <p:cNvPr id="4" name="Título 1">
            <a:extLst>
              <a:ext uri="{FF2B5EF4-FFF2-40B4-BE49-F238E27FC236}">
                <a16:creationId xmlns:a16="http://schemas.microsoft.com/office/drawing/2014/main" xmlns="" id="{E77CB6B3-C106-41A6-B1DA-C3AD726D891D}"/>
              </a:ext>
            </a:extLst>
          </p:cNvPr>
          <p:cNvSpPr>
            <a:spLocks noGrp="1"/>
          </p:cNvSpPr>
          <p:nvPr>
            <p:ph type="title"/>
          </p:nvPr>
        </p:nvSpPr>
        <p:spPr>
          <a:xfrm>
            <a:off x="1044199" y="19807"/>
            <a:ext cx="7450014" cy="857250"/>
          </a:xfrm>
        </p:spPr>
        <p:txBody>
          <a:bodyPr>
            <a:normAutofit/>
          </a:bodyPr>
          <a:lstStyle/>
          <a:p>
            <a:pPr algn="l"/>
            <a:r>
              <a:rPr lang="es-ES" sz="4000" b="1" dirty="0" err="1">
                <a:solidFill>
                  <a:schemeClr val="accent4">
                    <a:lumMod val="75000"/>
                  </a:schemeClr>
                </a:solidFill>
              </a:rPr>
              <a:t>Diàlegs</a:t>
            </a:r>
            <a:r>
              <a:rPr lang="es-ES" sz="4000" b="1" dirty="0">
                <a:solidFill>
                  <a:schemeClr val="accent4">
                    <a:lumMod val="75000"/>
                  </a:schemeClr>
                </a:solidFill>
              </a:rPr>
              <a:t> </a:t>
            </a:r>
            <a:r>
              <a:rPr lang="es-ES" sz="4000" b="1" dirty="0" err="1">
                <a:solidFill>
                  <a:schemeClr val="accent4">
                    <a:lumMod val="75000"/>
                  </a:schemeClr>
                </a:solidFill>
              </a:rPr>
              <a:t>amb</a:t>
            </a:r>
            <a:r>
              <a:rPr lang="es-ES" sz="4000" b="1" dirty="0">
                <a:solidFill>
                  <a:schemeClr val="accent4">
                    <a:lumMod val="75000"/>
                  </a:schemeClr>
                </a:solidFill>
              </a:rPr>
              <a:t> </a:t>
            </a:r>
            <a:r>
              <a:rPr lang="es-ES" sz="4000" b="1" dirty="0" err="1">
                <a:solidFill>
                  <a:schemeClr val="accent4">
                    <a:lumMod val="75000"/>
                  </a:schemeClr>
                </a:solidFill>
              </a:rPr>
              <a:t>jo</a:t>
            </a:r>
            <a:r>
              <a:rPr lang="es-ES" sz="4000" b="1" dirty="0">
                <a:solidFill>
                  <a:schemeClr val="accent4">
                    <a:lumMod val="75000"/>
                  </a:schemeClr>
                </a:solidFill>
              </a:rPr>
              <a:t> </a:t>
            </a:r>
            <a:r>
              <a:rPr lang="es-ES" sz="4000" b="1" dirty="0" err="1">
                <a:solidFill>
                  <a:schemeClr val="accent4">
                    <a:lumMod val="75000"/>
                  </a:schemeClr>
                </a:solidFill>
              </a:rPr>
              <a:t>mateix</a:t>
            </a:r>
            <a:r>
              <a:rPr lang="es-ES" sz="4000" b="1" dirty="0">
                <a:solidFill>
                  <a:schemeClr val="accent4">
                    <a:lumMod val="75000"/>
                  </a:schemeClr>
                </a:solidFill>
              </a:rPr>
              <a:t>/a…</a:t>
            </a:r>
          </a:p>
        </p:txBody>
      </p:sp>
      <p:sp>
        <p:nvSpPr>
          <p:cNvPr id="5" name="Marcador de contenido 2">
            <a:extLst>
              <a:ext uri="{FF2B5EF4-FFF2-40B4-BE49-F238E27FC236}">
                <a16:creationId xmlns:a16="http://schemas.microsoft.com/office/drawing/2014/main" xmlns="" id="{2E5768AD-D326-4AFF-A3D9-1ECF22B30B3C}"/>
              </a:ext>
            </a:extLst>
          </p:cNvPr>
          <p:cNvSpPr txBox="1">
            <a:spLocks/>
          </p:cNvSpPr>
          <p:nvPr/>
        </p:nvSpPr>
        <p:spPr>
          <a:xfrm>
            <a:off x="-7315" y="2763156"/>
            <a:ext cx="9144000" cy="985929"/>
          </a:xfrm>
          <a:prstGeom prst="rect">
            <a:avLst/>
          </a:prstGeom>
          <a:solidFill>
            <a:schemeClr val="accent4"/>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ES" sz="2800" dirty="0">
                <a:solidFill>
                  <a:srgbClr val="FFCC00"/>
                </a:solidFill>
              </a:rPr>
              <a:t>¿I si </a:t>
            </a:r>
            <a:r>
              <a:rPr lang="es-ES" sz="2800" dirty="0" err="1">
                <a:solidFill>
                  <a:srgbClr val="FFCC00"/>
                </a:solidFill>
              </a:rPr>
              <a:t>s’agafa</a:t>
            </a:r>
            <a:r>
              <a:rPr lang="es-ES" sz="2800" dirty="0">
                <a:solidFill>
                  <a:srgbClr val="FFCC00"/>
                </a:solidFill>
              </a:rPr>
              <a:t> el </a:t>
            </a:r>
            <a:r>
              <a:rPr lang="es-ES" sz="2800" dirty="0" err="1">
                <a:solidFill>
                  <a:srgbClr val="FFCC00"/>
                </a:solidFill>
              </a:rPr>
              <a:t>punt</a:t>
            </a:r>
            <a:r>
              <a:rPr lang="es-ES" sz="2800" dirty="0">
                <a:solidFill>
                  <a:srgbClr val="FFCC00"/>
                </a:solidFill>
              </a:rPr>
              <a:t>?</a:t>
            </a:r>
            <a:r>
              <a:rPr lang="es-ES" sz="2000" dirty="0">
                <a:solidFill>
                  <a:srgbClr val="FFCC00"/>
                </a:solidFill>
              </a:rPr>
              <a:t>... </a:t>
            </a:r>
            <a:r>
              <a:rPr lang="es-ES" sz="2000" dirty="0">
                <a:solidFill>
                  <a:schemeClr val="bg1"/>
                </a:solidFill>
              </a:rPr>
              <a:t>Jo controlo… no </a:t>
            </a:r>
            <a:r>
              <a:rPr lang="es-ES" sz="2000" dirty="0" err="1">
                <a:solidFill>
                  <a:schemeClr val="bg1"/>
                </a:solidFill>
              </a:rPr>
              <a:t>vaig</a:t>
            </a:r>
            <a:r>
              <a:rPr lang="es-ES" sz="2000" dirty="0">
                <a:solidFill>
                  <a:schemeClr val="bg1"/>
                </a:solidFill>
              </a:rPr>
              <a:t> </a:t>
            </a:r>
            <a:r>
              <a:rPr lang="es-ES" sz="2000" dirty="0" err="1">
                <a:solidFill>
                  <a:schemeClr val="bg1"/>
                </a:solidFill>
              </a:rPr>
              <a:t>tant</a:t>
            </a:r>
            <a:r>
              <a:rPr lang="es-ES" sz="2000" dirty="0">
                <a:solidFill>
                  <a:schemeClr val="bg1"/>
                </a:solidFill>
              </a:rPr>
              <a:t> </a:t>
            </a:r>
            <a:r>
              <a:rPr lang="es-ES" sz="2000" dirty="0" err="1">
                <a:solidFill>
                  <a:schemeClr val="bg1"/>
                </a:solidFill>
              </a:rPr>
              <a:t>passat</a:t>
            </a:r>
            <a:r>
              <a:rPr lang="es-ES" sz="2000" dirty="0">
                <a:solidFill>
                  <a:schemeClr val="bg1"/>
                </a:solidFill>
              </a:rPr>
              <a:t>… </a:t>
            </a:r>
            <a:r>
              <a:rPr lang="es-ES" sz="2000" dirty="0" err="1">
                <a:solidFill>
                  <a:schemeClr val="bg1"/>
                </a:solidFill>
              </a:rPr>
              <a:t>mentre</a:t>
            </a:r>
            <a:r>
              <a:rPr lang="es-ES" sz="2000" dirty="0">
                <a:solidFill>
                  <a:schemeClr val="bg1"/>
                </a:solidFill>
              </a:rPr>
              <a:t> no </a:t>
            </a:r>
            <a:r>
              <a:rPr lang="es-ES" sz="2000" dirty="0" err="1">
                <a:solidFill>
                  <a:schemeClr val="bg1"/>
                </a:solidFill>
              </a:rPr>
              <a:t>m’aturin</a:t>
            </a:r>
            <a:r>
              <a:rPr lang="es-ES" sz="2000" dirty="0">
                <a:solidFill>
                  <a:schemeClr val="bg1"/>
                </a:solidFill>
              </a:rPr>
              <a:t> en un control </a:t>
            </a:r>
            <a:r>
              <a:rPr lang="es-ES" sz="2000" dirty="0" err="1">
                <a:solidFill>
                  <a:schemeClr val="bg1"/>
                </a:solidFill>
              </a:rPr>
              <a:t>d’alcoholèmia</a:t>
            </a:r>
            <a:r>
              <a:rPr lang="es-ES" sz="2000" dirty="0">
                <a:solidFill>
                  <a:schemeClr val="bg1"/>
                </a:solidFill>
              </a:rPr>
              <a:t>… no </a:t>
            </a:r>
            <a:r>
              <a:rPr lang="es-ES" sz="2000" dirty="0" err="1">
                <a:solidFill>
                  <a:schemeClr val="bg1"/>
                </a:solidFill>
              </a:rPr>
              <a:t>deixaré</a:t>
            </a:r>
            <a:r>
              <a:rPr lang="es-ES" sz="2000" dirty="0">
                <a:solidFill>
                  <a:schemeClr val="bg1"/>
                </a:solidFill>
              </a:rPr>
              <a:t> aquí la moto-bici-</a:t>
            </a:r>
            <a:r>
              <a:rPr lang="es-ES" sz="2000" dirty="0" err="1">
                <a:solidFill>
                  <a:schemeClr val="bg1"/>
                </a:solidFill>
              </a:rPr>
              <a:t>cotxe</a:t>
            </a:r>
            <a:r>
              <a:rPr lang="es-ES" sz="2000" dirty="0">
                <a:solidFill>
                  <a:schemeClr val="bg1"/>
                </a:solidFill>
              </a:rPr>
              <a:t>…</a:t>
            </a:r>
          </a:p>
          <a:p>
            <a:endParaRPr lang="es-ES" dirty="0"/>
          </a:p>
        </p:txBody>
      </p:sp>
      <p:pic>
        <p:nvPicPr>
          <p:cNvPr id="8" name="Picture 2" descr="https://images.emojiterra.com/google/android-11/512px/1f914.png">
            <a:extLst>
              <a:ext uri="{FF2B5EF4-FFF2-40B4-BE49-F238E27FC236}">
                <a16:creationId xmlns:a16="http://schemas.microsoft.com/office/drawing/2014/main" xmlns="" id="{D9A421AB-C787-47ED-B60D-BADF7D40C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05151" y="89533"/>
            <a:ext cx="915970" cy="89164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Marcador de contenido 2">
            <a:extLst>
              <a:ext uri="{FF2B5EF4-FFF2-40B4-BE49-F238E27FC236}">
                <a16:creationId xmlns:a16="http://schemas.microsoft.com/office/drawing/2014/main" xmlns="" id="{B4AB2174-9801-4F28-993B-D397E14904D5}"/>
              </a:ext>
            </a:extLst>
          </p:cNvPr>
          <p:cNvSpPr txBox="1">
            <a:spLocks/>
          </p:cNvSpPr>
          <p:nvPr/>
        </p:nvSpPr>
        <p:spPr>
          <a:xfrm>
            <a:off x="4533882" y="1564642"/>
            <a:ext cx="3229254" cy="538214"/>
          </a:xfrm>
          <a:prstGeom prst="rect">
            <a:avLst/>
          </a:prstGeom>
          <a:solidFill>
            <a:srgbClr val="FFFF00"/>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accent5"/>
                </a:solidFill>
              </a:rPr>
              <a:t>    </a:t>
            </a:r>
            <a:r>
              <a:rPr lang="es-ES" b="1" dirty="0">
                <a:solidFill>
                  <a:schemeClr val="accent4">
                    <a:lumMod val="75000"/>
                  </a:schemeClr>
                </a:solidFill>
              </a:rPr>
              <a:t>¡</a:t>
            </a:r>
            <a:r>
              <a:rPr lang="es-ES" b="1" dirty="0" err="1">
                <a:solidFill>
                  <a:schemeClr val="accent4">
                    <a:lumMod val="75000"/>
                  </a:schemeClr>
                </a:solidFill>
              </a:rPr>
              <a:t>És</a:t>
            </a:r>
            <a:r>
              <a:rPr lang="es-ES" b="1" dirty="0">
                <a:solidFill>
                  <a:schemeClr val="accent4">
                    <a:lumMod val="75000"/>
                  </a:schemeClr>
                </a:solidFill>
              </a:rPr>
              <a:t> </a:t>
            </a:r>
            <a:r>
              <a:rPr lang="es-ES" b="1" dirty="0" err="1">
                <a:solidFill>
                  <a:schemeClr val="accent4">
                    <a:lumMod val="75000"/>
                  </a:schemeClr>
                </a:solidFill>
              </a:rPr>
              <a:t>clar</a:t>
            </a:r>
            <a:r>
              <a:rPr lang="es-ES" b="1" dirty="0">
                <a:solidFill>
                  <a:schemeClr val="accent4">
                    <a:lumMod val="75000"/>
                  </a:schemeClr>
                </a:solidFill>
              </a:rPr>
              <a:t> que no!</a:t>
            </a:r>
          </a:p>
          <a:p>
            <a:endParaRPr lang="es-ES" dirty="0"/>
          </a:p>
        </p:txBody>
      </p:sp>
      <p:sp>
        <p:nvSpPr>
          <p:cNvPr id="11" name="Marcador de contenido 2">
            <a:extLst>
              <a:ext uri="{FF2B5EF4-FFF2-40B4-BE49-F238E27FC236}">
                <a16:creationId xmlns:a16="http://schemas.microsoft.com/office/drawing/2014/main" xmlns="" id="{1038B6A7-BCFB-42F6-BAA5-3B40F35400F3}"/>
              </a:ext>
            </a:extLst>
          </p:cNvPr>
          <p:cNvSpPr txBox="1">
            <a:spLocks/>
          </p:cNvSpPr>
          <p:nvPr/>
        </p:nvSpPr>
        <p:spPr>
          <a:xfrm>
            <a:off x="3020830" y="3581601"/>
            <a:ext cx="3496751" cy="538214"/>
          </a:xfrm>
          <a:prstGeom prst="rect">
            <a:avLst/>
          </a:prstGeom>
          <a:solidFill>
            <a:srgbClr val="FFFF00"/>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accent4"/>
                </a:solidFill>
              </a:rPr>
              <a:t>¡</a:t>
            </a:r>
            <a:r>
              <a:rPr lang="es-ES" b="1" dirty="0" err="1">
                <a:solidFill>
                  <a:schemeClr val="accent4"/>
                </a:solidFill>
              </a:rPr>
              <a:t>Clar</a:t>
            </a:r>
            <a:r>
              <a:rPr lang="es-ES" b="1" dirty="0">
                <a:solidFill>
                  <a:schemeClr val="accent4"/>
                </a:solidFill>
              </a:rPr>
              <a:t> que </a:t>
            </a:r>
            <a:r>
              <a:rPr lang="es-ES" b="1" dirty="0" err="1">
                <a:solidFill>
                  <a:schemeClr val="accent4"/>
                </a:solidFill>
              </a:rPr>
              <a:t>tampoc</a:t>
            </a:r>
            <a:r>
              <a:rPr lang="es-ES" b="1" dirty="0">
                <a:solidFill>
                  <a:schemeClr val="accent4"/>
                </a:solidFill>
              </a:rPr>
              <a:t>!</a:t>
            </a:r>
          </a:p>
          <a:p>
            <a:endParaRPr lang="es-ES" dirty="0"/>
          </a:p>
        </p:txBody>
      </p:sp>
      <p:pic>
        <p:nvPicPr>
          <p:cNvPr id="7" name="Imagen 6">
            <a:extLst>
              <a:ext uri="{FF2B5EF4-FFF2-40B4-BE49-F238E27FC236}">
                <a16:creationId xmlns:a16="http://schemas.microsoft.com/office/drawing/2014/main" xmlns="" id="{34C435B4-0527-486E-A31B-D2DC353D88B9}"/>
              </a:ext>
            </a:extLst>
          </p:cNvPr>
          <p:cNvPicPr>
            <a:picLocks noChangeAspect="1"/>
          </p:cNvPicPr>
          <p:nvPr/>
        </p:nvPicPr>
        <p:blipFill>
          <a:blip r:embed="rId4"/>
          <a:stretch>
            <a:fillRect/>
          </a:stretch>
        </p:blipFill>
        <p:spPr>
          <a:xfrm>
            <a:off x="3944433" y="1502676"/>
            <a:ext cx="698379" cy="608395"/>
          </a:xfrm>
          <a:prstGeom prst="rect">
            <a:avLst/>
          </a:prstGeom>
        </p:spPr>
      </p:pic>
      <p:pic>
        <p:nvPicPr>
          <p:cNvPr id="10" name="Imagen 9" descr="dislike_emoticon_emoticons_emoji_emote-512.png">
            <a:extLst>
              <a:ext uri="{FF2B5EF4-FFF2-40B4-BE49-F238E27FC236}">
                <a16:creationId xmlns:a16="http://schemas.microsoft.com/office/drawing/2014/main" xmlns="" id="{0F1F47B1-71D9-46E1-B637-4C187EC1E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01045">
            <a:off x="2268795" y="3453787"/>
            <a:ext cx="793848" cy="793848"/>
          </a:xfrm>
          <a:prstGeom prst="rect">
            <a:avLst/>
          </a:prstGeom>
        </p:spPr>
      </p:pic>
    </p:spTree>
    <p:extLst>
      <p:ext uri="{BB962C8B-B14F-4D97-AF65-F5344CB8AC3E}">
        <p14:creationId xmlns:p14="http://schemas.microsoft.com/office/powerpoint/2010/main" val="201525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anim calcmode="lin" valueType="num">
                                      <p:cBhvr>
                                        <p:cTn id="13" dur="3000" fill="hold"/>
                                        <p:tgtEl>
                                          <p:spTgt spid="8"/>
                                        </p:tgtEl>
                                        <p:attrNameLst>
                                          <p:attrName>style.rotation</p:attrName>
                                        </p:attrNameLst>
                                      </p:cBhvr>
                                      <p:tavLst>
                                        <p:tav tm="0">
                                          <p:val>
                                            <p:fltVal val="90"/>
                                          </p:val>
                                        </p:tav>
                                        <p:tav tm="100000">
                                          <p:val>
                                            <p:fltVal val="0"/>
                                          </p:val>
                                        </p:tav>
                                      </p:tavLst>
                                    </p:anim>
                                    <p:animEffect transition="in" filter="fade">
                                      <p:cBhvr>
                                        <p:cTn id="14" dur="3000"/>
                                        <p:tgtEl>
                                          <p:spTgt spid="8"/>
                                        </p:tgtEl>
                                      </p:cBhvr>
                                    </p:animEffect>
                                  </p:childTnLst>
                                </p:cTn>
                              </p:par>
                            </p:childTnLst>
                          </p:cTn>
                        </p:par>
                        <p:par>
                          <p:cTn id="15" fill="hold">
                            <p:stCondLst>
                              <p:cond delay="3000"/>
                            </p:stCondLst>
                            <p:childTnLst>
                              <p:par>
                                <p:cTn id="16" presetID="42" presetClass="entr" presetSubtype="0" fill="hold" grpId="0" nodeType="after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1000"/>
                                        <p:tgtEl>
                                          <p:spTgt spid="3">
                                            <p:bg/>
                                          </p:spTgt>
                                        </p:tgtEl>
                                      </p:cBhvr>
                                    </p:animEffect>
                                    <p:anim calcmode="lin" valueType="num">
                                      <p:cBhvr>
                                        <p:cTn id="19" dur="1000" fill="hold"/>
                                        <p:tgtEl>
                                          <p:spTgt spid="3">
                                            <p:bg/>
                                          </p:spTgt>
                                        </p:tgtEl>
                                        <p:attrNameLst>
                                          <p:attrName>ppt_x</p:attrName>
                                        </p:attrNameLst>
                                      </p:cBhvr>
                                      <p:tavLst>
                                        <p:tav tm="0">
                                          <p:val>
                                            <p:strVal val="#ppt_x"/>
                                          </p:val>
                                        </p:tav>
                                        <p:tav tm="100000">
                                          <p:val>
                                            <p:strVal val="#ppt_x"/>
                                          </p:val>
                                        </p:tav>
                                      </p:tavLst>
                                    </p:anim>
                                    <p:anim calcmode="lin" valueType="num">
                                      <p:cBhvr>
                                        <p:cTn id="20" dur="1000" fill="hold"/>
                                        <p:tgtEl>
                                          <p:spTgt spid="3">
                                            <p:bg/>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500"/>
                                        <p:tgtEl>
                                          <p:spTgt spid="9"/>
                                        </p:tgtEl>
                                      </p:cBhvr>
                                    </p:animEffect>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1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P spid="5"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3EE880C5-3AE0-4567-9CF9-F50B908B9739}"/>
              </a:ext>
            </a:extLst>
          </p:cNvPr>
          <p:cNvSpPr>
            <a:spLocks noGrp="1"/>
          </p:cNvSpPr>
          <p:nvPr>
            <p:ph idx="1"/>
          </p:nvPr>
        </p:nvSpPr>
        <p:spPr>
          <a:xfrm>
            <a:off x="0" y="2467627"/>
            <a:ext cx="6100751" cy="2675873"/>
          </a:xfrm>
          <a:solidFill>
            <a:srgbClr val="523F69">
              <a:alpha val="62000"/>
            </a:srgbClr>
          </a:solidFill>
        </p:spPr>
        <p:txBody>
          <a:bodyPr>
            <a:normAutofit fontScale="85000" lnSpcReduction="20000"/>
          </a:bodyPr>
          <a:lstStyle/>
          <a:p>
            <a:pPr marL="0" indent="0">
              <a:buNone/>
            </a:pPr>
            <a:r>
              <a:rPr lang="es-ES" sz="3800" b="1" i="1" dirty="0">
                <a:solidFill>
                  <a:schemeClr val="bg1"/>
                </a:solidFill>
              </a:rPr>
              <a:t>Real News</a:t>
            </a:r>
            <a:r>
              <a:rPr lang="es-ES" sz="3800" b="1" dirty="0">
                <a:solidFill>
                  <a:schemeClr val="bg1"/>
                </a:solidFill>
              </a:rPr>
              <a:t>: </a:t>
            </a:r>
            <a:r>
              <a:rPr lang="es-ES" sz="3800" b="1" dirty="0" err="1">
                <a:solidFill>
                  <a:schemeClr val="bg1"/>
                </a:solidFill>
              </a:rPr>
              <a:t>Conductes</a:t>
            </a:r>
            <a:r>
              <a:rPr lang="es-ES" sz="3800" b="1" dirty="0">
                <a:solidFill>
                  <a:schemeClr val="bg1"/>
                </a:solidFill>
              </a:rPr>
              <a:t> violentes </a:t>
            </a:r>
          </a:p>
          <a:p>
            <a:pPr marL="0" indent="0">
              <a:buNone/>
            </a:pPr>
            <a:r>
              <a:rPr lang="es-ES" sz="3800" dirty="0">
                <a:solidFill>
                  <a:schemeClr val="bg1"/>
                </a:solidFill>
              </a:rPr>
              <a:t>		</a:t>
            </a:r>
            <a:r>
              <a:rPr lang="es-ES" dirty="0" err="1">
                <a:solidFill>
                  <a:schemeClr val="bg1"/>
                </a:solidFill>
              </a:rPr>
              <a:t>Baralles</a:t>
            </a:r>
            <a:endParaRPr lang="es-ES" dirty="0">
              <a:solidFill>
                <a:schemeClr val="bg1"/>
              </a:solidFill>
            </a:endParaRPr>
          </a:p>
          <a:p>
            <a:pPr marL="0" indent="0">
              <a:buNone/>
            </a:pPr>
            <a:r>
              <a:rPr lang="es-ES" dirty="0">
                <a:solidFill>
                  <a:schemeClr val="bg1"/>
                </a:solidFill>
              </a:rPr>
              <a:t>		</a:t>
            </a:r>
            <a:r>
              <a:rPr lang="es-ES" dirty="0" err="1">
                <a:solidFill>
                  <a:schemeClr val="bg1"/>
                </a:solidFill>
              </a:rPr>
              <a:t>Violència</a:t>
            </a:r>
            <a:r>
              <a:rPr lang="es-ES" dirty="0">
                <a:solidFill>
                  <a:schemeClr val="bg1"/>
                </a:solidFill>
              </a:rPr>
              <a:t> de </a:t>
            </a:r>
            <a:r>
              <a:rPr lang="es-ES" dirty="0" err="1">
                <a:solidFill>
                  <a:schemeClr val="bg1"/>
                </a:solidFill>
              </a:rPr>
              <a:t>gènere</a:t>
            </a:r>
            <a:endParaRPr lang="es-ES" dirty="0">
              <a:solidFill>
                <a:schemeClr val="bg1"/>
              </a:solidFill>
            </a:endParaRPr>
          </a:p>
          <a:p>
            <a:pPr marL="0" indent="0">
              <a:buNone/>
            </a:pPr>
            <a:r>
              <a:rPr lang="es-ES" dirty="0">
                <a:solidFill>
                  <a:schemeClr val="bg1"/>
                </a:solidFill>
              </a:rPr>
              <a:t>		Abusos </a:t>
            </a:r>
            <a:r>
              <a:rPr lang="es-ES" dirty="0" err="1">
                <a:solidFill>
                  <a:schemeClr val="bg1"/>
                </a:solidFill>
              </a:rPr>
              <a:t>sexuals</a:t>
            </a:r>
            <a:r>
              <a:rPr lang="es-ES" dirty="0">
                <a:solidFill>
                  <a:schemeClr val="bg1"/>
                </a:solidFill>
              </a:rPr>
              <a:t>      </a:t>
            </a:r>
          </a:p>
          <a:p>
            <a:pPr marL="0" indent="0">
              <a:buNone/>
            </a:pPr>
            <a:r>
              <a:rPr lang="es-ES" dirty="0">
                <a:solidFill>
                  <a:schemeClr val="bg1"/>
                </a:solidFill>
              </a:rPr>
              <a:t>		</a:t>
            </a:r>
            <a:r>
              <a:rPr lang="es-ES" dirty="0" err="1">
                <a:solidFill>
                  <a:schemeClr val="bg1"/>
                </a:solidFill>
              </a:rPr>
              <a:t>Homicidi</a:t>
            </a:r>
            <a:endParaRPr lang="es-ES" dirty="0">
              <a:solidFill>
                <a:schemeClr val="bg1"/>
              </a:solidFill>
            </a:endParaRPr>
          </a:p>
          <a:p>
            <a:pPr marL="0" indent="0">
              <a:buNone/>
            </a:pPr>
            <a:r>
              <a:rPr lang="es-ES" dirty="0">
                <a:solidFill>
                  <a:schemeClr val="bg1"/>
                </a:solidFill>
              </a:rPr>
              <a:t>		</a:t>
            </a:r>
            <a:r>
              <a:rPr lang="es-ES" dirty="0" err="1">
                <a:solidFill>
                  <a:schemeClr val="bg1"/>
                </a:solidFill>
              </a:rPr>
              <a:t>Risc</a:t>
            </a:r>
            <a:r>
              <a:rPr lang="es-ES" dirty="0">
                <a:solidFill>
                  <a:schemeClr val="bg1"/>
                </a:solidFill>
              </a:rPr>
              <a:t> de </a:t>
            </a:r>
            <a:r>
              <a:rPr lang="es-ES" dirty="0" err="1">
                <a:solidFill>
                  <a:schemeClr val="bg1"/>
                </a:solidFill>
              </a:rPr>
              <a:t>lesions</a:t>
            </a:r>
            <a:r>
              <a:rPr lang="es-ES" dirty="0">
                <a:solidFill>
                  <a:schemeClr val="bg1"/>
                </a:solidFill>
              </a:rPr>
              <a:t> o de </a:t>
            </a:r>
            <a:r>
              <a:rPr lang="es-ES" dirty="0" err="1">
                <a:solidFill>
                  <a:schemeClr val="bg1"/>
                </a:solidFill>
              </a:rPr>
              <a:t>suïcidi</a:t>
            </a:r>
            <a:endParaRPr lang="es-ES" dirty="0">
              <a:solidFill>
                <a:schemeClr val="bg1"/>
              </a:solidFill>
            </a:endParaRPr>
          </a:p>
          <a:p>
            <a:pPr marL="0" indent="0">
              <a:buNone/>
            </a:pPr>
            <a:endParaRPr lang="es-ES" u="sng" dirty="0">
              <a:solidFill>
                <a:schemeClr val="bg1"/>
              </a:solidFill>
            </a:endParaRPr>
          </a:p>
          <a:p>
            <a:pPr marL="0" indent="0">
              <a:buNone/>
            </a:pPr>
            <a:endParaRPr lang="es-ES" dirty="0"/>
          </a:p>
        </p:txBody>
      </p:sp>
      <p:sp>
        <p:nvSpPr>
          <p:cNvPr id="4" name="Título 1">
            <a:extLst>
              <a:ext uri="{FF2B5EF4-FFF2-40B4-BE49-F238E27FC236}">
                <a16:creationId xmlns:a16="http://schemas.microsoft.com/office/drawing/2014/main" xmlns="" id="{56E6A084-CAF0-4832-8187-AEF2C9AF0FC3}"/>
              </a:ext>
            </a:extLst>
          </p:cNvPr>
          <p:cNvSpPr txBox="1">
            <a:spLocks noGrp="1"/>
          </p:cNvSpPr>
          <p:nvPr>
            <p:ph type="title"/>
          </p:nvPr>
        </p:nvSpPr>
        <p:spPr>
          <a:xfrm>
            <a:off x="188686" y="14518"/>
            <a:ext cx="8955314" cy="6531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2800" b="1" dirty="0">
                <a:latin typeface="+mn-lt"/>
                <a:ea typeface="+mn-ea"/>
                <a:cs typeface="+mn-cs"/>
              </a:rPr>
              <a:t>¿</a:t>
            </a:r>
            <a:r>
              <a:rPr lang="es-ES" sz="2800" b="1" dirty="0" err="1">
                <a:latin typeface="+mn-lt"/>
                <a:ea typeface="+mn-ea"/>
                <a:cs typeface="+mn-cs"/>
              </a:rPr>
              <a:t>Més</a:t>
            </a:r>
            <a:r>
              <a:rPr lang="es-ES" sz="2800" b="1" dirty="0">
                <a:latin typeface="+mn-lt"/>
                <a:ea typeface="+mn-ea"/>
                <a:cs typeface="+mn-cs"/>
              </a:rPr>
              <a:t> </a:t>
            </a:r>
            <a:r>
              <a:rPr lang="es-ES" sz="2800" b="1" dirty="0" err="1">
                <a:latin typeface="+mn-lt"/>
                <a:ea typeface="+mn-ea"/>
                <a:cs typeface="+mn-cs"/>
              </a:rPr>
              <a:t>conseqüències</a:t>
            </a:r>
            <a:r>
              <a:rPr lang="es-ES" sz="2800" b="1" dirty="0">
                <a:latin typeface="+mn-lt"/>
                <a:ea typeface="+mn-ea"/>
                <a:cs typeface="+mn-cs"/>
              </a:rPr>
              <a:t> del </a:t>
            </a:r>
            <a:r>
              <a:rPr lang="es-ES" sz="2800" b="1" dirty="0" err="1">
                <a:latin typeface="+mn-lt"/>
                <a:ea typeface="+mn-ea"/>
                <a:cs typeface="+mn-cs"/>
              </a:rPr>
              <a:t>consum</a:t>
            </a:r>
            <a:r>
              <a:rPr lang="es-ES" sz="2800" b="1" dirty="0">
                <a:latin typeface="+mn-lt"/>
                <a:ea typeface="+mn-ea"/>
                <a:cs typeface="+mn-cs"/>
              </a:rPr>
              <a:t> </a:t>
            </a:r>
            <a:r>
              <a:rPr lang="es-ES" sz="2800" b="1" dirty="0" err="1">
                <a:latin typeface="+mn-lt"/>
                <a:ea typeface="+mn-ea"/>
                <a:cs typeface="+mn-cs"/>
              </a:rPr>
              <a:t>d’alcohol</a:t>
            </a:r>
            <a:r>
              <a:rPr lang="es-ES" sz="2800" b="1" dirty="0">
                <a:latin typeface="+mn-lt"/>
                <a:ea typeface="+mn-ea"/>
                <a:cs typeface="+mn-cs"/>
              </a:rPr>
              <a:t>?</a:t>
            </a:r>
            <a:endParaRPr lang="es-ES" sz="2800" b="1" dirty="0">
              <a:latin typeface="Arial" panose="020B0604020202020204" pitchFamily="34" charset="0"/>
              <a:cs typeface="Arial" panose="020B0604020202020204" pitchFamily="34" charset="0"/>
            </a:endParaRPr>
          </a:p>
        </p:txBody>
      </p:sp>
      <p:sp>
        <p:nvSpPr>
          <p:cNvPr id="10" name="Rectángulo 9"/>
          <p:cNvSpPr/>
          <p:nvPr/>
        </p:nvSpPr>
        <p:spPr>
          <a:xfrm>
            <a:off x="2619511" y="653861"/>
            <a:ext cx="6424281" cy="1492716"/>
          </a:xfrm>
          <a:prstGeom prst="rect">
            <a:avLst/>
          </a:prstGeom>
        </p:spPr>
        <p:txBody>
          <a:bodyPr wrap="square">
            <a:spAutoFit/>
          </a:bodyPr>
          <a:lstStyle/>
          <a:p>
            <a:pPr algn="just"/>
            <a:r>
              <a:rPr lang="es-ES" sz="2000" dirty="0" err="1">
                <a:latin typeface="Arial Black" panose="020B0A04020102020204" pitchFamily="34" charset="0"/>
              </a:rPr>
              <a:t>Desinhibició</a:t>
            </a:r>
            <a:r>
              <a:rPr lang="es-ES" dirty="0">
                <a:latin typeface="Arial Black" panose="020B0A04020102020204" pitchFamily="34" charset="0"/>
              </a:rPr>
              <a:t>…</a:t>
            </a:r>
            <a:endParaRPr lang="es-ES" sz="600" dirty="0">
              <a:latin typeface="Arial Black" panose="020B0A04020102020204" pitchFamily="34" charset="0"/>
            </a:endParaRPr>
          </a:p>
          <a:p>
            <a:pPr algn="just"/>
            <a:r>
              <a:rPr lang="es-ES" sz="2000" dirty="0" err="1">
                <a:latin typeface="Arial Black" panose="020B0A04020102020204" pitchFamily="34" charset="0"/>
              </a:rPr>
              <a:t>Impulsivitat</a:t>
            </a:r>
            <a:r>
              <a:rPr lang="es-ES" dirty="0">
                <a:latin typeface="Arial Black" panose="020B0A04020102020204" pitchFamily="34" charset="0"/>
              </a:rPr>
              <a:t>…</a:t>
            </a:r>
          </a:p>
          <a:p>
            <a:pPr algn="just"/>
            <a:endParaRPr lang="es-ES" sz="700" dirty="0">
              <a:latin typeface="Arial Black" panose="020B0A04020102020204" pitchFamily="34" charset="0"/>
            </a:endParaRPr>
          </a:p>
          <a:p>
            <a:pPr algn="just"/>
            <a:r>
              <a:rPr lang="es-ES" dirty="0" err="1">
                <a:latin typeface="Arial Black" panose="020B0A04020102020204" pitchFamily="34" charset="0"/>
              </a:rPr>
              <a:t>Disminueix</a:t>
            </a:r>
            <a:r>
              <a:rPr lang="es-ES" dirty="0">
                <a:latin typeface="Arial Black" panose="020B0A04020102020204" pitchFamily="34" charset="0"/>
              </a:rPr>
              <a:t> la </a:t>
            </a:r>
            <a:r>
              <a:rPr lang="es-ES" dirty="0" err="1">
                <a:latin typeface="Arial Black" panose="020B0A04020102020204" pitchFamily="34" charset="0"/>
              </a:rPr>
              <a:t>capacitat</a:t>
            </a:r>
            <a:r>
              <a:rPr lang="es-ES" dirty="0">
                <a:latin typeface="Arial Black" panose="020B0A04020102020204" pitchFamily="34" charset="0"/>
              </a:rPr>
              <a:t> </a:t>
            </a:r>
            <a:r>
              <a:rPr lang="es-ES" dirty="0" err="1">
                <a:latin typeface="Arial Black" panose="020B0A04020102020204" pitchFamily="34" charset="0"/>
              </a:rPr>
              <a:t>d’avaluar</a:t>
            </a:r>
            <a:r>
              <a:rPr lang="es-ES" dirty="0">
                <a:latin typeface="Arial Black" panose="020B0A04020102020204" pitchFamily="34" charset="0"/>
              </a:rPr>
              <a:t> </a:t>
            </a:r>
            <a:r>
              <a:rPr lang="es-ES" dirty="0" err="1">
                <a:latin typeface="Arial Black" panose="020B0A04020102020204" pitchFamily="34" charset="0"/>
              </a:rPr>
              <a:t>els</a:t>
            </a:r>
            <a:r>
              <a:rPr lang="es-ES" dirty="0">
                <a:latin typeface="Arial Black" panose="020B0A04020102020204" pitchFamily="34" charset="0"/>
              </a:rPr>
              <a:t> riscos…</a:t>
            </a:r>
          </a:p>
          <a:p>
            <a:pPr algn="just"/>
            <a:endParaRPr lang="es-ES" sz="600" dirty="0">
              <a:latin typeface="Arial Black" panose="020B0A04020102020204" pitchFamily="34" charset="0"/>
            </a:endParaRPr>
          </a:p>
          <a:p>
            <a:pPr algn="just"/>
            <a:r>
              <a:rPr lang="es-ES" sz="2000" dirty="0">
                <a:solidFill>
                  <a:schemeClr val="accent4">
                    <a:lumMod val="60000"/>
                    <a:lumOff val="40000"/>
                  </a:schemeClr>
                </a:solidFill>
                <a:latin typeface="Arial Black" panose="020B0A04020102020204" pitchFamily="34" charset="0"/>
              </a:rPr>
              <a:t>Afecta a la presa de </a:t>
            </a:r>
            <a:r>
              <a:rPr lang="es-ES" sz="2000" dirty="0" err="1">
                <a:solidFill>
                  <a:schemeClr val="accent4">
                    <a:lumMod val="60000"/>
                    <a:lumOff val="40000"/>
                  </a:schemeClr>
                </a:solidFill>
                <a:latin typeface="Arial Black" panose="020B0A04020102020204" pitchFamily="34" charset="0"/>
              </a:rPr>
              <a:t>bones</a:t>
            </a:r>
            <a:r>
              <a:rPr lang="es-ES" sz="2000" dirty="0">
                <a:solidFill>
                  <a:schemeClr val="accent4">
                    <a:lumMod val="60000"/>
                    <a:lumOff val="40000"/>
                  </a:schemeClr>
                </a:solidFill>
                <a:latin typeface="Arial Black" panose="020B0A04020102020204" pitchFamily="34" charset="0"/>
              </a:rPr>
              <a:t> </a:t>
            </a:r>
            <a:r>
              <a:rPr lang="es-ES" sz="2000" dirty="0" err="1">
                <a:solidFill>
                  <a:schemeClr val="accent4">
                    <a:lumMod val="60000"/>
                    <a:lumOff val="40000"/>
                  </a:schemeClr>
                </a:solidFill>
                <a:latin typeface="Arial Black" panose="020B0A04020102020204" pitchFamily="34" charset="0"/>
              </a:rPr>
              <a:t>decisions</a:t>
            </a:r>
            <a:r>
              <a:rPr lang="es-ES" sz="2000" dirty="0">
                <a:solidFill>
                  <a:schemeClr val="accent4">
                    <a:lumMod val="60000"/>
                    <a:lumOff val="40000"/>
                  </a:schemeClr>
                </a:solidFill>
                <a:latin typeface="Arial Black" panose="020B0A04020102020204" pitchFamily="34" charset="0"/>
              </a:rPr>
              <a:t>…</a:t>
            </a:r>
            <a:endParaRPr lang="es-ES" sz="2000" dirty="0">
              <a:solidFill>
                <a:schemeClr val="accent4">
                  <a:lumMod val="60000"/>
                  <a:lumOff val="40000"/>
                </a:schemeClr>
              </a:solidFill>
            </a:endParaRPr>
          </a:p>
        </p:txBody>
      </p:sp>
      <p:pic>
        <p:nvPicPr>
          <p:cNvPr id="11" name="Picture 2" descr="https://images.emojiterra.com/google/android-11/512px/1f914.png">
            <a:extLst>
              <a:ext uri="{FF2B5EF4-FFF2-40B4-BE49-F238E27FC236}">
                <a16:creationId xmlns:a16="http://schemas.microsoft.com/office/drawing/2014/main" xmlns="" id="{D9A421AB-C787-47ED-B60D-BADF7D40C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88312" y="675956"/>
            <a:ext cx="1259437" cy="122599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Imagen 11"/>
          <p:cNvPicPr>
            <a:picLocks noChangeAspect="1"/>
          </p:cNvPicPr>
          <p:nvPr/>
        </p:nvPicPr>
        <p:blipFill>
          <a:blip r:embed="rId4"/>
          <a:stretch>
            <a:fillRect/>
          </a:stretch>
        </p:blipFill>
        <p:spPr>
          <a:xfrm>
            <a:off x="58513" y="1045887"/>
            <a:ext cx="1454601" cy="486134"/>
          </a:xfrm>
          <a:prstGeom prst="rect">
            <a:avLst/>
          </a:prstGeom>
        </p:spPr>
      </p:pic>
      <p:pic>
        <p:nvPicPr>
          <p:cNvPr id="13" name="Marcador de contenido 3"/>
          <p:cNvPicPr>
            <a:picLocks noChangeAspect="1"/>
          </p:cNvPicPr>
          <p:nvPr/>
        </p:nvPicPr>
        <p:blipFill rotWithShape="1">
          <a:blip r:embed="rId5">
            <a:duotone>
              <a:prstClr val="black"/>
              <a:schemeClr val="accent4">
                <a:tint val="45000"/>
                <a:satMod val="400000"/>
              </a:schemeClr>
            </a:duotone>
          </a:blip>
          <a:srcRect l="63552" t="57350" r="20601" b="26782"/>
          <a:stretch/>
        </p:blipFill>
        <p:spPr>
          <a:xfrm>
            <a:off x="5874207" y="2467628"/>
            <a:ext cx="3260734" cy="2675872"/>
          </a:xfrm>
          <a:prstGeom prst="rect">
            <a:avLst/>
          </a:prstGeom>
        </p:spPr>
      </p:pic>
    </p:spTree>
    <p:extLst>
      <p:ext uri="{BB962C8B-B14F-4D97-AF65-F5344CB8AC3E}">
        <p14:creationId xmlns:p14="http://schemas.microsoft.com/office/powerpoint/2010/main" val="1759889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5"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ppt_w</p:attrName>
                                        </p:attrNameLst>
                                      </p:cBhvr>
                                      <p:tavLst>
                                        <p:tav tm="0" fmla="#ppt_w*sin(2.5*pi*$)">
                                          <p:val>
                                            <p:fltVal val="0"/>
                                          </p:val>
                                        </p:tav>
                                        <p:tav tm="100000">
                                          <p:val>
                                            <p:fltVal val="1"/>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par>
                          <p:cTn id="25" fill="hold">
                            <p:stCondLst>
                              <p:cond delay="4000"/>
                            </p:stCondLst>
                            <p:childTnLst>
                              <p:par>
                                <p:cTn id="26" presetID="16" presetClass="entr" presetSubtype="21" fill="hold" grpId="0" nodeType="afterEffect">
                                  <p:stCondLst>
                                    <p:cond delay="2000"/>
                                  </p:stCondLst>
                                  <p:childTnLst>
                                    <p:set>
                                      <p:cBhvr>
                                        <p:cTn id="27" dur="1" fill="hold">
                                          <p:stCondLst>
                                            <p:cond delay="0"/>
                                          </p:stCondLst>
                                        </p:cTn>
                                        <p:tgtEl>
                                          <p:spTgt spid="3">
                                            <p:bg/>
                                          </p:spTgt>
                                        </p:tgtEl>
                                        <p:attrNameLst>
                                          <p:attrName>style.visibility</p:attrName>
                                        </p:attrNameLst>
                                      </p:cBhvr>
                                      <p:to>
                                        <p:strVal val="visible"/>
                                      </p:to>
                                    </p:set>
                                    <p:animEffect transition="in" filter="barn(inVertical)">
                                      <p:cBhvr>
                                        <p:cTn id="28" dur="2000"/>
                                        <p:tgtEl>
                                          <p:spTgt spid="3">
                                            <p:bg/>
                                          </p:spTgt>
                                        </p:tgtEl>
                                      </p:cBhvr>
                                    </p:animEffect>
                                  </p:childTnLst>
                                </p:cTn>
                              </p:par>
                              <p:par>
                                <p:cTn id="29" presetID="16" presetClass="entr" presetSubtype="21" fill="hold" grpId="0" nodeType="withEffect">
                                  <p:stCondLst>
                                    <p:cond delay="200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barn(inVertical)">
                                      <p:cBhvr>
                                        <p:cTn id="31" dur="2000"/>
                                        <p:tgtEl>
                                          <p:spTgt spid="3">
                                            <p:txEl>
                                              <p:pRg st="0" end="0"/>
                                            </p:txEl>
                                          </p:spTgt>
                                        </p:tgtEl>
                                      </p:cBhvr>
                                    </p:animEffect>
                                  </p:childTnLst>
                                </p:cTn>
                              </p:par>
                              <p:par>
                                <p:cTn id="32" presetID="16" presetClass="entr" presetSubtype="21" fill="hold" grpId="0" nodeType="withEffect">
                                  <p:stCondLst>
                                    <p:cond delay="200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barn(inVertical)">
                                      <p:cBhvr>
                                        <p:cTn id="34" dur="2000"/>
                                        <p:tgtEl>
                                          <p:spTgt spid="3">
                                            <p:txEl>
                                              <p:pRg st="1" end="1"/>
                                            </p:txEl>
                                          </p:spTgt>
                                        </p:tgtEl>
                                      </p:cBhvr>
                                    </p:animEffect>
                                  </p:childTnLst>
                                </p:cTn>
                              </p:par>
                              <p:par>
                                <p:cTn id="35" presetID="16" presetClass="entr" presetSubtype="21" fill="hold" grpId="0" nodeType="withEffect">
                                  <p:stCondLst>
                                    <p:cond delay="200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2000"/>
                                        <p:tgtEl>
                                          <p:spTgt spid="3">
                                            <p:txEl>
                                              <p:pRg st="2" end="2"/>
                                            </p:txEl>
                                          </p:spTgt>
                                        </p:tgtEl>
                                      </p:cBhvr>
                                    </p:animEffect>
                                  </p:childTnLst>
                                </p:cTn>
                              </p:par>
                              <p:par>
                                <p:cTn id="38" presetID="16" presetClass="entr" presetSubtype="21" fill="hold" grpId="0" nodeType="withEffect">
                                  <p:stCondLst>
                                    <p:cond delay="200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barn(inVertical)">
                                      <p:cBhvr>
                                        <p:cTn id="40" dur="2000"/>
                                        <p:tgtEl>
                                          <p:spTgt spid="3">
                                            <p:txEl>
                                              <p:pRg st="3" end="3"/>
                                            </p:txEl>
                                          </p:spTgt>
                                        </p:tgtEl>
                                      </p:cBhvr>
                                    </p:animEffect>
                                  </p:childTnLst>
                                </p:cTn>
                              </p:par>
                              <p:par>
                                <p:cTn id="41" presetID="16" presetClass="entr" presetSubtype="21" fill="hold" grpId="0" nodeType="withEffect">
                                  <p:stCondLst>
                                    <p:cond delay="200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barn(inVertical)">
                                      <p:cBhvr>
                                        <p:cTn id="43" dur="2000"/>
                                        <p:tgtEl>
                                          <p:spTgt spid="3">
                                            <p:txEl>
                                              <p:pRg st="4" end="4"/>
                                            </p:txEl>
                                          </p:spTgt>
                                        </p:tgtEl>
                                      </p:cBhvr>
                                    </p:animEffect>
                                  </p:childTnLst>
                                </p:cTn>
                              </p:par>
                              <p:par>
                                <p:cTn id="44" presetID="16" presetClass="entr" presetSubtype="21" fill="hold" grpId="0" nodeType="withEffect">
                                  <p:stCondLst>
                                    <p:cond delay="200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barn(inVertical)">
                                      <p:cBhvr>
                                        <p:cTn id="46" dur="2000"/>
                                        <p:tgtEl>
                                          <p:spTgt spid="3">
                                            <p:txEl>
                                              <p:pRg st="5" end="5"/>
                                            </p:txEl>
                                          </p:spTgt>
                                        </p:tgtEl>
                                      </p:cBhvr>
                                    </p:animEffect>
                                  </p:childTnLst>
                                </p:cTn>
                              </p:par>
                            </p:childTnLst>
                          </p:cTn>
                        </p:par>
                        <p:par>
                          <p:cTn id="47" fill="hold">
                            <p:stCondLst>
                              <p:cond delay="8000"/>
                            </p:stCondLst>
                            <p:childTnLst>
                              <p:par>
                                <p:cTn id="48" presetID="31" presetClass="entr" presetSubtype="0" fill="hold" nodeType="afterEffect">
                                  <p:stCondLst>
                                    <p:cond delay="200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90"/>
                                          </p:val>
                                        </p:tav>
                                        <p:tav tm="100000">
                                          <p:val>
                                            <p:fltVal val="0"/>
                                          </p:val>
                                        </p:tav>
                                      </p:tavLst>
                                    </p:anim>
                                    <p:animEffect transition="in" filter="fade">
                                      <p:cBhvr>
                                        <p:cTn id="5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xmlns="" id="{D7B0F012-A419-45D4-99C5-F075A669897F}"/>
              </a:ext>
            </a:extLst>
          </p:cNvPr>
          <p:cNvSpPr txBox="1">
            <a:spLocks noGrp="1"/>
          </p:cNvSpPr>
          <p:nvPr>
            <p:ph idx="1"/>
          </p:nvPr>
        </p:nvSpPr>
        <p:spPr>
          <a:xfrm>
            <a:off x="1955849" y="1595701"/>
            <a:ext cx="7188152" cy="1867211"/>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800" dirty="0" err="1">
                <a:latin typeface="Arial Black" panose="020B0A04020102020204" pitchFamily="34" charset="0"/>
              </a:rPr>
              <a:t>Defectes</a:t>
            </a:r>
            <a:r>
              <a:rPr lang="es-ES" sz="1800" dirty="0">
                <a:latin typeface="Arial Black" panose="020B0A04020102020204" pitchFamily="34" charset="0"/>
              </a:rPr>
              <a:t> </a:t>
            </a:r>
            <a:r>
              <a:rPr lang="es-ES" sz="1800" dirty="0" err="1">
                <a:latin typeface="Arial Black" panose="020B0A04020102020204" pitchFamily="34" charset="0"/>
              </a:rPr>
              <a:t>congènits</a:t>
            </a:r>
            <a:r>
              <a:rPr lang="es-ES" sz="1800" dirty="0">
                <a:latin typeface="Arial Black" panose="020B0A04020102020204" pitchFamily="34" charset="0"/>
              </a:rPr>
              <a:t> en el </a:t>
            </a:r>
            <a:r>
              <a:rPr lang="es-ES" sz="1800" dirty="0" err="1">
                <a:latin typeface="Arial Black" panose="020B0A04020102020204" pitchFamily="34" charset="0"/>
              </a:rPr>
              <a:t>bebè</a:t>
            </a:r>
            <a:r>
              <a:rPr lang="es-ES" sz="1800" dirty="0"/>
              <a:t>, </a:t>
            </a:r>
            <a:r>
              <a:rPr lang="es-ES" sz="1800" dirty="0" err="1"/>
              <a:t>durant</a:t>
            </a:r>
            <a:r>
              <a:rPr lang="es-ES" sz="1800" dirty="0"/>
              <a:t> </a:t>
            </a:r>
            <a:r>
              <a:rPr lang="es-ES" sz="1800" dirty="0" err="1"/>
              <a:t>l’embaràs</a:t>
            </a:r>
            <a:r>
              <a:rPr lang="es-ES" sz="1800" dirty="0"/>
              <a:t> </a:t>
            </a:r>
            <a:r>
              <a:rPr lang="es-ES" sz="1800" dirty="0" err="1"/>
              <a:t>quan</a:t>
            </a:r>
            <a:r>
              <a:rPr lang="es-ES" sz="1800" dirty="0"/>
              <a:t> </a:t>
            </a:r>
            <a:r>
              <a:rPr lang="es-ES" sz="1800" dirty="0">
                <a:solidFill>
                  <a:schemeClr val="accent2">
                    <a:lumMod val="60000"/>
                    <a:lumOff val="40000"/>
                  </a:schemeClr>
                </a:solidFill>
                <a:latin typeface="Arial Black" panose="020B0A04020102020204" pitchFamily="34" charset="0"/>
              </a:rPr>
              <a:t>la mare </a:t>
            </a:r>
            <a:r>
              <a:rPr lang="es-ES" sz="1800" dirty="0" err="1">
                <a:solidFill>
                  <a:schemeClr val="accent2">
                    <a:lumMod val="60000"/>
                    <a:lumOff val="40000"/>
                  </a:schemeClr>
                </a:solidFill>
                <a:latin typeface="Arial Black" panose="020B0A04020102020204" pitchFamily="34" charset="0"/>
              </a:rPr>
              <a:t>beu</a:t>
            </a:r>
            <a:r>
              <a:rPr lang="es-ES" sz="1800" dirty="0">
                <a:solidFill>
                  <a:schemeClr val="accent2">
                    <a:lumMod val="60000"/>
                    <a:lumOff val="40000"/>
                  </a:schemeClr>
                </a:solidFill>
                <a:latin typeface="Arial Black" panose="020B0A04020102020204" pitchFamily="34" charset="0"/>
              </a:rPr>
              <a:t> </a:t>
            </a:r>
            <a:r>
              <a:rPr lang="es-ES" sz="1800" dirty="0"/>
              <a:t>també</a:t>
            </a:r>
            <a:r>
              <a:rPr lang="es-ES" sz="1800" dirty="0">
                <a:solidFill>
                  <a:schemeClr val="accent1">
                    <a:lumMod val="75000"/>
                  </a:schemeClr>
                </a:solidFill>
                <a:latin typeface="Arial Black" panose="020B0A04020102020204" pitchFamily="34" charset="0"/>
              </a:rPr>
              <a:t> </a:t>
            </a:r>
            <a:r>
              <a:rPr lang="es-ES" sz="1800" dirty="0" err="1">
                <a:solidFill>
                  <a:schemeClr val="accent2">
                    <a:lumMod val="60000"/>
                    <a:lumOff val="40000"/>
                  </a:schemeClr>
                </a:solidFill>
                <a:latin typeface="Arial Black" panose="020B0A04020102020204" pitchFamily="34" charset="0"/>
              </a:rPr>
              <a:t>beu</a:t>
            </a:r>
            <a:r>
              <a:rPr lang="es-ES" sz="1800" dirty="0">
                <a:solidFill>
                  <a:schemeClr val="accent2">
                    <a:lumMod val="60000"/>
                    <a:lumOff val="40000"/>
                  </a:schemeClr>
                </a:solidFill>
                <a:latin typeface="Arial Black" panose="020B0A04020102020204" pitchFamily="34" charset="0"/>
              </a:rPr>
              <a:t> el </a:t>
            </a:r>
            <a:r>
              <a:rPr lang="es-ES" sz="1800" dirty="0" err="1">
                <a:solidFill>
                  <a:schemeClr val="accent2">
                    <a:lumMod val="60000"/>
                    <a:lumOff val="40000"/>
                  </a:schemeClr>
                </a:solidFill>
                <a:latin typeface="Arial Black" panose="020B0A04020102020204" pitchFamily="34" charset="0"/>
              </a:rPr>
              <a:t>bebè</a:t>
            </a:r>
            <a:r>
              <a:rPr lang="es-ES" sz="1800" dirty="0">
                <a:solidFill>
                  <a:schemeClr val="accent2">
                    <a:lumMod val="60000"/>
                    <a:lumOff val="40000"/>
                  </a:schemeClr>
                </a:solidFill>
              </a:rPr>
              <a:t>. </a:t>
            </a:r>
          </a:p>
          <a:p>
            <a:r>
              <a:rPr lang="es-ES" sz="1800" dirty="0" err="1"/>
              <a:t>Pot</a:t>
            </a:r>
            <a:r>
              <a:rPr lang="es-ES" sz="1800" dirty="0"/>
              <a:t> </a:t>
            </a:r>
            <a:r>
              <a:rPr lang="es-ES" sz="1800" dirty="0" err="1"/>
              <a:t>danyar</a:t>
            </a:r>
            <a:r>
              <a:rPr lang="es-ES" sz="1800" dirty="0">
                <a:latin typeface="Arial Black" panose="020B0A04020102020204" pitchFamily="34" charset="0"/>
              </a:rPr>
              <a:t> al </a:t>
            </a:r>
            <a:r>
              <a:rPr lang="es-ES" sz="1800" dirty="0" err="1">
                <a:latin typeface="Arial Black" panose="020B0A04020102020204" pitchFamily="34" charset="0"/>
              </a:rPr>
              <a:t>fetus</a:t>
            </a:r>
            <a:r>
              <a:rPr lang="es-ES" sz="1800" dirty="0">
                <a:solidFill>
                  <a:schemeClr val="accent2">
                    <a:lumMod val="60000"/>
                    <a:lumOff val="40000"/>
                  </a:schemeClr>
                </a:solidFill>
                <a:latin typeface="Arial Black" panose="020B0A04020102020204" pitchFamily="34" charset="0"/>
              </a:rPr>
              <a:t>, </a:t>
            </a:r>
            <a:r>
              <a:rPr lang="es-ES" sz="1800" dirty="0" err="1">
                <a:solidFill>
                  <a:schemeClr val="accent2">
                    <a:lumMod val="60000"/>
                    <a:lumOff val="40000"/>
                  </a:schemeClr>
                </a:solidFill>
                <a:latin typeface="Arial Black" panose="020B0A04020102020204" pitchFamily="34" charset="0"/>
              </a:rPr>
              <a:t>travessa</a:t>
            </a:r>
            <a:r>
              <a:rPr lang="es-ES" sz="1800" dirty="0">
                <a:solidFill>
                  <a:schemeClr val="accent2">
                    <a:lumMod val="60000"/>
                    <a:lumOff val="40000"/>
                  </a:schemeClr>
                </a:solidFill>
                <a:latin typeface="Arial Black" panose="020B0A04020102020204" pitchFamily="34" charset="0"/>
              </a:rPr>
              <a:t> la placenta, </a:t>
            </a:r>
            <a:r>
              <a:rPr lang="es-ES" sz="1800" dirty="0"/>
              <a:t>en el </a:t>
            </a:r>
            <a:r>
              <a:rPr lang="es-ES" sz="1800" dirty="0" err="1"/>
              <a:t>futur</a:t>
            </a:r>
            <a:r>
              <a:rPr lang="es-ES" sz="1800" dirty="0"/>
              <a:t>: </a:t>
            </a:r>
            <a:r>
              <a:rPr lang="es-ES" sz="1800" dirty="0" err="1"/>
              <a:t>trastorns</a:t>
            </a:r>
            <a:r>
              <a:rPr lang="es-ES" sz="1800" dirty="0"/>
              <a:t> del </a:t>
            </a:r>
            <a:r>
              <a:rPr lang="es-ES" sz="1800" dirty="0" err="1"/>
              <a:t>llenguatge</a:t>
            </a:r>
            <a:r>
              <a:rPr lang="es-ES" sz="1800" dirty="0"/>
              <a:t>, de la conducta, </a:t>
            </a:r>
            <a:r>
              <a:rPr lang="es-ES" sz="1800" dirty="0" err="1"/>
              <a:t>dèficit</a:t>
            </a:r>
            <a:r>
              <a:rPr lang="es-ES" sz="1800" dirty="0"/>
              <a:t> </a:t>
            </a:r>
            <a:r>
              <a:rPr lang="es-ES" sz="1800" dirty="0" err="1"/>
              <a:t>d’atenció</a:t>
            </a:r>
            <a:r>
              <a:rPr lang="es-ES" sz="1800" dirty="0"/>
              <a:t> i </a:t>
            </a:r>
            <a:r>
              <a:rPr lang="es-ES" sz="1800" dirty="0" err="1"/>
              <a:t>malformacions</a:t>
            </a:r>
            <a:r>
              <a:rPr lang="es-ES" sz="1800" dirty="0"/>
              <a:t> físiques, </a:t>
            </a:r>
            <a:r>
              <a:rPr lang="es-ES" sz="1800" dirty="0" err="1"/>
              <a:t>fracàs</a:t>
            </a:r>
            <a:r>
              <a:rPr lang="es-ES" sz="1800" dirty="0"/>
              <a:t> escolar, etc.</a:t>
            </a:r>
          </a:p>
          <a:p>
            <a:pPr marL="0" indent="0" algn="ctr">
              <a:buNone/>
            </a:pPr>
            <a:r>
              <a:rPr lang="es-ES" sz="2000" dirty="0">
                <a:solidFill>
                  <a:srgbClr val="E16DC8"/>
                </a:solidFill>
                <a:latin typeface="Arial Black" panose="020B0A04020102020204" pitchFamily="34" charset="0"/>
              </a:rPr>
              <a:t>¡</a:t>
            </a:r>
            <a:r>
              <a:rPr lang="es-ES" sz="2000" dirty="0" err="1">
                <a:solidFill>
                  <a:srgbClr val="E16DC8"/>
                </a:solidFill>
                <a:latin typeface="Arial Black" panose="020B0A04020102020204" pitchFamily="34" charset="0"/>
              </a:rPr>
              <a:t>Efectes</a:t>
            </a:r>
            <a:r>
              <a:rPr lang="es-ES" sz="2000" dirty="0">
                <a:solidFill>
                  <a:srgbClr val="E16DC8"/>
                </a:solidFill>
                <a:latin typeface="Arial Black" panose="020B0A04020102020204" pitchFamily="34" charset="0"/>
              </a:rPr>
              <a:t> prevenibles si la </a:t>
            </a:r>
            <a:r>
              <a:rPr lang="es-ES" sz="2000" dirty="0" err="1">
                <a:solidFill>
                  <a:srgbClr val="E16DC8"/>
                </a:solidFill>
                <a:latin typeface="Arial Black" panose="020B0A04020102020204" pitchFamily="34" charset="0"/>
              </a:rPr>
              <a:t>mamà</a:t>
            </a:r>
            <a:r>
              <a:rPr lang="es-ES" sz="2000" dirty="0">
                <a:solidFill>
                  <a:srgbClr val="E16DC8"/>
                </a:solidFill>
                <a:latin typeface="Arial Black" panose="020B0A04020102020204" pitchFamily="34" charset="0"/>
              </a:rPr>
              <a:t> no </a:t>
            </a:r>
            <a:r>
              <a:rPr lang="es-ES" sz="2000" dirty="0" err="1">
                <a:solidFill>
                  <a:srgbClr val="E16DC8"/>
                </a:solidFill>
                <a:latin typeface="Arial Black" panose="020B0A04020102020204" pitchFamily="34" charset="0"/>
              </a:rPr>
              <a:t>beu</a:t>
            </a:r>
            <a:r>
              <a:rPr lang="es-ES" sz="2000" dirty="0">
                <a:solidFill>
                  <a:srgbClr val="E16DC8"/>
                </a:solidFill>
                <a:latin typeface="Arial Black" panose="020B0A04020102020204" pitchFamily="34" charset="0"/>
              </a:rPr>
              <a:t> alcohol!</a:t>
            </a:r>
          </a:p>
          <a:p>
            <a:pPr marL="0" indent="0" algn="ctr">
              <a:buNone/>
            </a:pPr>
            <a:endParaRPr lang="es-ES" sz="1900" spc="-60" dirty="0">
              <a:solidFill>
                <a:srgbClr val="CC00FF"/>
              </a:solidFill>
              <a:latin typeface="Century Gothic" panose="020B0502020202020204" pitchFamily="34" charset="0"/>
              <a:cs typeface="Arial"/>
            </a:endParaRPr>
          </a:p>
        </p:txBody>
      </p:sp>
      <p:sp>
        <p:nvSpPr>
          <p:cNvPr id="6" name="Marcador de contenido 2">
            <a:extLst>
              <a:ext uri="{FF2B5EF4-FFF2-40B4-BE49-F238E27FC236}">
                <a16:creationId xmlns:a16="http://schemas.microsoft.com/office/drawing/2014/main" xmlns="" id="{A3592165-498B-4E84-AF3F-D0B0990BF303}"/>
              </a:ext>
            </a:extLst>
          </p:cNvPr>
          <p:cNvSpPr txBox="1">
            <a:spLocks/>
          </p:cNvSpPr>
          <p:nvPr/>
        </p:nvSpPr>
        <p:spPr>
          <a:xfrm>
            <a:off x="108857" y="55161"/>
            <a:ext cx="8904514" cy="1346961"/>
          </a:xfrm>
          <a:prstGeom prst="rect">
            <a:avLst/>
          </a:prstGeom>
          <a:solidFill>
            <a:schemeClr val="bg1"/>
          </a:solidFill>
          <a:ln w="25400">
            <a:solidFill>
              <a:schemeClr val="accent4">
                <a:lumMod val="75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700" b="1" i="1" dirty="0">
                <a:solidFill>
                  <a:schemeClr val="accent4">
                    <a:lumMod val="75000"/>
                  </a:schemeClr>
                </a:solidFill>
              </a:rPr>
              <a:t>Real News</a:t>
            </a:r>
            <a:r>
              <a:rPr lang="es-ES" sz="2700" b="1" dirty="0">
                <a:solidFill>
                  <a:schemeClr val="accent4">
                    <a:lumMod val="75000"/>
                  </a:schemeClr>
                </a:solidFill>
              </a:rPr>
              <a:t>: Sexe no segur</a:t>
            </a:r>
            <a:r>
              <a:rPr lang="es-ES" sz="2400" b="1" dirty="0">
                <a:solidFill>
                  <a:schemeClr val="accent4">
                    <a:lumMod val="75000"/>
                  </a:schemeClr>
                </a:solidFill>
              </a:rPr>
              <a:t>, </a:t>
            </a:r>
            <a:r>
              <a:rPr lang="es-ES" sz="2000" dirty="0" err="1">
                <a:solidFill>
                  <a:schemeClr val="accent4">
                    <a:lumMod val="75000"/>
                  </a:schemeClr>
                </a:solidFill>
              </a:rPr>
              <a:t>sense</a:t>
            </a:r>
            <a:r>
              <a:rPr lang="es-ES" sz="2000" dirty="0">
                <a:solidFill>
                  <a:schemeClr val="accent4">
                    <a:lumMod val="75000"/>
                  </a:schemeClr>
                </a:solidFill>
              </a:rPr>
              <a:t> </a:t>
            </a:r>
            <a:r>
              <a:rPr lang="es-ES" sz="2000" dirty="0" err="1">
                <a:solidFill>
                  <a:schemeClr val="accent4">
                    <a:lumMod val="75000"/>
                  </a:schemeClr>
                </a:solidFill>
              </a:rPr>
              <a:t>preservatiu</a:t>
            </a:r>
            <a:r>
              <a:rPr lang="es-ES" sz="2000" dirty="0">
                <a:solidFill>
                  <a:schemeClr val="accent4">
                    <a:lumMod val="75000"/>
                  </a:schemeClr>
                </a:solidFill>
              </a:rPr>
              <a:t> o </a:t>
            </a:r>
            <a:r>
              <a:rPr lang="es-ES" sz="2000" dirty="0" err="1">
                <a:solidFill>
                  <a:schemeClr val="accent4">
                    <a:lumMod val="75000"/>
                  </a:schemeClr>
                </a:solidFill>
              </a:rPr>
              <a:t>sense</a:t>
            </a:r>
            <a:r>
              <a:rPr lang="es-ES" sz="2000" dirty="0">
                <a:solidFill>
                  <a:schemeClr val="accent4">
                    <a:lumMod val="75000"/>
                  </a:schemeClr>
                </a:solidFill>
              </a:rPr>
              <a:t> </a:t>
            </a:r>
            <a:r>
              <a:rPr lang="es-ES" sz="2000" dirty="0" err="1">
                <a:solidFill>
                  <a:schemeClr val="accent4">
                    <a:lumMod val="75000"/>
                  </a:schemeClr>
                </a:solidFill>
              </a:rPr>
              <a:t>voler</a:t>
            </a:r>
            <a:r>
              <a:rPr lang="es-ES" sz="2000" dirty="0">
                <a:solidFill>
                  <a:schemeClr val="accent4">
                    <a:lumMod val="75000"/>
                  </a:schemeClr>
                </a:solidFill>
              </a:rPr>
              <a:t> </a:t>
            </a:r>
            <a:r>
              <a:rPr lang="es-ES" sz="2000" dirty="0" err="1">
                <a:solidFill>
                  <a:schemeClr val="accent4">
                    <a:lumMod val="75000"/>
                  </a:schemeClr>
                </a:solidFill>
              </a:rPr>
              <a:t>tenir-ho</a:t>
            </a:r>
            <a:r>
              <a:rPr lang="es-ES" sz="2000" dirty="0">
                <a:solidFill>
                  <a:schemeClr val="accent4">
                    <a:lumMod val="75000"/>
                  </a:schemeClr>
                </a:solidFill>
              </a:rPr>
              <a:t>.</a:t>
            </a:r>
          </a:p>
        </p:txBody>
      </p:sp>
      <p:pic>
        <p:nvPicPr>
          <p:cNvPr id="7" name="Picture 2" descr="Tono de piel medio hombre bailando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6166">
            <a:off x="4191845" y="820858"/>
            <a:ext cx="572610" cy="5726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Twemoji2 1f483-1f3fb.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63979">
            <a:off x="4700394" y="764865"/>
            <a:ext cx="565522" cy="566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adroTexto 8"/>
          <p:cNvSpPr txBox="1"/>
          <p:nvPr/>
        </p:nvSpPr>
        <p:spPr>
          <a:xfrm>
            <a:off x="5179417" y="737941"/>
            <a:ext cx="741015" cy="707886"/>
          </a:xfrm>
          <a:prstGeom prst="rect">
            <a:avLst/>
          </a:prstGeom>
          <a:noFill/>
        </p:spPr>
        <p:txBody>
          <a:bodyPr wrap="square" rtlCol="0">
            <a:spAutoFit/>
          </a:bodyPr>
          <a:lstStyle/>
          <a:p>
            <a:pPr algn="ctr"/>
            <a:r>
              <a:rPr lang="es-ES_tradnl" sz="4000" b="1" spc="-60" dirty="0">
                <a:solidFill>
                  <a:schemeClr val="accent2">
                    <a:lumMod val="75000"/>
                  </a:schemeClr>
                </a:solidFill>
                <a:latin typeface="Arial"/>
                <a:cs typeface="Arial"/>
              </a:rPr>
              <a:t>+</a:t>
            </a:r>
            <a:endParaRPr lang="es-ES" sz="4000" b="1" spc="-60" dirty="0">
              <a:solidFill>
                <a:schemeClr val="accent2">
                  <a:lumMod val="75000"/>
                </a:schemeClr>
              </a:solidFill>
              <a:latin typeface="Arial"/>
              <a:cs typeface="Arial"/>
            </a:endParaRPr>
          </a:p>
        </p:txBody>
      </p:sp>
      <p:pic>
        <p:nvPicPr>
          <p:cNvPr id="10" name="Imagen 9"/>
          <p:cNvPicPr>
            <a:picLocks noChangeAspect="1"/>
          </p:cNvPicPr>
          <p:nvPr/>
        </p:nvPicPr>
        <p:blipFill>
          <a:blip r:embed="rId5"/>
          <a:stretch>
            <a:fillRect/>
          </a:stretch>
        </p:blipFill>
        <p:spPr>
          <a:xfrm>
            <a:off x="5843716" y="856166"/>
            <a:ext cx="520002" cy="520002"/>
          </a:xfrm>
          <a:prstGeom prst="rect">
            <a:avLst/>
          </a:prstGeom>
        </p:spPr>
      </p:pic>
      <p:sp>
        <p:nvSpPr>
          <p:cNvPr id="11" name="CuadroTexto 10"/>
          <p:cNvSpPr txBox="1"/>
          <p:nvPr/>
        </p:nvSpPr>
        <p:spPr>
          <a:xfrm>
            <a:off x="6334465" y="771741"/>
            <a:ext cx="626405" cy="707886"/>
          </a:xfrm>
          <a:prstGeom prst="rect">
            <a:avLst/>
          </a:prstGeom>
          <a:noFill/>
        </p:spPr>
        <p:txBody>
          <a:bodyPr wrap="square" rtlCol="0">
            <a:spAutoFit/>
          </a:bodyPr>
          <a:lstStyle/>
          <a:p>
            <a:pPr algn="ctr"/>
            <a:r>
              <a:rPr lang="es-ES_tradnl" sz="4000" b="1" spc="-60" dirty="0">
                <a:solidFill>
                  <a:schemeClr val="accent2">
                    <a:lumMod val="75000"/>
                  </a:schemeClr>
                </a:solidFill>
                <a:latin typeface="Arial"/>
                <a:cs typeface="Arial"/>
              </a:rPr>
              <a:t>=</a:t>
            </a:r>
            <a:endParaRPr lang="es-ES" sz="4000" b="1" spc="-60" dirty="0">
              <a:solidFill>
                <a:schemeClr val="accent2">
                  <a:lumMod val="75000"/>
                </a:schemeClr>
              </a:solidFill>
              <a:latin typeface="Arial"/>
              <a:cs typeface="Arial"/>
            </a:endParaRPr>
          </a:p>
        </p:txBody>
      </p:sp>
      <p:pic>
        <p:nvPicPr>
          <p:cNvPr id="13" name="Imagen 12"/>
          <p:cNvPicPr>
            <a:picLocks noChangeAspect="1"/>
          </p:cNvPicPr>
          <p:nvPr/>
        </p:nvPicPr>
        <p:blipFill>
          <a:blip r:embed="rId6"/>
          <a:stretch>
            <a:fillRect/>
          </a:stretch>
        </p:blipFill>
        <p:spPr>
          <a:xfrm>
            <a:off x="6861405" y="790600"/>
            <a:ext cx="533417" cy="564639"/>
          </a:xfrm>
          <a:prstGeom prst="rect">
            <a:avLst/>
          </a:prstGeom>
        </p:spPr>
      </p:pic>
      <p:pic>
        <p:nvPicPr>
          <p:cNvPr id="14" name="Marcador de contenido 3"/>
          <p:cNvPicPr>
            <a:picLocks noChangeAspect="1"/>
          </p:cNvPicPr>
          <p:nvPr/>
        </p:nvPicPr>
        <p:blipFill rotWithShape="1">
          <a:blip r:embed="rId7">
            <a:duotone>
              <a:prstClr val="black"/>
              <a:schemeClr val="accent5">
                <a:tint val="45000"/>
                <a:satMod val="400000"/>
              </a:schemeClr>
            </a:duotone>
          </a:blip>
          <a:srcRect l="6894" t="70527" r="79735" b="22798"/>
          <a:stretch/>
        </p:blipFill>
        <p:spPr>
          <a:xfrm>
            <a:off x="2065607" y="4064784"/>
            <a:ext cx="1519512" cy="705655"/>
          </a:xfrm>
          <a:prstGeom prst="rect">
            <a:avLst/>
          </a:prstGeom>
          <a:solidFill>
            <a:schemeClr val="accent1"/>
          </a:solidFill>
        </p:spPr>
      </p:pic>
      <p:sp>
        <p:nvSpPr>
          <p:cNvPr id="15" name="Rectángulo 14"/>
          <p:cNvSpPr/>
          <p:nvPr/>
        </p:nvSpPr>
        <p:spPr>
          <a:xfrm>
            <a:off x="2231760" y="3597885"/>
            <a:ext cx="7377344" cy="369332"/>
          </a:xfrm>
          <a:prstGeom prst="rect">
            <a:avLst/>
          </a:prstGeom>
        </p:spPr>
        <p:txBody>
          <a:bodyPr wrap="square">
            <a:spAutoFit/>
          </a:bodyPr>
          <a:lstStyle/>
          <a:p>
            <a:r>
              <a:rPr lang="es-ES" dirty="0">
                <a:latin typeface="Arial Black" panose="020B0A04020102020204" pitchFamily="34" charset="0"/>
              </a:rPr>
              <a:t>El </a:t>
            </a:r>
            <a:r>
              <a:rPr lang="es-ES" dirty="0" err="1">
                <a:solidFill>
                  <a:schemeClr val="accent1">
                    <a:lumMod val="75000"/>
                  </a:schemeClr>
                </a:solidFill>
                <a:latin typeface="Arial Black" panose="020B0A04020102020204" pitchFamily="34" charset="0"/>
              </a:rPr>
              <a:t>consum</a:t>
            </a:r>
            <a:r>
              <a:rPr lang="es-ES" dirty="0">
                <a:latin typeface="Arial Black" panose="020B0A04020102020204" pitchFamily="34" charset="0"/>
              </a:rPr>
              <a:t> </a:t>
            </a:r>
            <a:r>
              <a:rPr lang="es-ES" dirty="0" err="1">
                <a:latin typeface="Arial Black" panose="020B0A04020102020204" pitchFamily="34" charset="0"/>
              </a:rPr>
              <a:t>d'alcohol</a:t>
            </a:r>
            <a:r>
              <a:rPr lang="es-ES" dirty="0">
                <a:latin typeface="Arial Black" panose="020B0A04020102020204" pitchFamily="34" charset="0"/>
              </a:rPr>
              <a:t> del </a:t>
            </a:r>
            <a:r>
              <a:rPr lang="es-ES" dirty="0">
                <a:solidFill>
                  <a:schemeClr val="accent1">
                    <a:lumMod val="75000"/>
                  </a:schemeClr>
                </a:solidFill>
                <a:latin typeface="Arial Black" panose="020B0A04020102020204" pitchFamily="34" charset="0"/>
              </a:rPr>
              <a:t>pare</a:t>
            </a:r>
            <a:r>
              <a:rPr lang="es-ES" dirty="0">
                <a:latin typeface="Arial Black" panose="020B0A04020102020204" pitchFamily="34" charset="0"/>
              </a:rPr>
              <a:t> </a:t>
            </a:r>
            <a:r>
              <a:rPr lang="es-ES" dirty="0" err="1">
                <a:latin typeface="Arial Black" panose="020B0A04020102020204" pitchFamily="34" charset="0"/>
              </a:rPr>
              <a:t>pot</a:t>
            </a:r>
            <a:r>
              <a:rPr lang="es-ES" dirty="0">
                <a:latin typeface="Arial Black" panose="020B0A04020102020204" pitchFamily="34" charset="0"/>
              </a:rPr>
              <a:t> afectar el </a:t>
            </a:r>
            <a:r>
              <a:rPr lang="es-ES" dirty="0" err="1">
                <a:solidFill>
                  <a:schemeClr val="accent1">
                    <a:lumMod val="75000"/>
                  </a:schemeClr>
                </a:solidFill>
                <a:latin typeface="Arial Black" panose="020B0A04020102020204" pitchFamily="34" charset="0"/>
              </a:rPr>
              <a:t>bebè</a:t>
            </a:r>
            <a:r>
              <a:rPr lang="es-ES" dirty="0">
                <a:latin typeface="Arial Black" panose="020B0A04020102020204" pitchFamily="34" charset="0"/>
              </a:rPr>
              <a:t>?</a:t>
            </a:r>
          </a:p>
        </p:txBody>
      </p:sp>
      <p:pic>
        <p:nvPicPr>
          <p:cNvPr id="18" name="Imagen 17"/>
          <p:cNvPicPr>
            <a:picLocks noChangeAspect="1"/>
          </p:cNvPicPr>
          <p:nvPr/>
        </p:nvPicPr>
        <p:blipFill rotWithShape="1">
          <a:blip r:embed="rId8"/>
          <a:srcRect l="65069" t="14815" r="7502" b="11535"/>
          <a:stretch/>
        </p:blipFill>
        <p:spPr>
          <a:xfrm>
            <a:off x="149787" y="1452490"/>
            <a:ext cx="1806061" cy="3609367"/>
          </a:xfrm>
          <a:prstGeom prst="rect">
            <a:avLst/>
          </a:prstGeom>
        </p:spPr>
      </p:pic>
      <p:sp>
        <p:nvSpPr>
          <p:cNvPr id="19" name="Rectángulo 18"/>
          <p:cNvSpPr/>
          <p:nvPr/>
        </p:nvSpPr>
        <p:spPr>
          <a:xfrm>
            <a:off x="3585119" y="3955947"/>
            <a:ext cx="5291959" cy="923330"/>
          </a:xfrm>
          <a:prstGeom prst="rect">
            <a:avLst/>
          </a:prstGeom>
        </p:spPr>
        <p:txBody>
          <a:bodyPr wrap="square">
            <a:spAutoFit/>
          </a:bodyPr>
          <a:lstStyle/>
          <a:p>
            <a:pPr marL="285750" indent="-285750">
              <a:buFont typeface="Arial" panose="020B0604020202020204" pitchFamily="34" charset="0"/>
              <a:buChar char="•"/>
            </a:pPr>
            <a:r>
              <a:rPr lang="es-ES" dirty="0" err="1"/>
              <a:t>Efectes</a:t>
            </a:r>
            <a:r>
              <a:rPr lang="es-ES" dirty="0"/>
              <a:t> </a:t>
            </a:r>
            <a:r>
              <a:rPr lang="es-ES" b="1" dirty="0" err="1">
                <a:solidFill>
                  <a:schemeClr val="accent5">
                    <a:lumMod val="75000"/>
                  </a:schemeClr>
                </a:solidFill>
              </a:rPr>
              <a:t>tòxics</a:t>
            </a:r>
            <a:r>
              <a:rPr lang="es-ES" dirty="0">
                <a:solidFill>
                  <a:schemeClr val="accent5">
                    <a:lumMod val="75000"/>
                  </a:schemeClr>
                </a:solidFill>
              </a:rPr>
              <a:t> </a:t>
            </a:r>
            <a:r>
              <a:rPr lang="es-ES" dirty="0"/>
              <a:t>de </a:t>
            </a:r>
            <a:r>
              <a:rPr lang="es-ES" dirty="0" err="1"/>
              <a:t>l’alcohol</a:t>
            </a:r>
            <a:r>
              <a:rPr lang="es-ES" dirty="0"/>
              <a:t> en </a:t>
            </a:r>
            <a:r>
              <a:rPr lang="es-ES" dirty="0" err="1"/>
              <a:t>els</a:t>
            </a:r>
            <a:r>
              <a:rPr lang="es-ES" dirty="0"/>
              <a:t> </a:t>
            </a:r>
            <a:r>
              <a:rPr lang="es-ES" b="1" dirty="0"/>
              <a:t>espermatozoides</a:t>
            </a:r>
            <a:r>
              <a:rPr lang="es-ES" dirty="0"/>
              <a:t>.</a:t>
            </a:r>
          </a:p>
          <a:p>
            <a:pPr marL="285750" indent="-285750">
              <a:buFont typeface="Arial" panose="020B0604020202020204" pitchFamily="34" charset="0"/>
              <a:buChar char="•"/>
            </a:pPr>
            <a:r>
              <a:rPr lang="es-ES" dirty="0" err="1"/>
              <a:t>Els</a:t>
            </a:r>
            <a:r>
              <a:rPr lang="es-ES" dirty="0"/>
              <a:t> pares </a:t>
            </a:r>
            <a:r>
              <a:rPr lang="es-ES" dirty="0" err="1"/>
              <a:t>són</a:t>
            </a:r>
            <a:r>
              <a:rPr lang="es-ES" dirty="0"/>
              <a:t> </a:t>
            </a:r>
            <a:r>
              <a:rPr lang="es-ES" dirty="0" err="1"/>
              <a:t>importants</a:t>
            </a:r>
            <a:r>
              <a:rPr lang="es-ES" dirty="0"/>
              <a:t> </a:t>
            </a:r>
            <a:r>
              <a:rPr lang="es-ES" b="1" dirty="0" err="1">
                <a:solidFill>
                  <a:schemeClr val="accent5">
                    <a:lumMod val="75000"/>
                  </a:schemeClr>
                </a:solidFill>
              </a:rPr>
              <a:t>models</a:t>
            </a:r>
            <a:r>
              <a:rPr lang="es-ES" dirty="0">
                <a:solidFill>
                  <a:schemeClr val="accent5">
                    <a:lumMod val="75000"/>
                  </a:schemeClr>
                </a:solidFill>
              </a:rPr>
              <a:t> </a:t>
            </a:r>
            <a:r>
              <a:rPr lang="es-ES" dirty="0"/>
              <a:t>que imitar.</a:t>
            </a:r>
          </a:p>
          <a:p>
            <a:pPr marL="285750" indent="-285750">
              <a:buFont typeface="Arial" panose="020B0604020202020204" pitchFamily="34" charset="0"/>
              <a:buChar char="•"/>
            </a:pPr>
            <a:r>
              <a:rPr lang="es-ES" b="1" dirty="0" err="1">
                <a:solidFill>
                  <a:schemeClr val="accent5">
                    <a:lumMod val="75000"/>
                  </a:schemeClr>
                </a:solidFill>
              </a:rPr>
              <a:t>Suport</a:t>
            </a:r>
            <a:r>
              <a:rPr lang="es-ES" dirty="0">
                <a:solidFill>
                  <a:schemeClr val="accent5">
                    <a:lumMod val="75000"/>
                  </a:schemeClr>
                </a:solidFill>
              </a:rPr>
              <a:t> </a:t>
            </a:r>
            <a:r>
              <a:rPr lang="es-ES" dirty="0"/>
              <a:t>a la </a:t>
            </a:r>
            <a:r>
              <a:rPr lang="es-ES" dirty="0" err="1"/>
              <a:t>mamà</a:t>
            </a:r>
            <a:r>
              <a:rPr lang="es-ES" dirty="0"/>
              <a:t> </a:t>
            </a:r>
            <a:r>
              <a:rPr lang="es-ES" dirty="0" err="1"/>
              <a:t>perquè</a:t>
            </a:r>
            <a:r>
              <a:rPr lang="es-ES" dirty="0"/>
              <a:t> no </a:t>
            </a:r>
            <a:r>
              <a:rPr lang="es-ES" dirty="0" err="1"/>
              <a:t>begui</a:t>
            </a:r>
            <a:r>
              <a:rPr lang="es-ES" dirty="0"/>
              <a:t>, </a:t>
            </a:r>
            <a:r>
              <a:rPr lang="es-ES" b="1" dirty="0" err="1">
                <a:solidFill>
                  <a:schemeClr val="accent5">
                    <a:lumMod val="75000"/>
                  </a:schemeClr>
                </a:solidFill>
              </a:rPr>
              <a:t>sense</a:t>
            </a:r>
            <a:r>
              <a:rPr lang="es-ES" b="1" dirty="0">
                <a:solidFill>
                  <a:schemeClr val="accent5">
                    <a:lumMod val="75000"/>
                  </a:schemeClr>
                </a:solidFill>
              </a:rPr>
              <a:t> </a:t>
            </a:r>
            <a:r>
              <a:rPr lang="es-ES" b="1" dirty="0" err="1">
                <a:solidFill>
                  <a:schemeClr val="accent5">
                    <a:lumMod val="75000"/>
                  </a:schemeClr>
                </a:solidFill>
              </a:rPr>
              <a:t>beure</a:t>
            </a:r>
            <a:r>
              <a:rPr lang="es-ES" b="1" dirty="0">
                <a:solidFill>
                  <a:schemeClr val="accent5">
                    <a:lumMod val="75000"/>
                  </a:schemeClr>
                </a:solidFill>
              </a:rPr>
              <a:t> </a:t>
            </a:r>
            <a:r>
              <a:rPr lang="es-ES" b="1" dirty="0" err="1">
                <a:solidFill>
                  <a:schemeClr val="accent5">
                    <a:lumMod val="75000"/>
                  </a:schemeClr>
                </a:solidFill>
              </a:rPr>
              <a:t>ell</a:t>
            </a:r>
            <a:r>
              <a:rPr lang="es-ES" dirty="0">
                <a:solidFill>
                  <a:schemeClr val="accent5">
                    <a:lumMod val="75000"/>
                  </a:schemeClr>
                </a:solidFill>
              </a:rPr>
              <a:t>.</a:t>
            </a:r>
          </a:p>
        </p:txBody>
      </p:sp>
      <p:sp>
        <p:nvSpPr>
          <p:cNvPr id="2" name="Rectángulo 1"/>
          <p:cNvSpPr/>
          <p:nvPr/>
        </p:nvSpPr>
        <p:spPr>
          <a:xfrm>
            <a:off x="278440" y="728641"/>
            <a:ext cx="1261884" cy="369332"/>
          </a:xfrm>
          <a:prstGeom prst="rect">
            <a:avLst/>
          </a:prstGeom>
        </p:spPr>
        <p:txBody>
          <a:bodyPr wrap="none">
            <a:spAutoFit/>
          </a:bodyPr>
          <a:lstStyle/>
          <a:p>
            <a:pPr algn="just"/>
            <a:r>
              <a:rPr lang="es-ES" dirty="0">
                <a:latin typeface="Arial Black" panose="020B0A04020102020204" pitchFamily="34" charset="0"/>
              </a:rPr>
              <a:t>Riesgos:</a:t>
            </a:r>
          </a:p>
        </p:txBody>
      </p:sp>
      <p:sp>
        <p:nvSpPr>
          <p:cNvPr id="3" name="Rectángulo 2"/>
          <p:cNvSpPr/>
          <p:nvPr/>
        </p:nvSpPr>
        <p:spPr>
          <a:xfrm>
            <a:off x="278439" y="531105"/>
            <a:ext cx="7602307" cy="707886"/>
          </a:xfrm>
          <a:prstGeom prst="rect">
            <a:avLst/>
          </a:prstGeom>
        </p:spPr>
        <p:txBody>
          <a:bodyPr wrap="square">
            <a:spAutoFit/>
          </a:bodyPr>
          <a:lstStyle/>
          <a:p>
            <a:pPr lvl="3">
              <a:buFont typeface="Wingdings" panose="05000000000000000000" pitchFamily="2" charset="2"/>
              <a:buChar char="§"/>
            </a:pPr>
            <a:r>
              <a:rPr lang="es-ES" b="1" dirty="0" err="1">
                <a:solidFill>
                  <a:schemeClr val="accent4">
                    <a:lumMod val="75000"/>
                  </a:schemeClr>
                </a:solidFill>
              </a:rPr>
              <a:t>Contagi</a:t>
            </a:r>
            <a:r>
              <a:rPr lang="es-ES" dirty="0">
                <a:solidFill>
                  <a:schemeClr val="accent4">
                    <a:lumMod val="75000"/>
                  </a:schemeClr>
                </a:solidFill>
              </a:rPr>
              <a:t> de VIH-Sida, </a:t>
            </a:r>
            <a:r>
              <a:rPr lang="es-ES" dirty="0" err="1">
                <a:solidFill>
                  <a:schemeClr val="accent4">
                    <a:lumMod val="75000"/>
                  </a:schemeClr>
                </a:solidFill>
              </a:rPr>
              <a:t>papil·loma</a:t>
            </a:r>
            <a:r>
              <a:rPr lang="es-ES" dirty="0">
                <a:solidFill>
                  <a:schemeClr val="accent4">
                    <a:lumMod val="75000"/>
                  </a:schemeClr>
                </a:solidFill>
              </a:rPr>
              <a:t>, clamidias, hepatitis, etc.</a:t>
            </a:r>
          </a:p>
          <a:p>
            <a:pPr lvl="3"/>
            <a:endParaRPr lang="es-ES" sz="400" dirty="0">
              <a:solidFill>
                <a:schemeClr val="accent4">
                  <a:lumMod val="75000"/>
                </a:schemeClr>
              </a:solidFill>
            </a:endParaRPr>
          </a:p>
          <a:p>
            <a:pPr lvl="3">
              <a:buFont typeface="Wingdings" panose="05000000000000000000" pitchFamily="2" charset="2"/>
              <a:buChar char="§"/>
            </a:pPr>
            <a:r>
              <a:rPr lang="es-ES" b="1" dirty="0" err="1">
                <a:solidFill>
                  <a:schemeClr val="accent4">
                    <a:lumMod val="75000"/>
                  </a:schemeClr>
                </a:solidFill>
              </a:rPr>
              <a:t>Embaràs</a:t>
            </a:r>
            <a:r>
              <a:rPr lang="es-ES" dirty="0">
                <a:solidFill>
                  <a:schemeClr val="accent4">
                    <a:lumMod val="75000"/>
                  </a:schemeClr>
                </a:solidFill>
              </a:rPr>
              <a:t> </a:t>
            </a:r>
            <a:r>
              <a:rPr lang="es-ES" dirty="0" err="1">
                <a:solidFill>
                  <a:schemeClr val="accent4">
                    <a:lumMod val="75000"/>
                  </a:schemeClr>
                </a:solidFill>
              </a:rPr>
              <a:t>adolescent</a:t>
            </a:r>
            <a:r>
              <a:rPr lang="es-ES" dirty="0">
                <a:solidFill>
                  <a:schemeClr val="accent4">
                    <a:lumMod val="75000"/>
                  </a:schemeClr>
                </a:solidFill>
              </a:rPr>
              <a:t>.</a:t>
            </a:r>
            <a:endParaRPr lang="es-ES" b="1" dirty="0">
              <a:solidFill>
                <a:schemeClr val="accent4">
                  <a:lumMod val="75000"/>
                </a:schemeClr>
              </a:solidFill>
            </a:endParaRPr>
          </a:p>
        </p:txBody>
      </p:sp>
    </p:spTree>
    <p:extLst>
      <p:ext uri="{BB962C8B-B14F-4D97-AF65-F5344CB8AC3E}">
        <p14:creationId xmlns:p14="http://schemas.microsoft.com/office/powerpoint/2010/main" val="6101278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9" presetClass="entr" presetSubtype="0"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360"/>
                                          </p:val>
                                        </p:tav>
                                        <p:tav tm="100000">
                                          <p:val>
                                            <p:fltVal val="0"/>
                                          </p:val>
                                        </p:tav>
                                      </p:tavLst>
                                    </p:anim>
                                    <p:animEffect transition="in" filter="fade">
                                      <p:cBhvr>
                                        <p:cTn id="18" dur="1000"/>
                                        <p:tgtEl>
                                          <p:spTgt spid="7"/>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360"/>
                                          </p:val>
                                        </p:tav>
                                        <p:tav tm="100000">
                                          <p:val>
                                            <p:fltVal val="0"/>
                                          </p:val>
                                        </p:tav>
                                      </p:tavLst>
                                    </p:anim>
                                    <p:animEffect transition="in" filter="fade">
                                      <p:cBhvr>
                                        <p:cTn id="24" dur="1000"/>
                                        <p:tgtEl>
                                          <p:spTgt spid="8"/>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par>
                          <p:cTn id="36" fill="hold">
                            <p:stCondLst>
                              <p:cond delay="2000"/>
                            </p:stCondLst>
                            <p:childTnLst>
                              <p:par>
                                <p:cTn id="37" presetID="26"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childTnLst>
                          </p:cTn>
                        </p:par>
                        <p:par>
                          <p:cTn id="53" fill="hold">
                            <p:stCondLst>
                              <p:cond delay="4000"/>
                            </p:stCondLst>
                            <p:childTnLst>
                              <p:par>
                                <p:cTn id="54" presetID="21" presetClass="entr" presetSubtype="8" fill="hold" grpId="0" nodeType="afterEffect">
                                  <p:stCondLst>
                                    <p:cond delay="500"/>
                                  </p:stCondLst>
                                  <p:childTnLst>
                                    <p:set>
                                      <p:cBhvr>
                                        <p:cTn id="55" dur="1" fill="hold">
                                          <p:stCondLst>
                                            <p:cond delay="0"/>
                                          </p:stCondLst>
                                        </p:cTn>
                                        <p:tgtEl>
                                          <p:spTgt spid="4"/>
                                        </p:tgtEl>
                                        <p:attrNameLst>
                                          <p:attrName>style.visibility</p:attrName>
                                        </p:attrNameLst>
                                      </p:cBhvr>
                                      <p:to>
                                        <p:strVal val="visible"/>
                                      </p:to>
                                    </p:set>
                                    <p:animEffect transition="in" filter="wheel(8)">
                                      <p:cBhvr>
                                        <p:cTn id="56" dur="3000"/>
                                        <p:tgtEl>
                                          <p:spTgt spid="4"/>
                                        </p:tgtEl>
                                      </p:cBhvr>
                                    </p:animEffect>
                                  </p:childTnLst>
                                </p:cTn>
                              </p:par>
                            </p:childTnLst>
                          </p:cTn>
                        </p:par>
                        <p:par>
                          <p:cTn id="57" fill="hold">
                            <p:stCondLst>
                              <p:cond delay="7500"/>
                            </p:stCondLst>
                            <p:childTnLst>
                              <p:par>
                                <p:cTn id="58" presetID="26" presetClass="entr" presetSubtype="0" fill="hold" grpId="0" nodeType="afterEffect">
                                  <p:stCondLst>
                                    <p:cond delay="400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80">
                                          <p:stCondLst>
                                            <p:cond delay="0"/>
                                          </p:stCondLst>
                                        </p:cTn>
                                        <p:tgtEl>
                                          <p:spTgt spid="15"/>
                                        </p:tgtEl>
                                      </p:cBhvr>
                                    </p:animEffect>
                                    <p:anim calcmode="lin" valueType="num">
                                      <p:cBhvr>
                                        <p:cTn id="6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6" dur="26">
                                          <p:stCondLst>
                                            <p:cond delay="650"/>
                                          </p:stCondLst>
                                        </p:cTn>
                                        <p:tgtEl>
                                          <p:spTgt spid="15"/>
                                        </p:tgtEl>
                                      </p:cBhvr>
                                      <p:to x="100000" y="60000"/>
                                    </p:animScale>
                                    <p:animScale>
                                      <p:cBhvr>
                                        <p:cTn id="67" dur="166" decel="50000">
                                          <p:stCondLst>
                                            <p:cond delay="676"/>
                                          </p:stCondLst>
                                        </p:cTn>
                                        <p:tgtEl>
                                          <p:spTgt spid="15"/>
                                        </p:tgtEl>
                                      </p:cBhvr>
                                      <p:to x="100000" y="100000"/>
                                    </p:animScale>
                                    <p:animScale>
                                      <p:cBhvr>
                                        <p:cTn id="68" dur="26">
                                          <p:stCondLst>
                                            <p:cond delay="1312"/>
                                          </p:stCondLst>
                                        </p:cTn>
                                        <p:tgtEl>
                                          <p:spTgt spid="15"/>
                                        </p:tgtEl>
                                      </p:cBhvr>
                                      <p:to x="100000" y="80000"/>
                                    </p:animScale>
                                    <p:animScale>
                                      <p:cBhvr>
                                        <p:cTn id="69" dur="166" decel="50000">
                                          <p:stCondLst>
                                            <p:cond delay="1338"/>
                                          </p:stCondLst>
                                        </p:cTn>
                                        <p:tgtEl>
                                          <p:spTgt spid="15"/>
                                        </p:tgtEl>
                                      </p:cBhvr>
                                      <p:to x="100000" y="100000"/>
                                    </p:animScale>
                                    <p:animScale>
                                      <p:cBhvr>
                                        <p:cTn id="70" dur="26">
                                          <p:stCondLst>
                                            <p:cond delay="1642"/>
                                          </p:stCondLst>
                                        </p:cTn>
                                        <p:tgtEl>
                                          <p:spTgt spid="15"/>
                                        </p:tgtEl>
                                      </p:cBhvr>
                                      <p:to x="100000" y="90000"/>
                                    </p:animScale>
                                    <p:animScale>
                                      <p:cBhvr>
                                        <p:cTn id="71" dur="166" decel="50000">
                                          <p:stCondLst>
                                            <p:cond delay="1668"/>
                                          </p:stCondLst>
                                        </p:cTn>
                                        <p:tgtEl>
                                          <p:spTgt spid="15"/>
                                        </p:tgtEl>
                                      </p:cBhvr>
                                      <p:to x="100000" y="100000"/>
                                    </p:animScale>
                                    <p:animScale>
                                      <p:cBhvr>
                                        <p:cTn id="72" dur="26">
                                          <p:stCondLst>
                                            <p:cond delay="1808"/>
                                          </p:stCondLst>
                                        </p:cTn>
                                        <p:tgtEl>
                                          <p:spTgt spid="15"/>
                                        </p:tgtEl>
                                      </p:cBhvr>
                                      <p:to x="100000" y="95000"/>
                                    </p:animScale>
                                    <p:animScale>
                                      <p:cBhvr>
                                        <p:cTn id="73" dur="166" decel="50000">
                                          <p:stCondLst>
                                            <p:cond delay="1834"/>
                                          </p:stCondLst>
                                        </p:cTn>
                                        <p:tgtEl>
                                          <p:spTgt spid="15"/>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80">
                                          <p:stCondLst>
                                            <p:cond delay="0"/>
                                          </p:stCondLst>
                                        </p:cTn>
                                        <p:tgtEl>
                                          <p:spTgt spid="14"/>
                                        </p:tgtEl>
                                      </p:cBhvr>
                                    </p:animEffect>
                                    <p:anim calcmode="lin" valueType="num">
                                      <p:cBhvr>
                                        <p:cTn id="7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4" dur="26">
                                          <p:stCondLst>
                                            <p:cond delay="650"/>
                                          </p:stCondLst>
                                        </p:cTn>
                                        <p:tgtEl>
                                          <p:spTgt spid="14"/>
                                        </p:tgtEl>
                                      </p:cBhvr>
                                      <p:to x="100000" y="60000"/>
                                    </p:animScale>
                                    <p:animScale>
                                      <p:cBhvr>
                                        <p:cTn id="85" dur="166" decel="50000">
                                          <p:stCondLst>
                                            <p:cond delay="676"/>
                                          </p:stCondLst>
                                        </p:cTn>
                                        <p:tgtEl>
                                          <p:spTgt spid="14"/>
                                        </p:tgtEl>
                                      </p:cBhvr>
                                      <p:to x="100000" y="100000"/>
                                    </p:animScale>
                                    <p:animScale>
                                      <p:cBhvr>
                                        <p:cTn id="86" dur="26">
                                          <p:stCondLst>
                                            <p:cond delay="1312"/>
                                          </p:stCondLst>
                                        </p:cTn>
                                        <p:tgtEl>
                                          <p:spTgt spid="14"/>
                                        </p:tgtEl>
                                      </p:cBhvr>
                                      <p:to x="100000" y="80000"/>
                                    </p:animScale>
                                    <p:animScale>
                                      <p:cBhvr>
                                        <p:cTn id="87" dur="166" decel="50000">
                                          <p:stCondLst>
                                            <p:cond delay="1338"/>
                                          </p:stCondLst>
                                        </p:cTn>
                                        <p:tgtEl>
                                          <p:spTgt spid="14"/>
                                        </p:tgtEl>
                                      </p:cBhvr>
                                      <p:to x="100000" y="100000"/>
                                    </p:animScale>
                                    <p:animScale>
                                      <p:cBhvr>
                                        <p:cTn id="88" dur="26">
                                          <p:stCondLst>
                                            <p:cond delay="1642"/>
                                          </p:stCondLst>
                                        </p:cTn>
                                        <p:tgtEl>
                                          <p:spTgt spid="14"/>
                                        </p:tgtEl>
                                      </p:cBhvr>
                                      <p:to x="100000" y="90000"/>
                                    </p:animScale>
                                    <p:animScale>
                                      <p:cBhvr>
                                        <p:cTn id="89" dur="166" decel="50000">
                                          <p:stCondLst>
                                            <p:cond delay="1668"/>
                                          </p:stCondLst>
                                        </p:cTn>
                                        <p:tgtEl>
                                          <p:spTgt spid="14"/>
                                        </p:tgtEl>
                                      </p:cBhvr>
                                      <p:to x="100000" y="100000"/>
                                    </p:animScale>
                                    <p:animScale>
                                      <p:cBhvr>
                                        <p:cTn id="90" dur="26">
                                          <p:stCondLst>
                                            <p:cond delay="1808"/>
                                          </p:stCondLst>
                                        </p:cTn>
                                        <p:tgtEl>
                                          <p:spTgt spid="14"/>
                                        </p:tgtEl>
                                      </p:cBhvr>
                                      <p:to x="100000" y="95000"/>
                                    </p:animScale>
                                    <p:animScale>
                                      <p:cBhvr>
                                        <p:cTn id="91" dur="166" decel="50000">
                                          <p:stCondLst>
                                            <p:cond delay="1834"/>
                                          </p:stCondLst>
                                        </p:cTn>
                                        <p:tgtEl>
                                          <p:spTgt spid="14"/>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down)">
                                      <p:cBhvr>
                                        <p:cTn id="96" dur="580">
                                          <p:stCondLst>
                                            <p:cond delay="0"/>
                                          </p:stCondLst>
                                        </p:cTn>
                                        <p:tgtEl>
                                          <p:spTgt spid="19"/>
                                        </p:tgtEl>
                                      </p:cBhvr>
                                    </p:animEffect>
                                    <p:anim calcmode="lin" valueType="num">
                                      <p:cBhvr>
                                        <p:cTn id="9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2" dur="26">
                                          <p:stCondLst>
                                            <p:cond delay="650"/>
                                          </p:stCondLst>
                                        </p:cTn>
                                        <p:tgtEl>
                                          <p:spTgt spid="19"/>
                                        </p:tgtEl>
                                      </p:cBhvr>
                                      <p:to x="100000" y="60000"/>
                                    </p:animScale>
                                    <p:animScale>
                                      <p:cBhvr>
                                        <p:cTn id="103" dur="166" decel="50000">
                                          <p:stCondLst>
                                            <p:cond delay="676"/>
                                          </p:stCondLst>
                                        </p:cTn>
                                        <p:tgtEl>
                                          <p:spTgt spid="19"/>
                                        </p:tgtEl>
                                      </p:cBhvr>
                                      <p:to x="100000" y="100000"/>
                                    </p:animScale>
                                    <p:animScale>
                                      <p:cBhvr>
                                        <p:cTn id="104" dur="26">
                                          <p:stCondLst>
                                            <p:cond delay="1312"/>
                                          </p:stCondLst>
                                        </p:cTn>
                                        <p:tgtEl>
                                          <p:spTgt spid="19"/>
                                        </p:tgtEl>
                                      </p:cBhvr>
                                      <p:to x="100000" y="80000"/>
                                    </p:animScale>
                                    <p:animScale>
                                      <p:cBhvr>
                                        <p:cTn id="105" dur="166" decel="50000">
                                          <p:stCondLst>
                                            <p:cond delay="1338"/>
                                          </p:stCondLst>
                                        </p:cTn>
                                        <p:tgtEl>
                                          <p:spTgt spid="19"/>
                                        </p:tgtEl>
                                      </p:cBhvr>
                                      <p:to x="100000" y="100000"/>
                                    </p:animScale>
                                    <p:animScale>
                                      <p:cBhvr>
                                        <p:cTn id="106" dur="26">
                                          <p:stCondLst>
                                            <p:cond delay="1642"/>
                                          </p:stCondLst>
                                        </p:cTn>
                                        <p:tgtEl>
                                          <p:spTgt spid="19"/>
                                        </p:tgtEl>
                                      </p:cBhvr>
                                      <p:to x="100000" y="90000"/>
                                    </p:animScale>
                                    <p:animScale>
                                      <p:cBhvr>
                                        <p:cTn id="107" dur="166" decel="50000">
                                          <p:stCondLst>
                                            <p:cond delay="1668"/>
                                          </p:stCondLst>
                                        </p:cTn>
                                        <p:tgtEl>
                                          <p:spTgt spid="19"/>
                                        </p:tgtEl>
                                      </p:cBhvr>
                                      <p:to x="100000" y="100000"/>
                                    </p:animScale>
                                    <p:animScale>
                                      <p:cBhvr>
                                        <p:cTn id="108" dur="26">
                                          <p:stCondLst>
                                            <p:cond delay="1808"/>
                                          </p:stCondLst>
                                        </p:cTn>
                                        <p:tgtEl>
                                          <p:spTgt spid="19"/>
                                        </p:tgtEl>
                                      </p:cBhvr>
                                      <p:to x="100000" y="95000"/>
                                    </p:animScale>
                                    <p:animScale>
                                      <p:cBhvr>
                                        <p:cTn id="109" dur="166" decel="50000">
                                          <p:stCondLst>
                                            <p:cond delay="1834"/>
                                          </p:stCondLst>
                                        </p:cTn>
                                        <p:tgtEl>
                                          <p:spTgt spid="19"/>
                                        </p:tgtEl>
                                      </p:cBhvr>
                                      <p:to x="100000" y="100000"/>
                                    </p:animScale>
                                  </p:childTnLst>
                                </p:cTn>
                              </p:par>
                            </p:childTnLst>
                          </p:cTn>
                        </p:par>
                        <p:par>
                          <p:cTn id="110" fill="hold">
                            <p:stCondLst>
                              <p:cond delay="2000"/>
                            </p:stCondLst>
                            <p:childTnLst>
                              <p:par>
                                <p:cTn id="111" presetID="43" presetClass="entr" presetSubtype="0" fill="hold" nodeType="afterEffect">
                                  <p:stCondLst>
                                    <p:cond delay="300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200"/>
                                        <p:tgtEl>
                                          <p:spTgt spid="18"/>
                                        </p:tgtEl>
                                      </p:cBhvr>
                                    </p:animEffect>
                                    <p:anim calcmode="lin" valueType="num">
                                      <p:cBhvr>
                                        <p:cTn id="114" dur="800" fill="hold"/>
                                        <p:tgtEl>
                                          <p:spTgt spid="18"/>
                                        </p:tgtEl>
                                        <p:attrNameLst>
                                          <p:attrName>ppt_x</p:attrName>
                                        </p:attrNameLst>
                                      </p:cBhvr>
                                      <p:tavLst>
                                        <p:tav tm="0">
                                          <p:val>
                                            <p:strVal val="#ppt_x"/>
                                          </p:val>
                                        </p:tav>
                                        <p:tav tm="100000">
                                          <p:val>
                                            <p:strVal val="#ppt_x"/>
                                          </p:val>
                                        </p:tav>
                                      </p:tavLst>
                                    </p:anim>
                                    <p:anim calcmode="lin" valueType="num">
                                      <p:cBhvr>
                                        <p:cTn id="115" dur="800" fill="hold"/>
                                        <p:tgtEl>
                                          <p:spTgt spid="18"/>
                                        </p:tgtEl>
                                        <p:attrNameLst>
                                          <p:attrName>ppt_y</p:attrName>
                                        </p:attrNameLst>
                                      </p:cBhvr>
                                      <p:tavLst>
                                        <p:tav tm="0">
                                          <p:val>
                                            <p:strVal val="#ppt_y+0.31"/>
                                          </p:val>
                                        </p:tav>
                                        <p:tav tm="100000">
                                          <p:val>
                                            <p:strVal val="#ppt_y+0.31"/>
                                          </p:val>
                                        </p:tav>
                                      </p:tavLst>
                                    </p:anim>
                                    <p:anim calcmode="lin" valueType="num">
                                      <p:cBhvr>
                                        <p:cTn id="116" dur="1200" decel="50000" fill="hold">
                                          <p:stCondLst>
                                            <p:cond delay="8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7" dur="1200" decel="50000" fill="hold">
                                          <p:stCondLst>
                                            <p:cond delay="8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p:bldP spid="11" grpId="0"/>
      <p:bldP spid="15" grpId="0"/>
      <p:bldP spid="1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323541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508606"/>
            <a:ext cx="9144000" cy="363489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fontAlgn="auto">
              <a:buFont typeface="+mj-lt"/>
              <a:buAutoNum type="alphaUcPeriod"/>
            </a:pPr>
            <a:r>
              <a:rPr lang="es-ES" sz="2200" dirty="0" err="1">
                <a:solidFill>
                  <a:schemeClr val="tx1"/>
                </a:solidFill>
              </a:rPr>
              <a:t>L'efecte</a:t>
            </a:r>
            <a:r>
              <a:rPr lang="es-ES" sz="2200" dirty="0">
                <a:solidFill>
                  <a:schemeClr val="tx1"/>
                </a:solidFill>
              </a:rPr>
              <a:t> de </a:t>
            </a:r>
            <a:r>
              <a:rPr lang="es-ES" sz="2200" dirty="0" err="1">
                <a:solidFill>
                  <a:schemeClr val="tx1"/>
                </a:solidFill>
              </a:rPr>
              <a:t>l'alcohol</a:t>
            </a:r>
            <a:r>
              <a:rPr lang="es-ES" sz="2200" dirty="0">
                <a:solidFill>
                  <a:schemeClr val="tx1"/>
                </a:solidFill>
              </a:rPr>
              <a:t> </a:t>
            </a:r>
            <a:r>
              <a:rPr lang="es-ES" sz="2200" dirty="0" err="1">
                <a:solidFill>
                  <a:schemeClr val="tx1"/>
                </a:solidFill>
              </a:rPr>
              <a:t>és</a:t>
            </a:r>
            <a:r>
              <a:rPr lang="es-ES" sz="2200" dirty="0">
                <a:solidFill>
                  <a:schemeClr val="tx1"/>
                </a:solidFill>
              </a:rPr>
              <a:t> desinhibidor, fa que </a:t>
            </a:r>
            <a:r>
              <a:rPr lang="es-ES" sz="2200" dirty="0" err="1">
                <a:solidFill>
                  <a:schemeClr val="tx1"/>
                </a:solidFill>
              </a:rPr>
              <a:t>els</a:t>
            </a:r>
            <a:r>
              <a:rPr lang="es-ES" sz="2200" dirty="0">
                <a:solidFill>
                  <a:schemeClr val="tx1"/>
                </a:solidFill>
              </a:rPr>
              <a:t> </a:t>
            </a:r>
            <a:r>
              <a:rPr lang="es-ES" sz="2200" dirty="0" err="1">
                <a:solidFill>
                  <a:schemeClr val="tx1"/>
                </a:solidFill>
              </a:rPr>
              <a:t>majors</a:t>
            </a:r>
            <a:r>
              <a:rPr lang="es-ES" sz="2200" dirty="0">
                <a:solidFill>
                  <a:schemeClr val="tx1"/>
                </a:solidFill>
              </a:rPr>
              <a:t> </a:t>
            </a:r>
            <a:r>
              <a:rPr lang="es-ES" sz="2200" dirty="0" err="1">
                <a:solidFill>
                  <a:schemeClr val="tx1"/>
                </a:solidFill>
              </a:rPr>
              <a:t>s'ho</a:t>
            </a:r>
            <a:r>
              <a:rPr lang="es-ES" sz="2200" dirty="0">
                <a:solidFill>
                  <a:schemeClr val="tx1"/>
                </a:solidFill>
              </a:rPr>
              <a:t> </a:t>
            </a:r>
            <a:r>
              <a:rPr lang="es-ES" sz="2200" dirty="0" err="1">
                <a:solidFill>
                  <a:schemeClr val="tx1"/>
                </a:solidFill>
              </a:rPr>
              <a:t>passin</a:t>
            </a:r>
            <a:r>
              <a:rPr lang="es-ES" sz="2200" dirty="0">
                <a:solidFill>
                  <a:schemeClr val="tx1"/>
                </a:solidFill>
              </a:rPr>
              <a:t> </a:t>
            </a:r>
            <a:r>
              <a:rPr lang="es-ES" sz="2200" dirty="0" err="1">
                <a:solidFill>
                  <a:schemeClr val="tx1"/>
                </a:solidFill>
              </a:rPr>
              <a:t>bé</a:t>
            </a:r>
            <a:r>
              <a:rPr lang="es-ES" sz="2200" dirty="0">
                <a:solidFill>
                  <a:schemeClr val="tx1"/>
                </a:solidFill>
              </a:rPr>
              <a:t> </a:t>
            </a:r>
            <a:r>
              <a:rPr lang="es-ES" sz="2200" dirty="0" err="1">
                <a:solidFill>
                  <a:schemeClr val="tx1"/>
                </a:solidFill>
              </a:rPr>
              <a:t>bevent</a:t>
            </a:r>
            <a:r>
              <a:rPr lang="es-ES" sz="2200" dirty="0">
                <a:solidFill>
                  <a:schemeClr val="tx1"/>
                </a:solidFill>
              </a:rPr>
              <a:t> </a:t>
            </a:r>
            <a:r>
              <a:rPr lang="es-ES" sz="2200" dirty="0" err="1">
                <a:solidFill>
                  <a:schemeClr val="tx1"/>
                </a:solidFill>
              </a:rPr>
              <a:t>però</a:t>
            </a:r>
            <a:r>
              <a:rPr lang="es-ES" sz="2200" dirty="0">
                <a:solidFill>
                  <a:schemeClr val="tx1"/>
                </a:solidFill>
              </a:rPr>
              <a:t> no </a:t>
            </a:r>
            <a:r>
              <a:rPr lang="es-ES" sz="2200" dirty="0" err="1">
                <a:solidFill>
                  <a:schemeClr val="tx1"/>
                </a:solidFill>
              </a:rPr>
              <a:t>ens</a:t>
            </a:r>
            <a:r>
              <a:rPr lang="es-ES" sz="2200" dirty="0">
                <a:solidFill>
                  <a:schemeClr val="tx1"/>
                </a:solidFill>
              </a:rPr>
              <a:t> </a:t>
            </a:r>
            <a:r>
              <a:rPr lang="es-ES" sz="2200" dirty="0" err="1">
                <a:solidFill>
                  <a:schemeClr val="tx1"/>
                </a:solidFill>
              </a:rPr>
              <a:t>ho</a:t>
            </a:r>
            <a:r>
              <a:rPr lang="es-ES" sz="2200" dirty="0">
                <a:solidFill>
                  <a:schemeClr val="tx1"/>
                </a:solidFill>
              </a:rPr>
              <a:t> </a:t>
            </a:r>
            <a:r>
              <a:rPr lang="es-ES" sz="2200" dirty="0" err="1">
                <a:solidFill>
                  <a:schemeClr val="tx1"/>
                </a:solidFill>
              </a:rPr>
              <a:t>permeten</a:t>
            </a:r>
            <a:r>
              <a:rPr lang="es-ES" sz="2200" dirty="0">
                <a:solidFill>
                  <a:schemeClr val="tx1"/>
                </a:solidFill>
              </a:rPr>
              <a:t> a </a:t>
            </a:r>
            <a:r>
              <a:rPr lang="es-ES" sz="2200" dirty="0" err="1">
                <a:solidFill>
                  <a:schemeClr val="tx1"/>
                </a:solidFill>
              </a:rPr>
              <a:t>nosaltres</a:t>
            </a:r>
            <a:r>
              <a:rPr lang="es-ES" sz="2200" dirty="0">
                <a:solidFill>
                  <a:schemeClr val="tx1"/>
                </a:solidFill>
              </a:rPr>
              <a:t>.</a:t>
            </a:r>
          </a:p>
          <a:p>
            <a:pPr marL="228600" indent="-228600" fontAlgn="auto">
              <a:buFont typeface="+mj-lt"/>
              <a:buAutoNum type="alphaUcPeriod"/>
            </a:pPr>
            <a:endParaRPr lang="es-ES" sz="1000" dirty="0">
              <a:solidFill>
                <a:schemeClr val="tx1"/>
              </a:solidFill>
            </a:endParaRPr>
          </a:p>
          <a:p>
            <a:pPr marL="457200" indent="-457200" fontAlgn="auto">
              <a:buFont typeface="+mj-lt"/>
              <a:buAutoNum type="alphaUcPeriod"/>
            </a:pPr>
            <a:r>
              <a:rPr lang="es-ES" sz="2200" dirty="0" err="1">
                <a:solidFill>
                  <a:schemeClr val="tx1"/>
                </a:solidFill>
              </a:rPr>
              <a:t>L'alcohol</a:t>
            </a:r>
            <a:r>
              <a:rPr lang="es-ES" sz="2200" dirty="0">
                <a:solidFill>
                  <a:schemeClr val="tx1"/>
                </a:solidFill>
              </a:rPr>
              <a:t> es </a:t>
            </a:r>
            <a:r>
              <a:rPr lang="es-ES" sz="2200" dirty="0" err="1">
                <a:solidFill>
                  <a:schemeClr val="tx1"/>
                </a:solidFill>
              </a:rPr>
              <a:t>veu</a:t>
            </a:r>
            <a:r>
              <a:rPr lang="es-ES" sz="2200" dirty="0">
                <a:solidFill>
                  <a:schemeClr val="tx1"/>
                </a:solidFill>
              </a:rPr>
              <a:t> en les </a:t>
            </a:r>
            <a:r>
              <a:rPr lang="es-ES" sz="2200" dirty="0" err="1">
                <a:solidFill>
                  <a:schemeClr val="tx1"/>
                </a:solidFill>
              </a:rPr>
              <a:t>pel·lícules</a:t>
            </a:r>
            <a:r>
              <a:rPr lang="es-ES" sz="2200" dirty="0">
                <a:solidFill>
                  <a:schemeClr val="tx1"/>
                </a:solidFill>
              </a:rPr>
              <a:t> que anima a </a:t>
            </a:r>
            <a:r>
              <a:rPr lang="es-ES" sz="2200" dirty="0" err="1">
                <a:solidFill>
                  <a:schemeClr val="tx1"/>
                </a:solidFill>
              </a:rPr>
              <a:t>tenir</a:t>
            </a:r>
            <a:r>
              <a:rPr lang="es-ES" sz="2200" dirty="0">
                <a:solidFill>
                  <a:schemeClr val="tx1"/>
                </a:solidFill>
              </a:rPr>
              <a:t> </a:t>
            </a:r>
            <a:r>
              <a:rPr lang="es-ES" sz="2200" dirty="0" err="1">
                <a:solidFill>
                  <a:schemeClr val="tx1"/>
                </a:solidFill>
              </a:rPr>
              <a:t>relacions</a:t>
            </a:r>
            <a:r>
              <a:rPr lang="es-ES" sz="2200" dirty="0">
                <a:solidFill>
                  <a:schemeClr val="tx1"/>
                </a:solidFill>
              </a:rPr>
              <a:t> </a:t>
            </a:r>
            <a:r>
              <a:rPr lang="es-ES" sz="2200" dirty="0" err="1">
                <a:solidFill>
                  <a:schemeClr val="tx1"/>
                </a:solidFill>
              </a:rPr>
              <a:t>socials</a:t>
            </a:r>
            <a:r>
              <a:rPr lang="es-ES" sz="2200" dirty="0">
                <a:solidFill>
                  <a:schemeClr val="tx1"/>
                </a:solidFill>
              </a:rPr>
              <a:t> i també </a:t>
            </a:r>
            <a:r>
              <a:rPr lang="es-ES" sz="2200" dirty="0" err="1">
                <a:solidFill>
                  <a:schemeClr val="tx1"/>
                </a:solidFill>
              </a:rPr>
              <a:t>sexuals</a:t>
            </a:r>
            <a:r>
              <a:rPr lang="es-ES" sz="2200" dirty="0">
                <a:solidFill>
                  <a:schemeClr val="tx1"/>
                </a:solidFill>
              </a:rPr>
              <a:t>, </a:t>
            </a:r>
            <a:r>
              <a:rPr lang="es-ES" sz="2200" dirty="0" err="1">
                <a:solidFill>
                  <a:schemeClr val="tx1"/>
                </a:solidFill>
              </a:rPr>
              <a:t>perquè</a:t>
            </a:r>
            <a:r>
              <a:rPr lang="es-ES" sz="2200" dirty="0">
                <a:solidFill>
                  <a:schemeClr val="tx1"/>
                </a:solidFill>
              </a:rPr>
              <a:t> </a:t>
            </a:r>
            <a:r>
              <a:rPr lang="es-ES" sz="2200" dirty="0" err="1">
                <a:solidFill>
                  <a:schemeClr val="tx1"/>
                </a:solidFill>
              </a:rPr>
              <a:t>és</a:t>
            </a:r>
            <a:r>
              <a:rPr lang="es-ES" sz="2200" dirty="0">
                <a:solidFill>
                  <a:schemeClr val="tx1"/>
                </a:solidFill>
              </a:rPr>
              <a:t> un </a:t>
            </a:r>
            <a:r>
              <a:rPr lang="es-ES" sz="2200" dirty="0" err="1">
                <a:solidFill>
                  <a:schemeClr val="tx1"/>
                </a:solidFill>
              </a:rPr>
              <a:t>potent</a:t>
            </a:r>
            <a:r>
              <a:rPr lang="es-ES" sz="2200" dirty="0">
                <a:solidFill>
                  <a:schemeClr val="tx1"/>
                </a:solidFill>
              </a:rPr>
              <a:t> </a:t>
            </a:r>
            <a:r>
              <a:rPr lang="es-ES" sz="2200" dirty="0" err="1">
                <a:solidFill>
                  <a:schemeClr val="tx1"/>
                </a:solidFill>
              </a:rPr>
              <a:t>estimulant</a:t>
            </a:r>
            <a:r>
              <a:rPr lang="es-ES" sz="2200" dirty="0">
                <a:solidFill>
                  <a:schemeClr val="tx1"/>
                </a:solidFill>
              </a:rPr>
              <a:t>, per </a:t>
            </a:r>
            <a:r>
              <a:rPr lang="es-ES" sz="2200" dirty="0" err="1">
                <a:solidFill>
                  <a:schemeClr val="tx1"/>
                </a:solidFill>
              </a:rPr>
              <a:t>això</a:t>
            </a:r>
            <a:r>
              <a:rPr lang="es-ES" sz="2200" dirty="0">
                <a:solidFill>
                  <a:schemeClr val="tx1"/>
                </a:solidFill>
              </a:rPr>
              <a:t> no </a:t>
            </a:r>
            <a:r>
              <a:rPr lang="es-ES" sz="2200" dirty="0" err="1">
                <a:solidFill>
                  <a:schemeClr val="tx1"/>
                </a:solidFill>
              </a:rPr>
              <a:t>ens</a:t>
            </a:r>
            <a:r>
              <a:rPr lang="es-ES" sz="2200" dirty="0">
                <a:solidFill>
                  <a:schemeClr val="tx1"/>
                </a:solidFill>
              </a:rPr>
              <a:t> </a:t>
            </a:r>
            <a:r>
              <a:rPr lang="es-ES" sz="2200" dirty="0" err="1">
                <a:solidFill>
                  <a:schemeClr val="tx1"/>
                </a:solidFill>
              </a:rPr>
              <a:t>deixen</a:t>
            </a:r>
            <a:r>
              <a:rPr lang="es-ES" sz="2200" dirty="0">
                <a:solidFill>
                  <a:schemeClr val="tx1"/>
                </a:solidFill>
              </a:rPr>
              <a:t> </a:t>
            </a:r>
            <a:r>
              <a:rPr lang="es-ES" sz="2200" dirty="0" err="1">
                <a:solidFill>
                  <a:schemeClr val="tx1"/>
                </a:solidFill>
              </a:rPr>
              <a:t>prendre-ho</a:t>
            </a:r>
            <a:r>
              <a:rPr lang="es-ES" sz="2200" dirty="0">
                <a:solidFill>
                  <a:schemeClr val="tx1"/>
                </a:solidFill>
              </a:rPr>
              <a:t>.</a:t>
            </a:r>
          </a:p>
          <a:p>
            <a:pPr marL="342900" indent="-342900" fontAlgn="auto">
              <a:buFont typeface="+mj-lt"/>
              <a:buAutoNum type="alphaUcPeriod"/>
            </a:pPr>
            <a:endParaRPr lang="es-ES" sz="1000" dirty="0">
              <a:solidFill>
                <a:schemeClr val="tx1"/>
              </a:solidFill>
            </a:endParaRPr>
          </a:p>
          <a:p>
            <a:pPr marL="457200" indent="-457200" fontAlgn="auto">
              <a:buFont typeface="+mj-lt"/>
              <a:buAutoNum type="alphaUcPeriod"/>
            </a:pPr>
            <a:r>
              <a:rPr lang="es-ES" sz="2200" dirty="0" err="1">
                <a:solidFill>
                  <a:schemeClr val="tx1"/>
                </a:solidFill>
              </a:rPr>
              <a:t>L'etanol</a:t>
            </a:r>
            <a:r>
              <a:rPr lang="es-ES" sz="2200" dirty="0">
                <a:solidFill>
                  <a:schemeClr val="tx1"/>
                </a:solidFill>
              </a:rPr>
              <a:t> </a:t>
            </a:r>
            <a:r>
              <a:rPr lang="es-ES" sz="2200" dirty="0" err="1">
                <a:solidFill>
                  <a:schemeClr val="tx1"/>
                </a:solidFill>
              </a:rPr>
              <a:t>és</a:t>
            </a:r>
            <a:r>
              <a:rPr lang="es-ES" sz="2200" dirty="0">
                <a:solidFill>
                  <a:schemeClr val="tx1"/>
                </a:solidFill>
              </a:rPr>
              <a:t> una </a:t>
            </a:r>
            <a:r>
              <a:rPr lang="es-ES" sz="2200" dirty="0" err="1">
                <a:solidFill>
                  <a:schemeClr val="tx1"/>
                </a:solidFill>
              </a:rPr>
              <a:t>substància</a:t>
            </a:r>
            <a:r>
              <a:rPr lang="es-ES" sz="2200" dirty="0">
                <a:solidFill>
                  <a:schemeClr val="tx1"/>
                </a:solidFill>
              </a:rPr>
              <a:t> química que </a:t>
            </a:r>
            <a:r>
              <a:rPr lang="es-ES" sz="2200" dirty="0" err="1">
                <a:solidFill>
                  <a:schemeClr val="tx1"/>
                </a:solidFill>
              </a:rPr>
              <a:t>s'ha</a:t>
            </a:r>
            <a:r>
              <a:rPr lang="es-ES" sz="2200" dirty="0">
                <a:solidFill>
                  <a:schemeClr val="tx1"/>
                </a:solidFill>
              </a:rPr>
              <a:t> </a:t>
            </a:r>
            <a:r>
              <a:rPr lang="es-ES" sz="2200" dirty="0" err="1">
                <a:solidFill>
                  <a:schemeClr val="tx1"/>
                </a:solidFill>
              </a:rPr>
              <a:t>estudiat</a:t>
            </a:r>
            <a:r>
              <a:rPr lang="es-ES" sz="2200" dirty="0">
                <a:solidFill>
                  <a:schemeClr val="tx1"/>
                </a:solidFill>
              </a:rPr>
              <a:t> i </a:t>
            </a:r>
            <a:r>
              <a:rPr lang="es-ES" sz="2200" dirty="0" err="1">
                <a:solidFill>
                  <a:schemeClr val="tx1"/>
                </a:solidFill>
              </a:rPr>
              <a:t>els</a:t>
            </a:r>
            <a:r>
              <a:rPr lang="es-ES" sz="2200" dirty="0">
                <a:solidFill>
                  <a:schemeClr val="tx1"/>
                </a:solidFill>
              </a:rPr>
              <a:t> </a:t>
            </a:r>
            <a:r>
              <a:rPr lang="es-ES" sz="2200" dirty="0" err="1">
                <a:solidFill>
                  <a:schemeClr val="tx1"/>
                </a:solidFill>
              </a:rPr>
              <a:t>seus</a:t>
            </a:r>
            <a:r>
              <a:rPr lang="es-ES" sz="2200" dirty="0">
                <a:solidFill>
                  <a:schemeClr val="tx1"/>
                </a:solidFill>
              </a:rPr>
              <a:t> </a:t>
            </a:r>
            <a:r>
              <a:rPr lang="es-ES" sz="2200" dirty="0" err="1">
                <a:solidFill>
                  <a:schemeClr val="tx1"/>
                </a:solidFill>
              </a:rPr>
              <a:t>efectes</a:t>
            </a:r>
            <a:r>
              <a:rPr lang="es-ES" sz="2200" dirty="0">
                <a:solidFill>
                  <a:schemeClr val="tx1"/>
                </a:solidFill>
              </a:rPr>
              <a:t> </a:t>
            </a:r>
            <a:r>
              <a:rPr lang="es-ES" sz="2200" dirty="0" err="1">
                <a:solidFill>
                  <a:schemeClr val="tx1"/>
                </a:solidFill>
              </a:rPr>
              <a:t>són</a:t>
            </a:r>
            <a:r>
              <a:rPr lang="es-ES" sz="2200" dirty="0">
                <a:solidFill>
                  <a:schemeClr val="tx1"/>
                </a:solidFill>
              </a:rPr>
              <a:t> </a:t>
            </a:r>
            <a:r>
              <a:rPr lang="es-ES" sz="2200" dirty="0" err="1">
                <a:solidFill>
                  <a:schemeClr val="tx1"/>
                </a:solidFill>
              </a:rPr>
              <a:t>perjudicials</a:t>
            </a:r>
            <a:r>
              <a:rPr lang="es-ES" sz="2200" dirty="0">
                <a:solidFill>
                  <a:schemeClr val="tx1"/>
                </a:solidFill>
              </a:rPr>
              <a:t> per a la </a:t>
            </a:r>
            <a:r>
              <a:rPr lang="es-ES" sz="2200" dirty="0" err="1">
                <a:solidFill>
                  <a:schemeClr val="tx1"/>
                </a:solidFill>
              </a:rPr>
              <a:t>salut</a:t>
            </a:r>
            <a:r>
              <a:rPr lang="es-ES" sz="2200" dirty="0">
                <a:solidFill>
                  <a:schemeClr val="tx1"/>
                </a:solidFill>
              </a:rPr>
              <a:t>, </a:t>
            </a:r>
            <a:r>
              <a:rPr lang="es-ES" sz="2200" dirty="0" err="1">
                <a:solidFill>
                  <a:schemeClr val="tx1"/>
                </a:solidFill>
              </a:rPr>
              <a:t>cap</a:t>
            </a:r>
            <a:r>
              <a:rPr lang="es-ES" sz="2200" dirty="0">
                <a:solidFill>
                  <a:schemeClr val="tx1"/>
                </a:solidFill>
              </a:rPr>
              <a:t> </a:t>
            </a:r>
            <a:r>
              <a:rPr lang="es-ES" sz="2200" dirty="0" err="1">
                <a:solidFill>
                  <a:schemeClr val="tx1"/>
                </a:solidFill>
              </a:rPr>
              <a:t>professional</a:t>
            </a:r>
            <a:r>
              <a:rPr lang="es-ES" sz="2200" dirty="0">
                <a:solidFill>
                  <a:schemeClr val="tx1"/>
                </a:solidFill>
              </a:rPr>
              <a:t> </a:t>
            </a:r>
            <a:r>
              <a:rPr lang="es-ES" sz="2200" dirty="0" err="1">
                <a:solidFill>
                  <a:schemeClr val="tx1"/>
                </a:solidFill>
              </a:rPr>
              <a:t>sanitari</a:t>
            </a:r>
            <a:r>
              <a:rPr lang="es-ES" sz="2200" dirty="0">
                <a:solidFill>
                  <a:schemeClr val="tx1"/>
                </a:solidFill>
              </a:rPr>
              <a:t> </a:t>
            </a:r>
            <a:r>
              <a:rPr lang="es-ES" sz="2200" dirty="0" err="1">
                <a:solidFill>
                  <a:schemeClr val="tx1"/>
                </a:solidFill>
              </a:rPr>
              <a:t>recomana</a:t>
            </a:r>
            <a:r>
              <a:rPr lang="es-ES" sz="2200" dirty="0">
                <a:solidFill>
                  <a:schemeClr val="tx1"/>
                </a:solidFill>
              </a:rPr>
              <a:t> </a:t>
            </a:r>
            <a:r>
              <a:rPr lang="es-ES" sz="2200" dirty="0" err="1">
                <a:solidFill>
                  <a:schemeClr val="tx1"/>
                </a:solidFill>
              </a:rPr>
              <a:t>beure</a:t>
            </a:r>
            <a:r>
              <a:rPr lang="es-ES" sz="2200" dirty="0">
                <a:solidFill>
                  <a:schemeClr val="tx1"/>
                </a:solidFill>
              </a:rPr>
              <a:t> alcohol, per </a:t>
            </a:r>
            <a:r>
              <a:rPr lang="es-ES" sz="2200" dirty="0" err="1">
                <a:solidFill>
                  <a:schemeClr val="tx1"/>
                </a:solidFill>
              </a:rPr>
              <a:t>això</a:t>
            </a:r>
            <a:r>
              <a:rPr lang="es-ES" sz="2200" dirty="0">
                <a:solidFill>
                  <a:schemeClr val="tx1"/>
                </a:solidFill>
              </a:rPr>
              <a:t> les </a:t>
            </a:r>
            <a:r>
              <a:rPr lang="es-ES" sz="2200" dirty="0" err="1">
                <a:solidFill>
                  <a:schemeClr val="tx1"/>
                </a:solidFill>
              </a:rPr>
              <a:t>lleis</a:t>
            </a:r>
            <a:r>
              <a:rPr lang="es-ES" sz="2200" dirty="0">
                <a:solidFill>
                  <a:schemeClr val="tx1"/>
                </a:solidFill>
              </a:rPr>
              <a:t> </a:t>
            </a:r>
            <a:r>
              <a:rPr lang="es-ES" sz="2200" dirty="0" err="1">
                <a:solidFill>
                  <a:schemeClr val="tx1"/>
                </a:solidFill>
              </a:rPr>
              <a:t>protegeixen</a:t>
            </a:r>
            <a:r>
              <a:rPr lang="es-ES" sz="2200" dirty="0">
                <a:solidFill>
                  <a:schemeClr val="tx1"/>
                </a:solidFill>
              </a:rPr>
              <a:t> </a:t>
            </a:r>
            <a:r>
              <a:rPr lang="es-ES" sz="2200" dirty="0" err="1">
                <a:solidFill>
                  <a:schemeClr val="tx1"/>
                </a:solidFill>
              </a:rPr>
              <a:t>els</a:t>
            </a:r>
            <a:r>
              <a:rPr lang="es-ES" sz="2200" dirty="0">
                <a:solidFill>
                  <a:schemeClr val="tx1"/>
                </a:solidFill>
              </a:rPr>
              <a:t> </a:t>
            </a:r>
            <a:r>
              <a:rPr lang="es-ES" sz="2200" dirty="0" err="1">
                <a:solidFill>
                  <a:schemeClr val="tx1"/>
                </a:solidFill>
              </a:rPr>
              <a:t>menors</a:t>
            </a:r>
            <a:r>
              <a:rPr lang="es-ES" sz="2200" dirty="0">
                <a:solidFill>
                  <a:schemeClr val="tx1"/>
                </a:solidFill>
              </a:rPr>
              <a:t> per a evitar que </a:t>
            </a:r>
            <a:r>
              <a:rPr lang="es-ES" sz="2200" dirty="0" err="1">
                <a:solidFill>
                  <a:schemeClr val="tx1"/>
                </a:solidFill>
              </a:rPr>
              <a:t>ho</a:t>
            </a:r>
            <a:r>
              <a:rPr lang="es-ES" sz="2200" dirty="0">
                <a:solidFill>
                  <a:schemeClr val="tx1"/>
                </a:solidFill>
              </a:rPr>
              <a:t> </a:t>
            </a:r>
            <a:r>
              <a:rPr lang="es-ES" sz="2200" dirty="0" err="1">
                <a:solidFill>
                  <a:schemeClr val="tx1"/>
                </a:solidFill>
              </a:rPr>
              <a:t>consumeixin</a:t>
            </a:r>
            <a:r>
              <a:rPr lang="es-ES" sz="2200" dirty="0">
                <a:solidFill>
                  <a:schemeClr val="tx1"/>
                </a:solidFill>
              </a:rPr>
              <a:t>, </a:t>
            </a:r>
            <a:r>
              <a:rPr lang="es-ES" sz="2200" dirty="0" err="1">
                <a:solidFill>
                  <a:schemeClr val="tx1"/>
                </a:solidFill>
              </a:rPr>
              <a:t>perquè</a:t>
            </a:r>
            <a:r>
              <a:rPr lang="es-ES" sz="2200" dirty="0">
                <a:solidFill>
                  <a:schemeClr val="tx1"/>
                </a:solidFill>
              </a:rPr>
              <a:t> en </a:t>
            </a:r>
            <a:r>
              <a:rPr lang="es-ES" sz="2200" dirty="0" err="1">
                <a:solidFill>
                  <a:schemeClr val="tx1"/>
                </a:solidFill>
              </a:rPr>
              <a:t>ells</a:t>
            </a:r>
            <a:r>
              <a:rPr lang="es-ES" sz="2200" dirty="0">
                <a:solidFill>
                  <a:schemeClr val="tx1"/>
                </a:solidFill>
              </a:rPr>
              <a:t> </a:t>
            </a:r>
            <a:r>
              <a:rPr lang="es-ES" sz="2200" dirty="0" err="1">
                <a:solidFill>
                  <a:schemeClr val="tx1"/>
                </a:solidFill>
              </a:rPr>
              <a:t>és</a:t>
            </a:r>
            <a:r>
              <a:rPr lang="es-ES" sz="2200" dirty="0">
                <a:solidFill>
                  <a:schemeClr val="tx1"/>
                </a:solidFill>
              </a:rPr>
              <a:t> </a:t>
            </a:r>
            <a:r>
              <a:rPr lang="es-ES" sz="2200" dirty="0" err="1">
                <a:solidFill>
                  <a:schemeClr val="tx1"/>
                </a:solidFill>
              </a:rPr>
              <a:t>més</a:t>
            </a:r>
            <a:r>
              <a:rPr lang="es-ES" sz="2200" dirty="0">
                <a:solidFill>
                  <a:schemeClr val="tx1"/>
                </a:solidFill>
              </a:rPr>
              <a:t> perjudicial per estar en </a:t>
            </a:r>
            <a:r>
              <a:rPr lang="es-ES" sz="2200" dirty="0" err="1">
                <a:solidFill>
                  <a:schemeClr val="tx1"/>
                </a:solidFill>
              </a:rPr>
              <a:t>desenvolupament</a:t>
            </a:r>
            <a:r>
              <a:rPr lang="es-ES" sz="2200" dirty="0">
                <a:solidFill>
                  <a:schemeClr val="tx1"/>
                </a:solidFill>
              </a:rPr>
              <a:t>. </a:t>
            </a:r>
          </a:p>
        </p:txBody>
      </p:sp>
      <p:sp>
        <p:nvSpPr>
          <p:cNvPr id="11" name="CuadroTexto 10"/>
          <p:cNvSpPr txBox="1"/>
          <p:nvPr/>
        </p:nvSpPr>
        <p:spPr>
          <a:xfrm>
            <a:off x="116873" y="126999"/>
            <a:ext cx="8910254" cy="1015663"/>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4.</a:t>
            </a:r>
            <a:r>
              <a:rPr lang="es-ES" altLang="es-ES" b="1" spc="-100" dirty="0">
                <a:solidFill>
                  <a:srgbClr val="FFFFFF"/>
                </a:solidFill>
                <a:latin typeface="Arial"/>
                <a:cs typeface="Arial"/>
              </a:rPr>
              <a:t> </a:t>
            </a:r>
            <a:r>
              <a:rPr lang="es-ES" altLang="es-ES" sz="2400" b="1" spc="-100" dirty="0">
                <a:solidFill>
                  <a:srgbClr val="FFFFFF"/>
                </a:solidFill>
                <a:latin typeface="Arial"/>
                <a:cs typeface="Arial"/>
              </a:rPr>
              <a:t>Les </a:t>
            </a:r>
            <a:r>
              <a:rPr lang="es-ES" altLang="es-ES" sz="2400" b="1" spc="-100" dirty="0" err="1">
                <a:solidFill>
                  <a:srgbClr val="FFFFFF"/>
                </a:solidFill>
                <a:latin typeface="Arial"/>
                <a:cs typeface="Arial"/>
              </a:rPr>
              <a:t>lleis</a:t>
            </a:r>
            <a:r>
              <a:rPr lang="es-ES" altLang="es-ES" sz="2400" b="1" spc="-100" dirty="0">
                <a:solidFill>
                  <a:srgbClr val="FFFFFF"/>
                </a:solidFill>
                <a:latin typeface="Arial"/>
                <a:cs typeface="Arial"/>
              </a:rPr>
              <a:t> i </a:t>
            </a:r>
            <a:r>
              <a:rPr lang="es-ES" altLang="es-ES" sz="2400" b="1" spc="-100" dirty="0" err="1">
                <a:solidFill>
                  <a:srgbClr val="FFFFFF"/>
                </a:solidFill>
                <a:latin typeface="Arial"/>
                <a:cs typeface="Arial"/>
              </a:rPr>
              <a:t>els</a:t>
            </a:r>
            <a:r>
              <a:rPr lang="es-ES" altLang="es-ES" sz="2400" b="1" spc="-100" dirty="0">
                <a:solidFill>
                  <a:srgbClr val="FFFFFF"/>
                </a:solidFill>
                <a:latin typeface="Arial"/>
                <a:cs typeface="Arial"/>
              </a:rPr>
              <a:t> </a:t>
            </a:r>
            <a:r>
              <a:rPr lang="es-ES" altLang="es-ES" sz="2400" b="1" spc="-100" dirty="0" err="1">
                <a:solidFill>
                  <a:srgbClr val="FFFFFF"/>
                </a:solidFill>
                <a:latin typeface="Arial"/>
                <a:cs typeface="Arial"/>
              </a:rPr>
              <a:t>adults</a:t>
            </a:r>
            <a:r>
              <a:rPr lang="es-ES" altLang="es-ES" sz="2400" b="1" spc="-100" dirty="0">
                <a:solidFill>
                  <a:srgbClr val="FFFFFF"/>
                </a:solidFill>
                <a:latin typeface="Arial"/>
                <a:cs typeface="Arial"/>
              </a:rPr>
              <a:t> </a:t>
            </a:r>
            <a:r>
              <a:rPr lang="es-ES" altLang="es-ES" sz="2400" b="1" spc="-100" dirty="0" err="1">
                <a:solidFill>
                  <a:srgbClr val="FFFFFF"/>
                </a:solidFill>
                <a:latin typeface="Arial"/>
                <a:cs typeface="Arial"/>
              </a:rPr>
              <a:t>insisteixen</a:t>
            </a:r>
            <a:r>
              <a:rPr lang="es-ES" altLang="es-ES" sz="2400" b="1" spc="-100" dirty="0">
                <a:solidFill>
                  <a:srgbClr val="FFFFFF"/>
                </a:solidFill>
                <a:latin typeface="Arial"/>
                <a:cs typeface="Arial"/>
              </a:rPr>
              <a:t> que </a:t>
            </a:r>
            <a:r>
              <a:rPr lang="es-ES" altLang="es-ES" sz="2400" b="1" spc="-100" dirty="0" err="1">
                <a:solidFill>
                  <a:srgbClr val="FFFFFF"/>
                </a:solidFill>
                <a:latin typeface="Arial"/>
                <a:cs typeface="Arial"/>
              </a:rPr>
              <a:t>els</a:t>
            </a:r>
            <a:r>
              <a:rPr lang="es-ES" altLang="es-ES" sz="2400" b="1" spc="-100" dirty="0">
                <a:solidFill>
                  <a:srgbClr val="FFFFFF"/>
                </a:solidFill>
                <a:latin typeface="Arial"/>
                <a:cs typeface="Arial"/>
              </a:rPr>
              <a:t> </a:t>
            </a:r>
            <a:r>
              <a:rPr lang="es-ES" altLang="es-ES" sz="2400" b="1" spc="-100" dirty="0" err="1">
                <a:solidFill>
                  <a:srgbClr val="FFFFFF"/>
                </a:solidFill>
                <a:latin typeface="Arial"/>
                <a:cs typeface="Arial"/>
              </a:rPr>
              <a:t>menors</a:t>
            </a:r>
            <a:r>
              <a:rPr lang="es-ES" altLang="es-ES" sz="2400" b="1" spc="-100" dirty="0">
                <a:solidFill>
                  <a:srgbClr val="FFFFFF"/>
                </a:solidFill>
                <a:latin typeface="Arial"/>
                <a:cs typeface="Arial"/>
              </a:rPr>
              <a:t> </a:t>
            </a:r>
            <a:r>
              <a:rPr lang="es-ES" altLang="es-ES" sz="2400" b="1" spc="-100" dirty="0" err="1">
                <a:solidFill>
                  <a:srgbClr val="FFFFFF"/>
                </a:solidFill>
                <a:latin typeface="Arial"/>
                <a:cs typeface="Arial"/>
              </a:rPr>
              <a:t>d'edat</a:t>
            </a:r>
            <a:r>
              <a:rPr lang="es-ES" altLang="es-ES" sz="2400" b="1" spc="-100" dirty="0">
                <a:solidFill>
                  <a:srgbClr val="FFFFFF"/>
                </a:solidFill>
                <a:latin typeface="Arial"/>
                <a:cs typeface="Arial"/>
              </a:rPr>
              <a:t> no </a:t>
            </a:r>
            <a:r>
              <a:rPr lang="es-ES" altLang="es-ES" sz="2400" b="1" spc="-100" dirty="0" err="1">
                <a:solidFill>
                  <a:srgbClr val="FFFFFF"/>
                </a:solidFill>
                <a:latin typeface="Arial"/>
                <a:cs typeface="Arial"/>
              </a:rPr>
              <a:t>beguin</a:t>
            </a:r>
            <a:r>
              <a:rPr lang="es-ES" altLang="es-ES" sz="2400" b="1" spc="-100" dirty="0">
                <a:solidFill>
                  <a:srgbClr val="FFFFFF"/>
                </a:solidFill>
                <a:latin typeface="Arial"/>
                <a:cs typeface="Arial"/>
              </a:rPr>
              <a:t> alcohol per a </a:t>
            </a:r>
            <a:r>
              <a:rPr lang="es-ES" altLang="es-ES" sz="2400" b="1" spc="-100" dirty="0" err="1">
                <a:solidFill>
                  <a:srgbClr val="FFFFFF"/>
                </a:solidFill>
                <a:latin typeface="Arial"/>
                <a:cs typeface="Arial"/>
              </a:rPr>
              <a:t>fotre'ns</a:t>
            </a:r>
            <a:r>
              <a:rPr lang="es-ES" altLang="es-ES" sz="2400" b="1" spc="-100" dirty="0">
                <a:solidFill>
                  <a:srgbClr val="FFFFFF"/>
                </a:solidFill>
                <a:latin typeface="Arial"/>
                <a:cs typeface="Arial"/>
              </a:rPr>
              <a:t>?</a:t>
            </a:r>
          </a:p>
        </p:txBody>
      </p:sp>
    </p:spTree>
    <p:extLst>
      <p:ext uri="{BB962C8B-B14F-4D97-AF65-F5344CB8AC3E}">
        <p14:creationId xmlns:p14="http://schemas.microsoft.com/office/powerpoint/2010/main" val="32542399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210" y="86498"/>
            <a:ext cx="8921578" cy="1112108"/>
          </a:xfrm>
        </p:spPr>
        <p:txBody>
          <a:bodyPr>
            <a:noAutofit/>
          </a:bodyPr>
          <a:lstStyle/>
          <a:p>
            <a:pPr algn="l"/>
            <a:r>
              <a:rPr lang="es-ES" altLang="es-ES" sz="2400" spc="-100" dirty="0">
                <a:latin typeface="Arial"/>
                <a:cs typeface="Arial"/>
              </a:rPr>
              <a:t/>
            </a:r>
            <a:br>
              <a:rPr lang="es-ES" altLang="es-ES" sz="2400" spc="-100" dirty="0">
                <a:latin typeface="Arial"/>
                <a:cs typeface="Arial"/>
              </a:rPr>
            </a:br>
            <a:r>
              <a:rPr lang="es-ES" altLang="es-ES" sz="3600" b="1" spc="-100" dirty="0">
                <a:latin typeface="Arial"/>
                <a:cs typeface="Arial"/>
              </a:rPr>
              <a:t>4. </a:t>
            </a:r>
            <a:r>
              <a:rPr lang="es-ES" sz="2400" dirty="0"/>
              <a:t>Les </a:t>
            </a:r>
            <a:r>
              <a:rPr lang="es-ES" sz="2400" dirty="0" err="1"/>
              <a:t>lleis</a:t>
            </a:r>
            <a:r>
              <a:rPr lang="es-ES" sz="2400" dirty="0"/>
              <a:t> i </a:t>
            </a:r>
            <a:r>
              <a:rPr lang="es-ES" sz="2400" dirty="0" err="1"/>
              <a:t>els</a:t>
            </a:r>
            <a:r>
              <a:rPr lang="es-ES" sz="2400" dirty="0"/>
              <a:t> </a:t>
            </a:r>
            <a:r>
              <a:rPr lang="es-ES" sz="2400" dirty="0" err="1"/>
              <a:t>adults</a:t>
            </a:r>
            <a:r>
              <a:rPr lang="es-ES" sz="2400" dirty="0"/>
              <a:t> </a:t>
            </a:r>
            <a:r>
              <a:rPr lang="es-ES" sz="2400" dirty="0" err="1"/>
              <a:t>insisteixen</a:t>
            </a:r>
            <a:r>
              <a:rPr lang="es-ES" sz="2400" dirty="0"/>
              <a:t> que </a:t>
            </a:r>
            <a:r>
              <a:rPr lang="es-ES" sz="2400" dirty="0" err="1"/>
              <a:t>els</a:t>
            </a:r>
            <a:r>
              <a:rPr lang="es-ES" sz="2400" dirty="0"/>
              <a:t> </a:t>
            </a:r>
            <a:r>
              <a:rPr lang="es-ES" sz="2400" dirty="0" err="1"/>
              <a:t>menors</a:t>
            </a:r>
            <a:r>
              <a:rPr lang="es-ES" sz="2400" dirty="0"/>
              <a:t> </a:t>
            </a:r>
            <a:r>
              <a:rPr lang="es-ES" sz="2400" dirty="0" err="1"/>
              <a:t>d'edat</a:t>
            </a:r>
            <a:r>
              <a:rPr lang="es-ES" sz="2400" dirty="0"/>
              <a:t> no </a:t>
            </a:r>
            <a:r>
              <a:rPr lang="es-ES" sz="2400" dirty="0" err="1"/>
              <a:t>beguin</a:t>
            </a:r>
            <a:r>
              <a:rPr lang="es-ES" sz="2400" dirty="0"/>
              <a:t> alcohol per a </a:t>
            </a:r>
            <a:r>
              <a:rPr lang="es-ES" sz="2400" dirty="0" err="1"/>
              <a:t>fotre'ns</a:t>
            </a:r>
            <a:r>
              <a:rPr lang="es-ES" sz="2400" dirty="0"/>
              <a:t>?</a:t>
            </a:r>
            <a:r>
              <a:rPr lang="es-ES" sz="1800" dirty="0">
                <a:latin typeface="Arial" panose="020B0604020202020204" pitchFamily="34" charset="0"/>
                <a:cs typeface="Arial" panose="020B0604020202020204" pitchFamily="34" charset="0"/>
              </a:rPr>
              <a:t/>
            </a:r>
            <a:br>
              <a:rPr lang="es-ES" sz="1800" dirty="0">
                <a:latin typeface="Arial" panose="020B0604020202020204" pitchFamily="34" charset="0"/>
                <a:cs typeface="Arial" panose="020B0604020202020204" pitchFamily="34" charset="0"/>
              </a:rPr>
            </a:br>
            <a:endParaRPr lang="es-ES" sz="18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 y="1988820"/>
            <a:ext cx="9143999" cy="3154679"/>
          </a:xfrm>
          <a:solidFill>
            <a:srgbClr val="FFFF00"/>
          </a:solidFill>
        </p:spPr>
        <p:txBody>
          <a:bodyPr>
            <a:normAutofit fontScale="92500" lnSpcReduction="10000"/>
          </a:bodyPr>
          <a:lstStyle/>
          <a:p>
            <a:pPr marL="400050" lvl="1" indent="0" algn="ctr">
              <a:buNone/>
            </a:pPr>
            <a:r>
              <a:rPr lang="es-ES" sz="3300" b="1" dirty="0"/>
              <a:t>¡</a:t>
            </a:r>
            <a:r>
              <a:rPr lang="es-ES" sz="3300" b="1" i="1" dirty="0"/>
              <a:t>REAL NEWS</a:t>
            </a:r>
            <a:r>
              <a:rPr lang="es-ES" sz="3300" b="1" dirty="0"/>
              <a:t>!</a:t>
            </a:r>
          </a:p>
          <a:p>
            <a:pPr marL="400050" lvl="1" indent="0">
              <a:lnSpc>
                <a:spcPct val="120000"/>
              </a:lnSpc>
              <a:buNone/>
            </a:pPr>
            <a:r>
              <a:rPr lang="es-ES" sz="3600" b="1" dirty="0"/>
              <a:t>C) </a:t>
            </a:r>
            <a:r>
              <a:rPr lang="es-ES" dirty="0" err="1"/>
              <a:t>L'etanol</a:t>
            </a:r>
            <a:r>
              <a:rPr lang="es-ES" dirty="0"/>
              <a:t> </a:t>
            </a:r>
            <a:r>
              <a:rPr lang="es-ES" dirty="0" err="1"/>
              <a:t>és</a:t>
            </a:r>
            <a:r>
              <a:rPr lang="es-ES" dirty="0"/>
              <a:t> una </a:t>
            </a:r>
            <a:r>
              <a:rPr lang="es-ES" dirty="0" err="1"/>
              <a:t>substància</a:t>
            </a:r>
            <a:r>
              <a:rPr lang="es-ES" dirty="0"/>
              <a:t> química que </a:t>
            </a:r>
            <a:r>
              <a:rPr lang="es-ES" dirty="0" err="1"/>
              <a:t>s'ha</a:t>
            </a:r>
            <a:r>
              <a:rPr lang="es-ES" dirty="0"/>
              <a:t> </a:t>
            </a:r>
            <a:r>
              <a:rPr lang="es-ES" dirty="0" err="1"/>
              <a:t>estudiat</a:t>
            </a:r>
            <a:r>
              <a:rPr lang="es-ES" dirty="0"/>
              <a:t> i </a:t>
            </a:r>
            <a:r>
              <a:rPr lang="es-ES" dirty="0" err="1"/>
              <a:t>els</a:t>
            </a:r>
            <a:r>
              <a:rPr lang="es-ES" dirty="0"/>
              <a:t> </a:t>
            </a:r>
            <a:r>
              <a:rPr lang="es-ES" dirty="0" err="1"/>
              <a:t>seus</a:t>
            </a:r>
            <a:r>
              <a:rPr lang="es-ES" dirty="0"/>
              <a:t> </a:t>
            </a:r>
            <a:r>
              <a:rPr lang="es-ES" dirty="0" err="1"/>
              <a:t>efectes</a:t>
            </a:r>
            <a:r>
              <a:rPr lang="es-ES" dirty="0"/>
              <a:t> </a:t>
            </a:r>
            <a:r>
              <a:rPr lang="es-ES" dirty="0" err="1"/>
              <a:t>són</a:t>
            </a:r>
            <a:r>
              <a:rPr lang="es-ES" dirty="0"/>
              <a:t> </a:t>
            </a:r>
            <a:r>
              <a:rPr lang="es-ES" dirty="0" err="1"/>
              <a:t>perjudicials</a:t>
            </a:r>
            <a:r>
              <a:rPr lang="es-ES" dirty="0"/>
              <a:t> per a la </a:t>
            </a:r>
            <a:r>
              <a:rPr lang="es-ES" dirty="0" err="1"/>
              <a:t>salut</a:t>
            </a:r>
            <a:r>
              <a:rPr lang="es-ES" dirty="0"/>
              <a:t>, </a:t>
            </a:r>
            <a:r>
              <a:rPr lang="es-ES" b="1" dirty="0" err="1"/>
              <a:t>cap</a:t>
            </a:r>
            <a:r>
              <a:rPr lang="es-ES" b="1" dirty="0"/>
              <a:t> </a:t>
            </a:r>
            <a:r>
              <a:rPr lang="es-ES" b="1" dirty="0" err="1"/>
              <a:t>professional</a:t>
            </a:r>
            <a:r>
              <a:rPr lang="es-ES" b="1" dirty="0"/>
              <a:t> </a:t>
            </a:r>
            <a:r>
              <a:rPr lang="es-ES" b="1" dirty="0" err="1"/>
              <a:t>sanitari</a:t>
            </a:r>
            <a:r>
              <a:rPr lang="es-ES" b="1" dirty="0"/>
              <a:t> </a:t>
            </a:r>
            <a:r>
              <a:rPr lang="es-ES" b="1" dirty="0" err="1"/>
              <a:t>recomana</a:t>
            </a:r>
            <a:r>
              <a:rPr lang="es-ES" b="1" dirty="0"/>
              <a:t> </a:t>
            </a:r>
            <a:r>
              <a:rPr lang="es-ES" b="1" dirty="0" err="1"/>
              <a:t>beure</a:t>
            </a:r>
            <a:r>
              <a:rPr lang="es-ES" b="1" dirty="0"/>
              <a:t> alcohol</a:t>
            </a:r>
            <a:r>
              <a:rPr lang="es-ES" dirty="0"/>
              <a:t>, per </a:t>
            </a:r>
            <a:r>
              <a:rPr lang="es-ES" dirty="0" err="1"/>
              <a:t>això</a:t>
            </a:r>
            <a:r>
              <a:rPr lang="es-ES" dirty="0"/>
              <a:t> </a:t>
            </a:r>
            <a:r>
              <a:rPr lang="es-ES" b="1" dirty="0"/>
              <a:t>les </a:t>
            </a:r>
            <a:r>
              <a:rPr lang="es-ES" b="1" dirty="0" err="1"/>
              <a:t>lleis</a:t>
            </a:r>
            <a:r>
              <a:rPr lang="es-ES" b="1" dirty="0"/>
              <a:t> </a:t>
            </a:r>
            <a:r>
              <a:rPr lang="es-ES" b="1" dirty="0" err="1"/>
              <a:t>protegeixen</a:t>
            </a:r>
            <a:r>
              <a:rPr lang="es-ES" b="1" dirty="0"/>
              <a:t> </a:t>
            </a:r>
            <a:r>
              <a:rPr lang="es-ES" b="1" dirty="0" err="1"/>
              <a:t>els</a:t>
            </a:r>
            <a:r>
              <a:rPr lang="es-ES" b="1" dirty="0"/>
              <a:t> </a:t>
            </a:r>
            <a:r>
              <a:rPr lang="es-ES" b="1" dirty="0" err="1"/>
              <a:t>menors</a:t>
            </a:r>
            <a:r>
              <a:rPr lang="es-ES" b="1" dirty="0"/>
              <a:t> per a evitar que </a:t>
            </a:r>
            <a:r>
              <a:rPr lang="es-ES" b="1" dirty="0" err="1"/>
              <a:t>ho</a:t>
            </a:r>
            <a:r>
              <a:rPr lang="es-ES" b="1" dirty="0"/>
              <a:t> </a:t>
            </a:r>
            <a:r>
              <a:rPr lang="es-ES" b="1" dirty="0" err="1"/>
              <a:t>consumeixin</a:t>
            </a:r>
            <a:r>
              <a:rPr lang="es-ES" dirty="0"/>
              <a:t>, </a:t>
            </a:r>
            <a:r>
              <a:rPr lang="es-ES" dirty="0" err="1"/>
              <a:t>perquè</a:t>
            </a:r>
            <a:r>
              <a:rPr lang="es-ES" dirty="0"/>
              <a:t> en </a:t>
            </a:r>
            <a:r>
              <a:rPr lang="es-ES" dirty="0" err="1"/>
              <a:t>ells</a:t>
            </a:r>
            <a:r>
              <a:rPr lang="es-ES" dirty="0"/>
              <a:t> </a:t>
            </a:r>
            <a:r>
              <a:rPr lang="es-ES" dirty="0" err="1"/>
              <a:t>és</a:t>
            </a:r>
            <a:r>
              <a:rPr lang="es-ES" dirty="0"/>
              <a:t> </a:t>
            </a:r>
            <a:r>
              <a:rPr lang="es-ES" b="1" dirty="0" err="1"/>
              <a:t>més</a:t>
            </a:r>
            <a:r>
              <a:rPr lang="es-ES" b="1" dirty="0"/>
              <a:t> perjudicial per estar en </a:t>
            </a:r>
            <a:r>
              <a:rPr lang="es-ES" b="1" dirty="0" err="1"/>
              <a:t>desenvolupament</a:t>
            </a:r>
            <a:r>
              <a:rPr lang="es-ES" dirty="0"/>
              <a:t>. </a:t>
            </a:r>
          </a:p>
          <a:p>
            <a:pPr marL="400050" lvl="1" indent="0">
              <a:lnSpc>
                <a:spcPct val="120000"/>
              </a:lnSpc>
              <a:buNone/>
            </a:pPr>
            <a:endParaRPr lang="es-ES" b="1" dirty="0"/>
          </a:p>
          <a:p>
            <a:pPr marL="400050" lvl="1" indent="0">
              <a:buNone/>
            </a:pPr>
            <a:endParaRPr lang="es-ES" dirty="0">
              <a:solidFill>
                <a:srgbClr val="FFC000"/>
              </a:solidFill>
            </a:endParaRPr>
          </a:p>
          <a:p>
            <a:pPr marL="400050" lvl="1" indent="0">
              <a:buNone/>
            </a:pPr>
            <a:endParaRPr lang="es-ES" dirty="0">
              <a:solidFill>
                <a:srgbClr val="FFC000"/>
              </a:solidFill>
            </a:endParaRPr>
          </a:p>
          <a:p>
            <a:endParaRPr lang="es-ES" sz="2800" dirty="0"/>
          </a:p>
        </p:txBody>
      </p:sp>
      <p:sp>
        <p:nvSpPr>
          <p:cNvPr id="4" name="Título 1"/>
          <p:cNvSpPr txBox="1">
            <a:spLocks/>
          </p:cNvSpPr>
          <p:nvPr/>
        </p:nvSpPr>
        <p:spPr>
          <a:xfrm>
            <a:off x="6171117" y="1104798"/>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“C”</a:t>
            </a:r>
            <a:endParaRPr lang="es-ES" sz="5400" b="1" dirty="0">
              <a:latin typeface="Arial" panose="020B0604020202020204" pitchFamily="34" charset="0"/>
              <a:cs typeface="Arial" panose="020B0604020202020204" pitchFamily="34" charset="0"/>
            </a:endParaRPr>
          </a:p>
        </p:txBody>
      </p:sp>
      <p:sp>
        <p:nvSpPr>
          <p:cNvPr id="6" name="Título 1"/>
          <p:cNvSpPr txBox="1">
            <a:spLocks/>
          </p:cNvSpPr>
          <p:nvPr/>
        </p:nvSpPr>
        <p:spPr>
          <a:xfrm>
            <a:off x="843148" y="113288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¡I LA RESPOSTA CORRECTA ES…!</a:t>
            </a:r>
            <a:endParaRPr lang="es-E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8097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bg/>
                                          </p:spTgt>
                                        </p:tgtEl>
                                        <p:attrNameLst>
                                          <p:attrName>style.visibility</p:attrName>
                                        </p:attrNameLst>
                                      </p:cBhvr>
                                      <p:to>
                                        <p:strVal val="visible"/>
                                      </p:to>
                                    </p:set>
                                    <p:anim calcmode="lin" valueType="num">
                                      <p:cBhvr>
                                        <p:cTn id="18" dur="500" fill="hold"/>
                                        <p:tgtEl>
                                          <p:spTgt spid="3">
                                            <p:bg/>
                                          </p:spTgt>
                                        </p:tgtEl>
                                        <p:attrNameLst>
                                          <p:attrName>ppt_w</p:attrName>
                                        </p:attrNameLst>
                                      </p:cBhvr>
                                      <p:tavLst>
                                        <p:tav tm="0">
                                          <p:val>
                                            <p:fltVal val="0"/>
                                          </p:val>
                                        </p:tav>
                                        <p:tav tm="100000">
                                          <p:val>
                                            <p:strVal val="#ppt_w"/>
                                          </p:val>
                                        </p:tav>
                                      </p:tavLst>
                                    </p:anim>
                                    <p:anim calcmode="lin" valueType="num">
                                      <p:cBhvr>
                                        <p:cTn id="19" dur="500" fill="hold"/>
                                        <p:tgtEl>
                                          <p:spTgt spid="3">
                                            <p:bg/>
                                          </p:spTgt>
                                        </p:tgtEl>
                                        <p:attrNameLst>
                                          <p:attrName>ppt_h</p:attrName>
                                        </p:attrNameLst>
                                      </p:cBhvr>
                                      <p:tavLst>
                                        <p:tav tm="0">
                                          <p:val>
                                            <p:fltVal val="0"/>
                                          </p:val>
                                        </p:tav>
                                        <p:tav tm="100000">
                                          <p:val>
                                            <p:strVal val="#ppt_h"/>
                                          </p:val>
                                        </p:tav>
                                      </p:tavLst>
                                    </p:anim>
                                    <p:animEffect transition="in" filter="fade">
                                      <p:cBhvr>
                                        <p:cTn id="20" dur="500"/>
                                        <p:tgtEl>
                                          <p:spTgt spid="3">
                                            <p:bg/>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
                                            <p:txEl>
                                              <p:pRg st="0" end="0"/>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9B5435-A02F-4E75-9D16-BD299C007DF7}"/>
              </a:ext>
            </a:extLst>
          </p:cNvPr>
          <p:cNvSpPr>
            <a:spLocks noGrp="1"/>
          </p:cNvSpPr>
          <p:nvPr>
            <p:ph type="title"/>
          </p:nvPr>
        </p:nvSpPr>
        <p:spPr>
          <a:xfrm>
            <a:off x="267005" y="69283"/>
            <a:ext cx="8229600" cy="429213"/>
          </a:xfrm>
        </p:spPr>
        <p:txBody>
          <a:bodyPr>
            <a:normAutofit fontScale="90000"/>
          </a:bodyPr>
          <a:lstStyle/>
          <a:p>
            <a:r>
              <a:rPr lang="es-ES" sz="2800" b="1" dirty="0" err="1">
                <a:solidFill>
                  <a:schemeClr val="accent6">
                    <a:lumMod val="75000"/>
                  </a:schemeClr>
                </a:solidFill>
              </a:rPr>
              <a:t>Llegiu</a:t>
            </a:r>
            <a:r>
              <a:rPr lang="es-ES" sz="2800" b="1" dirty="0">
                <a:solidFill>
                  <a:schemeClr val="accent6">
                    <a:lumMod val="75000"/>
                  </a:schemeClr>
                </a:solidFill>
              </a:rPr>
              <a:t> </a:t>
            </a:r>
            <a:r>
              <a:rPr lang="es-ES" sz="2800" b="1" dirty="0" err="1">
                <a:solidFill>
                  <a:schemeClr val="accent6">
                    <a:lumMod val="75000"/>
                  </a:schemeClr>
                </a:solidFill>
              </a:rPr>
              <a:t>aquestes</a:t>
            </a:r>
            <a:r>
              <a:rPr lang="es-ES" sz="2800" b="1" dirty="0">
                <a:solidFill>
                  <a:schemeClr val="accent6">
                    <a:lumMod val="75000"/>
                  </a:schemeClr>
                </a:solidFill>
              </a:rPr>
              <a:t> </a:t>
            </a:r>
            <a:r>
              <a:rPr lang="es-ES" sz="2800" b="1" dirty="0" err="1">
                <a:solidFill>
                  <a:schemeClr val="accent6">
                    <a:lumMod val="75000"/>
                  </a:schemeClr>
                </a:solidFill>
              </a:rPr>
              <a:t>dues</a:t>
            </a:r>
            <a:r>
              <a:rPr lang="es-ES" sz="2800" b="1" dirty="0">
                <a:solidFill>
                  <a:schemeClr val="accent6">
                    <a:lumMod val="75000"/>
                  </a:schemeClr>
                </a:solidFill>
              </a:rPr>
              <a:t> frases…</a:t>
            </a:r>
          </a:p>
        </p:txBody>
      </p:sp>
      <p:sp>
        <p:nvSpPr>
          <p:cNvPr id="3" name="Marcador de contenido 2">
            <a:extLst>
              <a:ext uri="{FF2B5EF4-FFF2-40B4-BE49-F238E27FC236}">
                <a16:creationId xmlns:a16="http://schemas.microsoft.com/office/drawing/2014/main" xmlns="" id="{58D6F371-25CC-4F9F-A7D7-BA8774F82D87}"/>
              </a:ext>
            </a:extLst>
          </p:cNvPr>
          <p:cNvSpPr>
            <a:spLocks noGrp="1"/>
          </p:cNvSpPr>
          <p:nvPr>
            <p:ph idx="1"/>
          </p:nvPr>
        </p:nvSpPr>
        <p:spPr>
          <a:xfrm>
            <a:off x="457200" y="591555"/>
            <a:ext cx="8527774" cy="1195524"/>
          </a:xfrm>
        </p:spPr>
        <p:txBody>
          <a:bodyPr>
            <a:normAutofit fontScale="55000" lnSpcReduction="20000"/>
          </a:bodyPr>
          <a:lstStyle/>
          <a:p>
            <a:pPr marL="514350" indent="-514350">
              <a:buAutoNum type="alphaUcPeriod"/>
            </a:pPr>
            <a:r>
              <a:rPr lang="es-ES" dirty="0" err="1">
                <a:solidFill>
                  <a:schemeClr val="accent6">
                    <a:lumMod val="50000"/>
                  </a:schemeClr>
                </a:solidFill>
              </a:rPr>
              <a:t>L'efecte</a:t>
            </a:r>
            <a:r>
              <a:rPr lang="es-ES" dirty="0">
                <a:solidFill>
                  <a:schemeClr val="accent6">
                    <a:lumMod val="50000"/>
                  </a:schemeClr>
                </a:solidFill>
              </a:rPr>
              <a:t> de </a:t>
            </a:r>
            <a:r>
              <a:rPr lang="es-ES" dirty="0" err="1">
                <a:solidFill>
                  <a:schemeClr val="accent6">
                    <a:lumMod val="50000"/>
                  </a:schemeClr>
                </a:solidFill>
              </a:rPr>
              <a:t>l'alcohol</a:t>
            </a:r>
            <a:r>
              <a:rPr lang="es-ES" dirty="0">
                <a:solidFill>
                  <a:schemeClr val="accent6">
                    <a:lumMod val="50000"/>
                  </a:schemeClr>
                </a:solidFill>
              </a:rPr>
              <a:t> </a:t>
            </a:r>
            <a:r>
              <a:rPr lang="es-ES" dirty="0" err="1">
                <a:solidFill>
                  <a:schemeClr val="accent6">
                    <a:lumMod val="50000"/>
                  </a:schemeClr>
                </a:solidFill>
              </a:rPr>
              <a:t>és</a:t>
            </a:r>
            <a:r>
              <a:rPr lang="es-ES" dirty="0">
                <a:solidFill>
                  <a:schemeClr val="accent6">
                    <a:lumMod val="50000"/>
                  </a:schemeClr>
                </a:solidFill>
              </a:rPr>
              <a:t> desinhibidor, fa que </a:t>
            </a:r>
            <a:r>
              <a:rPr lang="es-ES" dirty="0" err="1">
                <a:solidFill>
                  <a:schemeClr val="accent6">
                    <a:lumMod val="50000"/>
                  </a:schemeClr>
                </a:solidFill>
              </a:rPr>
              <a:t>els</a:t>
            </a:r>
            <a:r>
              <a:rPr lang="es-ES" dirty="0">
                <a:solidFill>
                  <a:schemeClr val="accent6">
                    <a:lumMod val="50000"/>
                  </a:schemeClr>
                </a:solidFill>
              </a:rPr>
              <a:t> </a:t>
            </a:r>
            <a:r>
              <a:rPr lang="es-ES" dirty="0" err="1">
                <a:solidFill>
                  <a:schemeClr val="accent6">
                    <a:lumMod val="50000"/>
                  </a:schemeClr>
                </a:solidFill>
              </a:rPr>
              <a:t>majors</a:t>
            </a:r>
            <a:r>
              <a:rPr lang="es-ES" dirty="0">
                <a:solidFill>
                  <a:schemeClr val="accent6">
                    <a:lumMod val="50000"/>
                  </a:schemeClr>
                </a:solidFill>
              </a:rPr>
              <a:t> </a:t>
            </a:r>
            <a:r>
              <a:rPr lang="es-ES" dirty="0" err="1">
                <a:solidFill>
                  <a:schemeClr val="accent6">
                    <a:lumMod val="50000"/>
                  </a:schemeClr>
                </a:solidFill>
              </a:rPr>
              <a:t>s'ho</a:t>
            </a:r>
            <a:r>
              <a:rPr lang="es-ES" dirty="0">
                <a:solidFill>
                  <a:schemeClr val="accent6">
                    <a:lumMod val="50000"/>
                  </a:schemeClr>
                </a:solidFill>
              </a:rPr>
              <a:t> </a:t>
            </a:r>
            <a:r>
              <a:rPr lang="es-ES" dirty="0" err="1">
                <a:solidFill>
                  <a:schemeClr val="accent6">
                    <a:lumMod val="50000"/>
                  </a:schemeClr>
                </a:solidFill>
              </a:rPr>
              <a:t>passin</a:t>
            </a:r>
            <a:r>
              <a:rPr lang="es-ES" dirty="0">
                <a:solidFill>
                  <a:schemeClr val="accent6">
                    <a:lumMod val="50000"/>
                  </a:schemeClr>
                </a:solidFill>
              </a:rPr>
              <a:t> </a:t>
            </a:r>
            <a:r>
              <a:rPr lang="es-ES" dirty="0" err="1">
                <a:solidFill>
                  <a:schemeClr val="accent6">
                    <a:lumMod val="50000"/>
                  </a:schemeClr>
                </a:solidFill>
              </a:rPr>
              <a:t>bé</a:t>
            </a:r>
            <a:r>
              <a:rPr lang="es-ES" dirty="0">
                <a:solidFill>
                  <a:schemeClr val="accent6">
                    <a:lumMod val="50000"/>
                  </a:schemeClr>
                </a:solidFill>
              </a:rPr>
              <a:t> </a:t>
            </a:r>
            <a:r>
              <a:rPr lang="es-ES" dirty="0" err="1">
                <a:solidFill>
                  <a:schemeClr val="accent6">
                    <a:lumMod val="50000"/>
                  </a:schemeClr>
                </a:solidFill>
              </a:rPr>
              <a:t>bevent</a:t>
            </a:r>
            <a:r>
              <a:rPr lang="es-ES" dirty="0">
                <a:solidFill>
                  <a:schemeClr val="accent6">
                    <a:lumMod val="50000"/>
                  </a:schemeClr>
                </a:solidFill>
              </a:rPr>
              <a:t> </a:t>
            </a:r>
            <a:r>
              <a:rPr lang="es-ES" dirty="0" err="1">
                <a:solidFill>
                  <a:schemeClr val="accent6">
                    <a:lumMod val="50000"/>
                  </a:schemeClr>
                </a:solidFill>
              </a:rPr>
              <a:t>però</a:t>
            </a:r>
            <a:r>
              <a:rPr lang="es-ES" dirty="0">
                <a:solidFill>
                  <a:schemeClr val="accent6">
                    <a:lumMod val="50000"/>
                  </a:schemeClr>
                </a:solidFill>
              </a:rPr>
              <a:t> no </a:t>
            </a:r>
            <a:r>
              <a:rPr lang="es-ES" dirty="0" err="1">
                <a:solidFill>
                  <a:schemeClr val="accent6">
                    <a:lumMod val="50000"/>
                  </a:schemeClr>
                </a:solidFill>
              </a:rPr>
              <a:t>ens</a:t>
            </a:r>
            <a:r>
              <a:rPr lang="es-ES" dirty="0">
                <a:solidFill>
                  <a:schemeClr val="accent6">
                    <a:lumMod val="50000"/>
                  </a:schemeClr>
                </a:solidFill>
              </a:rPr>
              <a:t> </a:t>
            </a:r>
            <a:r>
              <a:rPr lang="es-ES" dirty="0" err="1">
                <a:solidFill>
                  <a:schemeClr val="accent6">
                    <a:lumMod val="50000"/>
                  </a:schemeClr>
                </a:solidFill>
              </a:rPr>
              <a:t>ho</a:t>
            </a:r>
            <a:r>
              <a:rPr lang="es-ES" dirty="0">
                <a:solidFill>
                  <a:schemeClr val="accent6">
                    <a:lumMod val="50000"/>
                  </a:schemeClr>
                </a:solidFill>
              </a:rPr>
              <a:t> </a:t>
            </a:r>
            <a:r>
              <a:rPr lang="es-ES" dirty="0" err="1">
                <a:solidFill>
                  <a:schemeClr val="accent6">
                    <a:lumMod val="50000"/>
                  </a:schemeClr>
                </a:solidFill>
              </a:rPr>
              <a:t>permeten</a:t>
            </a:r>
            <a:r>
              <a:rPr lang="es-ES" dirty="0">
                <a:solidFill>
                  <a:schemeClr val="accent6">
                    <a:lumMod val="50000"/>
                  </a:schemeClr>
                </a:solidFill>
              </a:rPr>
              <a:t> a </a:t>
            </a:r>
            <a:r>
              <a:rPr lang="es-ES" dirty="0" err="1">
                <a:solidFill>
                  <a:schemeClr val="accent6">
                    <a:lumMod val="50000"/>
                  </a:schemeClr>
                </a:solidFill>
              </a:rPr>
              <a:t>nosaltres</a:t>
            </a:r>
            <a:r>
              <a:rPr lang="es-ES" dirty="0">
                <a:solidFill>
                  <a:schemeClr val="accent6">
                    <a:lumMod val="50000"/>
                  </a:schemeClr>
                </a:solidFill>
              </a:rPr>
              <a:t>.</a:t>
            </a:r>
          </a:p>
          <a:p>
            <a:pPr marL="514350" indent="-514350">
              <a:buAutoNum type="alphaUcPeriod"/>
            </a:pPr>
            <a:endParaRPr lang="es-ES" sz="1700" dirty="0">
              <a:solidFill>
                <a:schemeClr val="accent6">
                  <a:lumMod val="50000"/>
                </a:schemeClr>
              </a:solidFill>
            </a:endParaRPr>
          </a:p>
          <a:p>
            <a:pPr marL="514350" indent="-514350">
              <a:buAutoNum type="alphaUcPeriod"/>
            </a:pPr>
            <a:r>
              <a:rPr lang="es-ES" dirty="0" err="1">
                <a:solidFill>
                  <a:srgbClr val="990000"/>
                </a:solidFill>
              </a:rPr>
              <a:t>L'alcohol</a:t>
            </a:r>
            <a:r>
              <a:rPr lang="es-ES" dirty="0">
                <a:solidFill>
                  <a:srgbClr val="990000"/>
                </a:solidFill>
              </a:rPr>
              <a:t> que es </a:t>
            </a:r>
            <a:r>
              <a:rPr lang="es-ES" dirty="0" err="1">
                <a:solidFill>
                  <a:srgbClr val="990000"/>
                </a:solidFill>
              </a:rPr>
              <a:t>beu</a:t>
            </a:r>
            <a:r>
              <a:rPr lang="es-ES" dirty="0">
                <a:solidFill>
                  <a:srgbClr val="990000"/>
                </a:solidFill>
              </a:rPr>
              <a:t> en les </a:t>
            </a:r>
            <a:r>
              <a:rPr lang="es-ES" dirty="0" err="1">
                <a:solidFill>
                  <a:srgbClr val="990000"/>
                </a:solidFill>
              </a:rPr>
              <a:t>pel·lícules</a:t>
            </a:r>
            <a:r>
              <a:rPr lang="es-ES" dirty="0">
                <a:solidFill>
                  <a:srgbClr val="990000"/>
                </a:solidFill>
              </a:rPr>
              <a:t> anima a </a:t>
            </a:r>
            <a:r>
              <a:rPr lang="es-ES" dirty="0" err="1">
                <a:solidFill>
                  <a:srgbClr val="990000"/>
                </a:solidFill>
              </a:rPr>
              <a:t>tenir</a:t>
            </a:r>
            <a:r>
              <a:rPr lang="es-ES" dirty="0">
                <a:solidFill>
                  <a:srgbClr val="990000"/>
                </a:solidFill>
              </a:rPr>
              <a:t> </a:t>
            </a:r>
            <a:r>
              <a:rPr lang="es-ES" dirty="0" err="1">
                <a:solidFill>
                  <a:srgbClr val="990000"/>
                </a:solidFill>
              </a:rPr>
              <a:t>relacions</a:t>
            </a:r>
            <a:r>
              <a:rPr lang="es-ES" dirty="0">
                <a:solidFill>
                  <a:srgbClr val="990000"/>
                </a:solidFill>
              </a:rPr>
              <a:t> </a:t>
            </a:r>
            <a:r>
              <a:rPr lang="es-ES" dirty="0" err="1">
                <a:solidFill>
                  <a:srgbClr val="990000"/>
                </a:solidFill>
              </a:rPr>
              <a:t>socials</a:t>
            </a:r>
            <a:r>
              <a:rPr lang="es-ES" dirty="0">
                <a:solidFill>
                  <a:srgbClr val="990000"/>
                </a:solidFill>
              </a:rPr>
              <a:t> i també </a:t>
            </a:r>
            <a:r>
              <a:rPr lang="es-ES" dirty="0" err="1">
                <a:solidFill>
                  <a:srgbClr val="990000"/>
                </a:solidFill>
              </a:rPr>
              <a:t>sexuals</a:t>
            </a:r>
            <a:r>
              <a:rPr lang="es-ES" dirty="0">
                <a:solidFill>
                  <a:srgbClr val="990000"/>
                </a:solidFill>
              </a:rPr>
              <a:t>, </a:t>
            </a:r>
            <a:r>
              <a:rPr lang="es-ES" dirty="0" err="1">
                <a:solidFill>
                  <a:srgbClr val="990000"/>
                </a:solidFill>
              </a:rPr>
              <a:t>perquè</a:t>
            </a:r>
            <a:r>
              <a:rPr lang="es-ES" dirty="0">
                <a:solidFill>
                  <a:srgbClr val="990000"/>
                </a:solidFill>
              </a:rPr>
              <a:t> </a:t>
            </a:r>
            <a:r>
              <a:rPr lang="es-ES" dirty="0" err="1">
                <a:solidFill>
                  <a:srgbClr val="990000"/>
                </a:solidFill>
              </a:rPr>
              <a:t>és</a:t>
            </a:r>
            <a:r>
              <a:rPr lang="es-ES" dirty="0">
                <a:solidFill>
                  <a:srgbClr val="990000"/>
                </a:solidFill>
              </a:rPr>
              <a:t> un </a:t>
            </a:r>
            <a:r>
              <a:rPr lang="es-ES" dirty="0" err="1">
                <a:solidFill>
                  <a:srgbClr val="990000"/>
                </a:solidFill>
              </a:rPr>
              <a:t>potent</a:t>
            </a:r>
            <a:r>
              <a:rPr lang="es-ES" dirty="0">
                <a:solidFill>
                  <a:srgbClr val="990000"/>
                </a:solidFill>
              </a:rPr>
              <a:t> </a:t>
            </a:r>
            <a:r>
              <a:rPr lang="es-ES" dirty="0" err="1">
                <a:solidFill>
                  <a:srgbClr val="990000"/>
                </a:solidFill>
              </a:rPr>
              <a:t>estimulant</a:t>
            </a:r>
            <a:r>
              <a:rPr lang="es-ES" dirty="0">
                <a:solidFill>
                  <a:srgbClr val="990000"/>
                </a:solidFill>
              </a:rPr>
              <a:t>, per </a:t>
            </a:r>
            <a:r>
              <a:rPr lang="es-ES" dirty="0" err="1">
                <a:solidFill>
                  <a:srgbClr val="990000"/>
                </a:solidFill>
              </a:rPr>
              <a:t>això</a:t>
            </a:r>
            <a:r>
              <a:rPr lang="es-ES" dirty="0">
                <a:solidFill>
                  <a:srgbClr val="990000"/>
                </a:solidFill>
              </a:rPr>
              <a:t> no </a:t>
            </a:r>
            <a:r>
              <a:rPr lang="es-ES" dirty="0" err="1">
                <a:solidFill>
                  <a:srgbClr val="990000"/>
                </a:solidFill>
              </a:rPr>
              <a:t>ens</a:t>
            </a:r>
            <a:r>
              <a:rPr lang="es-ES" dirty="0">
                <a:solidFill>
                  <a:srgbClr val="990000"/>
                </a:solidFill>
              </a:rPr>
              <a:t> </a:t>
            </a:r>
            <a:r>
              <a:rPr lang="es-ES" dirty="0" err="1">
                <a:solidFill>
                  <a:srgbClr val="990000"/>
                </a:solidFill>
              </a:rPr>
              <a:t>deixen</a:t>
            </a:r>
            <a:r>
              <a:rPr lang="es-ES" dirty="0">
                <a:solidFill>
                  <a:srgbClr val="990000"/>
                </a:solidFill>
              </a:rPr>
              <a:t> </a:t>
            </a:r>
            <a:r>
              <a:rPr lang="es-ES" dirty="0" err="1">
                <a:solidFill>
                  <a:srgbClr val="990000"/>
                </a:solidFill>
              </a:rPr>
              <a:t>prendre-ho</a:t>
            </a:r>
            <a:r>
              <a:rPr lang="es-ES" dirty="0">
                <a:solidFill>
                  <a:srgbClr val="990000"/>
                </a:solidFill>
              </a:rPr>
              <a:t>.</a:t>
            </a:r>
          </a:p>
        </p:txBody>
      </p:sp>
      <p:cxnSp>
        <p:nvCxnSpPr>
          <p:cNvPr id="9" name="Conector recto 8">
            <a:extLst>
              <a:ext uri="{FF2B5EF4-FFF2-40B4-BE49-F238E27FC236}">
                <a16:creationId xmlns:a16="http://schemas.microsoft.com/office/drawing/2014/main" xmlns="" id="{598DC338-6377-4C3B-9066-E223D960EAE3}"/>
              </a:ext>
            </a:extLst>
          </p:cNvPr>
          <p:cNvCxnSpPr>
            <a:cxnSpLocks/>
          </p:cNvCxnSpPr>
          <p:nvPr/>
        </p:nvCxnSpPr>
        <p:spPr>
          <a:xfrm>
            <a:off x="1901952" y="824948"/>
            <a:ext cx="241401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2" name="Conector recto 11">
            <a:extLst>
              <a:ext uri="{FF2B5EF4-FFF2-40B4-BE49-F238E27FC236}">
                <a16:creationId xmlns:a16="http://schemas.microsoft.com/office/drawing/2014/main" xmlns="" id="{8D783401-0BBB-4B75-A09C-D2435A5D423A}"/>
              </a:ext>
            </a:extLst>
          </p:cNvPr>
          <p:cNvCxnSpPr>
            <a:cxnSpLocks/>
          </p:cNvCxnSpPr>
          <p:nvPr/>
        </p:nvCxnSpPr>
        <p:spPr>
          <a:xfrm>
            <a:off x="1985163" y="1676398"/>
            <a:ext cx="2075688"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5" name="Marcador de contenido 2">
            <a:extLst>
              <a:ext uri="{FF2B5EF4-FFF2-40B4-BE49-F238E27FC236}">
                <a16:creationId xmlns:a16="http://schemas.microsoft.com/office/drawing/2014/main" xmlns="" id="{773C6B45-A913-421D-8845-33855F5F5B9A}"/>
              </a:ext>
            </a:extLst>
          </p:cNvPr>
          <p:cNvSpPr txBox="1">
            <a:spLocks/>
          </p:cNvSpPr>
          <p:nvPr/>
        </p:nvSpPr>
        <p:spPr>
          <a:xfrm>
            <a:off x="421950" y="1909792"/>
            <a:ext cx="3894018" cy="3052352"/>
          </a:xfrm>
          <a:prstGeom prst="rect">
            <a:avLst/>
          </a:prstGeom>
          <a:ln w="50800">
            <a:solidFill>
              <a:srgbClr val="FFFF00"/>
            </a:solidFill>
          </a:ln>
        </p:spPr>
        <p:txBody>
          <a:bodyPr vert="horz" lIns="91440" tIns="45720" rIns="91440" bIns="45720" rtlCol="0">
            <a:normAutofit fontScale="4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5000" b="1" i="1" dirty="0">
                <a:solidFill>
                  <a:schemeClr val="accent6">
                    <a:lumMod val="75000"/>
                  </a:schemeClr>
                </a:solidFill>
              </a:rPr>
              <a:t>Real News: </a:t>
            </a:r>
            <a:r>
              <a:rPr lang="es-ES" sz="4500" dirty="0" err="1">
                <a:solidFill>
                  <a:schemeClr val="accent6">
                    <a:lumMod val="75000"/>
                  </a:schemeClr>
                </a:solidFill>
              </a:rPr>
              <a:t>desinhibeix</a:t>
            </a:r>
            <a:endParaRPr lang="es-ES" sz="4500" dirty="0">
              <a:solidFill>
                <a:schemeClr val="accent6">
                  <a:lumMod val="75000"/>
                </a:schemeClr>
              </a:solidFill>
            </a:endParaRPr>
          </a:p>
          <a:p>
            <a:pPr marL="0" indent="0">
              <a:buNone/>
            </a:pPr>
            <a:r>
              <a:rPr lang="es-ES" sz="4000" b="1" dirty="0"/>
              <a:t>S’ESPERA: </a:t>
            </a:r>
          </a:p>
          <a:p>
            <a:pPr marL="0" indent="0">
              <a:buNone/>
            </a:pPr>
            <a:r>
              <a:rPr lang="es-ES" sz="4000" dirty="0"/>
              <a:t>- </a:t>
            </a:r>
            <a:r>
              <a:rPr lang="es-ES" sz="4000" dirty="0" err="1"/>
              <a:t>Loquacitat</a:t>
            </a:r>
            <a:r>
              <a:rPr lang="es-ES" sz="4000" dirty="0"/>
              <a:t>, </a:t>
            </a:r>
            <a:r>
              <a:rPr lang="es-ES" sz="4000" dirty="0" err="1"/>
              <a:t>riures</a:t>
            </a:r>
            <a:r>
              <a:rPr lang="es-ES" sz="4000" dirty="0"/>
              <a:t>, ballar </a:t>
            </a:r>
            <a:r>
              <a:rPr lang="es-ES" sz="4000" dirty="0" err="1"/>
              <a:t>sense</a:t>
            </a:r>
            <a:r>
              <a:rPr lang="es-ES" sz="4000" dirty="0"/>
              <a:t> </a:t>
            </a:r>
            <a:r>
              <a:rPr lang="es-ES" sz="4000" dirty="0" err="1"/>
              <a:t>vergonya</a:t>
            </a:r>
            <a:r>
              <a:rPr lang="es-ES" sz="4000" dirty="0"/>
              <a:t>, falsa </a:t>
            </a:r>
            <a:r>
              <a:rPr lang="es-ES" sz="4000" dirty="0" err="1"/>
              <a:t>sensació</a:t>
            </a:r>
            <a:r>
              <a:rPr lang="es-ES" sz="4000" dirty="0"/>
              <a:t> de control de la conducta, etc. </a:t>
            </a:r>
          </a:p>
          <a:p>
            <a:pPr marL="0" indent="0">
              <a:buNone/>
            </a:pPr>
            <a:endParaRPr lang="es-ES" sz="2500" b="1" dirty="0"/>
          </a:p>
          <a:p>
            <a:pPr marL="0" indent="0">
              <a:buNone/>
            </a:pPr>
            <a:r>
              <a:rPr lang="es-ES" sz="4000" b="1" dirty="0"/>
              <a:t>OCORRE</a:t>
            </a:r>
            <a:r>
              <a:rPr lang="es-ES" sz="4000" dirty="0"/>
              <a:t>:</a:t>
            </a:r>
          </a:p>
          <a:p>
            <a:pPr marL="0" indent="0">
              <a:buNone/>
            </a:pPr>
            <a:r>
              <a:rPr lang="es-ES" sz="4000" dirty="0"/>
              <a:t>- No parar de </a:t>
            </a:r>
            <a:r>
              <a:rPr lang="es-ES" sz="4000" dirty="0" err="1"/>
              <a:t>beure</a:t>
            </a:r>
            <a:r>
              <a:rPr lang="es-ES" sz="4000" dirty="0"/>
              <a:t> i </a:t>
            </a:r>
            <a:r>
              <a:rPr lang="es-ES" sz="4000" dirty="0" err="1"/>
              <a:t>borratxera</a:t>
            </a:r>
            <a:r>
              <a:rPr lang="es-ES" sz="4000" dirty="0"/>
              <a:t>.</a:t>
            </a:r>
          </a:p>
          <a:p>
            <a:pPr marL="0" indent="0">
              <a:buNone/>
            </a:pPr>
            <a:r>
              <a:rPr lang="es-ES" sz="4000" dirty="0"/>
              <a:t>- </a:t>
            </a:r>
            <a:r>
              <a:rPr lang="es-ES" sz="4000" dirty="0" err="1"/>
              <a:t>Malaptesa</a:t>
            </a:r>
            <a:r>
              <a:rPr lang="es-ES" sz="4000" dirty="0"/>
              <a:t> al parlar y en </a:t>
            </a:r>
            <a:r>
              <a:rPr lang="es-ES" sz="4000" dirty="0" err="1"/>
              <a:t>els</a:t>
            </a:r>
            <a:r>
              <a:rPr lang="es-ES" sz="4000" dirty="0"/>
              <a:t> </a:t>
            </a:r>
            <a:r>
              <a:rPr lang="es-ES" sz="4000" dirty="0" err="1"/>
              <a:t>movimients</a:t>
            </a:r>
            <a:r>
              <a:rPr lang="es-ES" sz="4000" dirty="0"/>
              <a:t>.</a:t>
            </a:r>
          </a:p>
          <a:p>
            <a:pPr marL="0" indent="0">
              <a:buNone/>
            </a:pPr>
            <a:r>
              <a:rPr lang="es-ES" sz="4000" dirty="0"/>
              <a:t>- Malestar, </a:t>
            </a:r>
            <a:r>
              <a:rPr lang="es-ES" sz="4000" dirty="0" err="1"/>
              <a:t>marejos</a:t>
            </a:r>
            <a:r>
              <a:rPr lang="es-ES" sz="4000" dirty="0"/>
              <a:t> y </a:t>
            </a:r>
            <a:r>
              <a:rPr lang="es-ES" sz="4000" dirty="0" err="1"/>
              <a:t>vòmits</a:t>
            </a:r>
            <a:r>
              <a:rPr lang="es-ES" sz="4000" dirty="0"/>
              <a:t>.</a:t>
            </a:r>
          </a:p>
          <a:p>
            <a:pPr marL="0" indent="0">
              <a:buNone/>
            </a:pPr>
            <a:r>
              <a:rPr lang="es-ES" sz="4000" dirty="0"/>
              <a:t>- </a:t>
            </a:r>
            <a:r>
              <a:rPr lang="es-ES" sz="4000" dirty="0" err="1"/>
              <a:t>Problemes</a:t>
            </a:r>
            <a:r>
              <a:rPr lang="es-ES" sz="4000" dirty="0"/>
              <a:t> i riscos que </a:t>
            </a:r>
            <a:r>
              <a:rPr lang="es-ES" sz="4000" dirty="0" err="1"/>
              <a:t>hem</a:t>
            </a:r>
            <a:r>
              <a:rPr lang="es-ES" sz="4000" dirty="0"/>
              <a:t> </a:t>
            </a:r>
            <a:r>
              <a:rPr lang="es-ES" sz="4000" dirty="0" err="1"/>
              <a:t>vist</a:t>
            </a:r>
            <a:r>
              <a:rPr lang="es-ES" sz="4000" dirty="0"/>
              <a:t>… </a:t>
            </a:r>
          </a:p>
          <a:p>
            <a:pPr marL="0" indent="0">
              <a:buNone/>
            </a:pPr>
            <a:r>
              <a:rPr lang="es-ES" sz="4000" dirty="0"/>
              <a:t>- </a:t>
            </a:r>
            <a:r>
              <a:rPr lang="es-ES" sz="4000" dirty="0" err="1"/>
              <a:t>Llacunes</a:t>
            </a:r>
            <a:r>
              <a:rPr lang="es-ES" sz="4000" dirty="0"/>
              <a:t> de </a:t>
            </a:r>
            <a:r>
              <a:rPr lang="es-ES" sz="4000" dirty="0" err="1"/>
              <a:t>memòria</a:t>
            </a:r>
            <a:r>
              <a:rPr lang="es-ES" sz="4000" dirty="0"/>
              <a:t> </a:t>
            </a:r>
            <a:r>
              <a:rPr lang="es-ES" sz="4000" dirty="0" err="1"/>
              <a:t>l’endemà</a:t>
            </a:r>
            <a:r>
              <a:rPr lang="es-ES" sz="4000" dirty="0"/>
              <a:t> , </a:t>
            </a:r>
            <a:r>
              <a:rPr lang="es-ES" sz="4000" dirty="0" err="1"/>
              <a:t>amb</a:t>
            </a:r>
            <a:r>
              <a:rPr lang="es-ES" sz="4000" dirty="0"/>
              <a:t> mal de </a:t>
            </a:r>
            <a:r>
              <a:rPr lang="es-ES" sz="4000" dirty="0" err="1"/>
              <a:t>cap</a:t>
            </a:r>
            <a:r>
              <a:rPr lang="es-ES" sz="4000" dirty="0"/>
              <a:t> per la </a:t>
            </a:r>
            <a:r>
              <a:rPr lang="es-ES" sz="4000" dirty="0" err="1"/>
              <a:t>deshidratació</a:t>
            </a:r>
            <a:r>
              <a:rPr lang="es-ES" sz="4000" dirty="0"/>
              <a:t> del </a:t>
            </a:r>
            <a:r>
              <a:rPr lang="es-ES" sz="4000" dirty="0" err="1"/>
              <a:t>cervell</a:t>
            </a:r>
            <a:r>
              <a:rPr lang="es-ES" sz="4000" dirty="0"/>
              <a:t> = </a:t>
            </a:r>
            <a:r>
              <a:rPr lang="es-ES" sz="4000" b="1" dirty="0" err="1"/>
              <a:t>ressaca</a:t>
            </a:r>
            <a:r>
              <a:rPr lang="es-ES" sz="4000" dirty="0"/>
              <a:t>.</a:t>
            </a:r>
          </a:p>
          <a:p>
            <a:pPr marL="0" indent="0">
              <a:buNone/>
            </a:pPr>
            <a:endParaRPr lang="es-ES" sz="4000" dirty="0"/>
          </a:p>
          <a:p>
            <a:pPr marL="0" indent="0">
              <a:buNone/>
            </a:pPr>
            <a:endParaRPr lang="es-ES" dirty="0"/>
          </a:p>
          <a:p>
            <a:pPr>
              <a:buFont typeface="Arial"/>
              <a:buAutoNum type="alphaLcParenR"/>
            </a:pPr>
            <a:endParaRPr lang="es-ES" dirty="0"/>
          </a:p>
          <a:p>
            <a:pPr>
              <a:buFont typeface="Arial"/>
              <a:buAutoNum type="alphaLcParenR"/>
            </a:pPr>
            <a:endParaRPr lang="es-ES" dirty="0"/>
          </a:p>
          <a:p>
            <a:pPr>
              <a:buFont typeface="Arial"/>
              <a:buAutoNum type="alphaLcParenR"/>
            </a:pPr>
            <a:endParaRPr lang="es-ES" dirty="0"/>
          </a:p>
        </p:txBody>
      </p:sp>
      <p:sp>
        <p:nvSpPr>
          <p:cNvPr id="16" name="Marcador de contenido 2">
            <a:extLst>
              <a:ext uri="{FF2B5EF4-FFF2-40B4-BE49-F238E27FC236}">
                <a16:creationId xmlns:a16="http://schemas.microsoft.com/office/drawing/2014/main" xmlns="" id="{2D95A708-21C0-4250-A9AC-A7F270EC78C9}"/>
              </a:ext>
            </a:extLst>
          </p:cNvPr>
          <p:cNvSpPr txBox="1">
            <a:spLocks/>
          </p:cNvSpPr>
          <p:nvPr/>
        </p:nvSpPr>
        <p:spPr>
          <a:xfrm>
            <a:off x="4650718" y="1881793"/>
            <a:ext cx="4081537" cy="1051089"/>
          </a:xfrm>
          <a:prstGeom prst="rect">
            <a:avLst/>
          </a:prstGeom>
          <a:solidFill>
            <a:srgbClr val="FFFF00"/>
          </a:solidFill>
          <a:ln w="50800">
            <a:solidFill>
              <a:schemeClr val="tx1">
                <a:lumMod val="50000"/>
                <a:lumOff val="50000"/>
              </a:schemeClr>
            </a:solidFill>
          </a:ln>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600" b="1" i="1" dirty="0" err="1">
                <a:solidFill>
                  <a:schemeClr val="bg2">
                    <a:lumMod val="25000"/>
                  </a:schemeClr>
                </a:solidFill>
              </a:rPr>
              <a:t>Fake</a:t>
            </a:r>
            <a:r>
              <a:rPr lang="es-ES" sz="2600" b="1" i="1" dirty="0">
                <a:solidFill>
                  <a:schemeClr val="bg2">
                    <a:lumMod val="25000"/>
                  </a:schemeClr>
                </a:solidFill>
              </a:rPr>
              <a:t> News: </a:t>
            </a:r>
            <a:r>
              <a:rPr lang="es-ES" sz="2300" dirty="0">
                <a:solidFill>
                  <a:schemeClr val="bg2">
                    <a:lumMod val="25000"/>
                  </a:schemeClr>
                </a:solidFill>
              </a:rPr>
              <a:t>estimula</a:t>
            </a:r>
          </a:p>
          <a:p>
            <a:pPr marL="0" indent="0">
              <a:buNone/>
            </a:pPr>
            <a:r>
              <a:rPr lang="es-ES" sz="2100" b="1" dirty="0" err="1"/>
              <a:t>Desitgem</a:t>
            </a:r>
            <a:r>
              <a:rPr lang="es-ES" sz="2100" dirty="0"/>
              <a:t> </a:t>
            </a:r>
            <a:r>
              <a:rPr lang="es-ES" sz="2100" dirty="0" err="1"/>
              <a:t>beure</a:t>
            </a:r>
            <a:r>
              <a:rPr lang="es-ES" sz="2100" dirty="0"/>
              <a:t> </a:t>
            </a:r>
            <a:r>
              <a:rPr lang="es-ES" sz="2100" b="1" dirty="0"/>
              <a:t>per </a:t>
            </a:r>
            <a:r>
              <a:rPr lang="es-ES" sz="2100" b="1" dirty="0" err="1"/>
              <a:t>creure</a:t>
            </a:r>
            <a:r>
              <a:rPr lang="es-ES" sz="2100" b="1" dirty="0"/>
              <a:t> </a:t>
            </a:r>
            <a:r>
              <a:rPr lang="es-ES" sz="2100" dirty="0"/>
              <a:t>que:</a:t>
            </a:r>
          </a:p>
          <a:p>
            <a:pPr>
              <a:buFont typeface="Wingdings" panose="05000000000000000000" pitchFamily="2" charset="2"/>
              <a:buChar char="Ø"/>
            </a:pPr>
            <a:r>
              <a:rPr lang="es-ES" sz="2100" dirty="0" err="1"/>
              <a:t>És</a:t>
            </a:r>
            <a:r>
              <a:rPr lang="es-ES" sz="2100" dirty="0"/>
              <a:t> </a:t>
            </a:r>
            <a:r>
              <a:rPr lang="es-ES" sz="2100" dirty="0" err="1"/>
              <a:t>estimulant</a:t>
            </a:r>
            <a:r>
              <a:rPr lang="es-ES" sz="2100" dirty="0"/>
              <a:t> i </a:t>
            </a:r>
            <a:r>
              <a:rPr lang="es-ES" sz="2100" dirty="0" err="1"/>
              <a:t>millora</a:t>
            </a:r>
            <a:r>
              <a:rPr lang="es-ES" sz="2100" dirty="0"/>
              <a:t> les </a:t>
            </a:r>
            <a:r>
              <a:rPr lang="es-ES" sz="2100" dirty="0" err="1"/>
              <a:t>relacions</a:t>
            </a:r>
            <a:r>
              <a:rPr lang="es-ES" sz="2100" dirty="0"/>
              <a:t> </a:t>
            </a:r>
            <a:r>
              <a:rPr lang="es-ES" sz="2100" dirty="0" err="1"/>
              <a:t>socials</a:t>
            </a:r>
            <a:r>
              <a:rPr lang="es-ES" sz="2100" dirty="0"/>
              <a:t>  i </a:t>
            </a:r>
            <a:r>
              <a:rPr lang="es-ES" sz="2100" dirty="0" err="1"/>
              <a:t>sexuals</a:t>
            </a:r>
            <a:r>
              <a:rPr lang="es-ES" sz="2100" dirty="0"/>
              <a:t>…</a:t>
            </a:r>
          </a:p>
        </p:txBody>
      </p:sp>
      <p:sp>
        <p:nvSpPr>
          <p:cNvPr id="17" name="Marcador de contenido 2">
            <a:extLst>
              <a:ext uri="{FF2B5EF4-FFF2-40B4-BE49-F238E27FC236}">
                <a16:creationId xmlns:a16="http://schemas.microsoft.com/office/drawing/2014/main" xmlns="" id="{2FC4602D-BED9-453A-8E03-A8558688AB0E}"/>
              </a:ext>
            </a:extLst>
          </p:cNvPr>
          <p:cNvSpPr txBox="1">
            <a:spLocks/>
          </p:cNvSpPr>
          <p:nvPr/>
        </p:nvSpPr>
        <p:spPr>
          <a:xfrm>
            <a:off x="4474994" y="3062760"/>
            <a:ext cx="4327630" cy="1899384"/>
          </a:xfrm>
          <a:prstGeom prst="rect">
            <a:avLst/>
          </a:prstGeom>
          <a:ln w="50800">
            <a:solidFill>
              <a:srgbClr val="FFFF00"/>
            </a:solidFill>
          </a:ln>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3600" b="1" i="1" dirty="0">
                <a:solidFill>
                  <a:schemeClr val="accent6">
                    <a:lumMod val="75000"/>
                  </a:schemeClr>
                </a:solidFill>
              </a:rPr>
              <a:t>Real News</a:t>
            </a:r>
          </a:p>
          <a:p>
            <a:pPr marL="0" lvl="0" indent="0">
              <a:spcBef>
                <a:spcPts val="0"/>
              </a:spcBef>
              <a:buFont typeface="Wingdings" panose="05000000000000000000" pitchFamily="2" charset="2"/>
              <a:buChar char="Ø"/>
            </a:pPr>
            <a:r>
              <a:rPr lang="es-ES" sz="2900" dirty="0" err="1">
                <a:solidFill>
                  <a:prstClr val="black"/>
                </a:solidFill>
              </a:rPr>
              <a:t>Sabem</a:t>
            </a:r>
            <a:r>
              <a:rPr lang="es-ES" sz="2900" dirty="0">
                <a:solidFill>
                  <a:prstClr val="black"/>
                </a:solidFill>
              </a:rPr>
              <a:t> que </a:t>
            </a:r>
            <a:r>
              <a:rPr lang="es-ES" sz="2900" dirty="0" err="1">
                <a:solidFill>
                  <a:prstClr val="black"/>
                </a:solidFill>
              </a:rPr>
              <a:t>és</a:t>
            </a:r>
            <a:r>
              <a:rPr lang="es-ES" sz="2900" dirty="0">
                <a:solidFill>
                  <a:prstClr val="black"/>
                </a:solidFill>
              </a:rPr>
              <a:t> un </a:t>
            </a:r>
            <a:r>
              <a:rPr lang="es-ES" sz="2900" b="1" dirty="0" err="1">
                <a:solidFill>
                  <a:prstClr val="black"/>
                </a:solidFill>
              </a:rPr>
              <a:t>depressor</a:t>
            </a:r>
            <a:r>
              <a:rPr lang="es-ES" sz="2900" dirty="0">
                <a:solidFill>
                  <a:prstClr val="black"/>
                </a:solidFill>
              </a:rPr>
              <a:t> del SNC.</a:t>
            </a:r>
          </a:p>
          <a:p>
            <a:pPr marL="0" lvl="0" indent="0">
              <a:spcBef>
                <a:spcPts val="0"/>
              </a:spcBef>
              <a:buNone/>
            </a:pPr>
            <a:endParaRPr lang="es-ES" sz="1700" dirty="0">
              <a:solidFill>
                <a:prstClr val="black"/>
              </a:solidFill>
            </a:endParaRPr>
          </a:p>
          <a:p>
            <a:pPr marL="0" lvl="0" indent="0">
              <a:spcBef>
                <a:spcPts val="0"/>
              </a:spcBef>
              <a:buFont typeface="Wingdings" panose="05000000000000000000" pitchFamily="2" charset="2"/>
              <a:buChar char="Ø"/>
            </a:pPr>
            <a:r>
              <a:rPr lang="es-ES" sz="2900" dirty="0">
                <a:solidFill>
                  <a:prstClr val="black"/>
                </a:solidFill>
              </a:rPr>
              <a:t>La </a:t>
            </a:r>
            <a:r>
              <a:rPr lang="es-ES" sz="2900" b="1" dirty="0" err="1">
                <a:solidFill>
                  <a:prstClr val="black"/>
                </a:solidFill>
              </a:rPr>
              <a:t>publicitat</a:t>
            </a:r>
            <a:r>
              <a:rPr lang="es-ES" sz="2900" dirty="0">
                <a:solidFill>
                  <a:prstClr val="black"/>
                </a:solidFill>
              </a:rPr>
              <a:t> </a:t>
            </a:r>
            <a:r>
              <a:rPr lang="es-ES" sz="2900" dirty="0" err="1">
                <a:solidFill>
                  <a:prstClr val="black"/>
                </a:solidFill>
              </a:rPr>
              <a:t>encoberta</a:t>
            </a:r>
            <a:r>
              <a:rPr lang="es-ES" sz="2900" dirty="0">
                <a:solidFill>
                  <a:prstClr val="black"/>
                </a:solidFill>
              </a:rPr>
              <a:t> en </a:t>
            </a:r>
            <a:r>
              <a:rPr lang="es-ES" sz="2900" dirty="0" err="1">
                <a:solidFill>
                  <a:prstClr val="black"/>
                </a:solidFill>
              </a:rPr>
              <a:t>pel·lícules</a:t>
            </a:r>
            <a:r>
              <a:rPr lang="es-ES" sz="2900" dirty="0">
                <a:solidFill>
                  <a:prstClr val="black"/>
                </a:solidFill>
              </a:rPr>
              <a:t> o </a:t>
            </a:r>
            <a:r>
              <a:rPr lang="es-ES" sz="2900" dirty="0" err="1">
                <a:solidFill>
                  <a:prstClr val="black"/>
                </a:solidFill>
              </a:rPr>
              <a:t>anuncis</a:t>
            </a:r>
            <a:r>
              <a:rPr lang="es-ES" sz="2900" dirty="0">
                <a:solidFill>
                  <a:prstClr val="black"/>
                </a:solidFill>
              </a:rPr>
              <a:t>, crea </a:t>
            </a:r>
            <a:r>
              <a:rPr lang="es-ES" sz="2900" b="1" dirty="0">
                <a:solidFill>
                  <a:prstClr val="black"/>
                </a:solidFill>
              </a:rPr>
              <a:t>falses expectatives </a:t>
            </a:r>
            <a:r>
              <a:rPr lang="es-ES" sz="2900" dirty="0">
                <a:solidFill>
                  <a:prstClr val="black"/>
                </a:solidFill>
              </a:rPr>
              <a:t>sobre el </a:t>
            </a:r>
            <a:r>
              <a:rPr lang="es-ES" sz="2900" dirty="0" err="1">
                <a:solidFill>
                  <a:prstClr val="black"/>
                </a:solidFill>
              </a:rPr>
              <a:t>producte</a:t>
            </a:r>
            <a:r>
              <a:rPr lang="es-ES" sz="2900" dirty="0">
                <a:solidFill>
                  <a:prstClr val="black"/>
                </a:solidFill>
              </a:rPr>
              <a:t>; </a:t>
            </a:r>
            <a:r>
              <a:rPr lang="es-ES" sz="2900" dirty="0" err="1">
                <a:solidFill>
                  <a:prstClr val="black"/>
                </a:solidFill>
              </a:rPr>
              <a:t>l’efecte</a:t>
            </a:r>
            <a:r>
              <a:rPr lang="es-ES" sz="2900" dirty="0">
                <a:solidFill>
                  <a:prstClr val="black"/>
                </a:solidFill>
              </a:rPr>
              <a:t> </a:t>
            </a:r>
            <a:r>
              <a:rPr lang="es-ES" sz="2900" dirty="0" err="1">
                <a:solidFill>
                  <a:prstClr val="black"/>
                </a:solidFill>
              </a:rPr>
              <a:t>és</a:t>
            </a:r>
            <a:r>
              <a:rPr lang="es-ES" sz="2900" dirty="0">
                <a:solidFill>
                  <a:prstClr val="black"/>
                </a:solidFill>
              </a:rPr>
              <a:t> </a:t>
            </a:r>
            <a:r>
              <a:rPr lang="es-ES" sz="2900" b="1" dirty="0">
                <a:solidFill>
                  <a:prstClr val="black"/>
                </a:solidFill>
              </a:rPr>
              <a:t>que </a:t>
            </a:r>
            <a:r>
              <a:rPr lang="es-ES" sz="2900" b="1" dirty="0" err="1">
                <a:solidFill>
                  <a:prstClr val="black"/>
                </a:solidFill>
              </a:rPr>
              <a:t>ho</a:t>
            </a:r>
            <a:r>
              <a:rPr lang="es-ES" sz="2900" b="1" dirty="0">
                <a:solidFill>
                  <a:prstClr val="black"/>
                </a:solidFill>
              </a:rPr>
              <a:t> </a:t>
            </a:r>
            <a:r>
              <a:rPr lang="es-ES" sz="2900" b="1" dirty="0" err="1">
                <a:solidFill>
                  <a:prstClr val="black"/>
                </a:solidFill>
              </a:rPr>
              <a:t>desitgem</a:t>
            </a:r>
            <a:r>
              <a:rPr lang="es-ES" sz="2900" dirty="0">
                <a:solidFill>
                  <a:prstClr val="black"/>
                </a:solidFill>
              </a:rPr>
              <a:t>.</a:t>
            </a:r>
          </a:p>
          <a:p>
            <a:pPr marL="0" indent="0">
              <a:buNone/>
            </a:pPr>
            <a:endParaRPr lang="es-ES" sz="1500" b="1" i="1" dirty="0">
              <a:solidFill>
                <a:schemeClr val="accent6">
                  <a:lumMod val="75000"/>
                </a:schemeClr>
              </a:solidFill>
            </a:endParaRPr>
          </a:p>
        </p:txBody>
      </p:sp>
      <p:pic>
        <p:nvPicPr>
          <p:cNvPr id="10" name="Imagen 9">
            <a:extLst>
              <a:ext uri="{FF2B5EF4-FFF2-40B4-BE49-F238E27FC236}">
                <a16:creationId xmlns:a16="http://schemas.microsoft.com/office/drawing/2014/main" xmlns="" id="{8D25DF04-0504-49E3-AEB5-8866E77B4D67}"/>
              </a:ext>
            </a:extLst>
          </p:cNvPr>
          <p:cNvPicPr>
            <a:picLocks noChangeAspect="1"/>
          </p:cNvPicPr>
          <p:nvPr/>
        </p:nvPicPr>
        <p:blipFill>
          <a:blip r:embed="rId3"/>
          <a:stretch>
            <a:fillRect/>
          </a:stretch>
        </p:blipFill>
        <p:spPr>
          <a:xfrm>
            <a:off x="6345079" y="61944"/>
            <a:ext cx="574582" cy="574582"/>
          </a:xfrm>
          <a:prstGeom prst="rect">
            <a:avLst/>
          </a:prstGeom>
          <a:solidFill>
            <a:schemeClr val="bg1"/>
          </a:solidFill>
        </p:spPr>
      </p:pic>
      <p:pic>
        <p:nvPicPr>
          <p:cNvPr id="11" name="Imagen 10">
            <a:extLst>
              <a:ext uri="{FF2B5EF4-FFF2-40B4-BE49-F238E27FC236}">
                <a16:creationId xmlns:a16="http://schemas.microsoft.com/office/drawing/2014/main" xmlns="" id="{437AAB9C-FCFC-4902-9098-F6FD9BE62C4C}"/>
              </a:ext>
            </a:extLst>
          </p:cNvPr>
          <p:cNvPicPr>
            <a:picLocks noChangeAspect="1"/>
          </p:cNvPicPr>
          <p:nvPr/>
        </p:nvPicPr>
        <p:blipFill>
          <a:blip r:embed="rId3">
            <a:duotone>
              <a:schemeClr val="accent2">
                <a:shade val="45000"/>
                <a:satMod val="135000"/>
              </a:schemeClr>
              <a:prstClr val="white"/>
            </a:duotone>
          </a:blip>
          <a:stretch>
            <a:fillRect/>
          </a:stretch>
        </p:blipFill>
        <p:spPr>
          <a:xfrm>
            <a:off x="6919661" y="61944"/>
            <a:ext cx="574582" cy="574582"/>
          </a:xfrm>
          <a:prstGeom prst="rect">
            <a:avLst/>
          </a:prstGeom>
          <a:solidFill>
            <a:schemeClr val="bg1"/>
          </a:solidFill>
        </p:spPr>
      </p:pic>
    </p:spTree>
    <p:extLst>
      <p:ext uri="{BB962C8B-B14F-4D97-AF65-F5344CB8AC3E}">
        <p14:creationId xmlns:p14="http://schemas.microsoft.com/office/powerpoint/2010/main" val="29314160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80">
                                          <p:stCondLst>
                                            <p:cond delay="0"/>
                                          </p:stCondLst>
                                        </p:cTn>
                                        <p:tgtEl>
                                          <p:spTgt spid="10"/>
                                        </p:tgtEl>
                                      </p:cBhvr>
                                    </p:animEffect>
                                    <p:anim calcmode="lin" valueType="num">
                                      <p:cBhvr>
                                        <p:cTn id="1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5" dur="26">
                                          <p:stCondLst>
                                            <p:cond delay="650"/>
                                          </p:stCondLst>
                                        </p:cTn>
                                        <p:tgtEl>
                                          <p:spTgt spid="10"/>
                                        </p:tgtEl>
                                      </p:cBhvr>
                                      <p:to x="100000" y="60000"/>
                                    </p:animScale>
                                    <p:animScale>
                                      <p:cBhvr>
                                        <p:cTn id="16" dur="166" decel="50000">
                                          <p:stCondLst>
                                            <p:cond delay="676"/>
                                          </p:stCondLst>
                                        </p:cTn>
                                        <p:tgtEl>
                                          <p:spTgt spid="10"/>
                                        </p:tgtEl>
                                      </p:cBhvr>
                                      <p:to x="100000" y="100000"/>
                                    </p:animScale>
                                    <p:animScale>
                                      <p:cBhvr>
                                        <p:cTn id="17" dur="26">
                                          <p:stCondLst>
                                            <p:cond delay="1312"/>
                                          </p:stCondLst>
                                        </p:cTn>
                                        <p:tgtEl>
                                          <p:spTgt spid="10"/>
                                        </p:tgtEl>
                                      </p:cBhvr>
                                      <p:to x="100000" y="80000"/>
                                    </p:animScale>
                                    <p:animScale>
                                      <p:cBhvr>
                                        <p:cTn id="18" dur="166" decel="50000">
                                          <p:stCondLst>
                                            <p:cond delay="1338"/>
                                          </p:stCondLst>
                                        </p:cTn>
                                        <p:tgtEl>
                                          <p:spTgt spid="10"/>
                                        </p:tgtEl>
                                      </p:cBhvr>
                                      <p:to x="100000" y="100000"/>
                                    </p:animScale>
                                    <p:animScale>
                                      <p:cBhvr>
                                        <p:cTn id="19" dur="26">
                                          <p:stCondLst>
                                            <p:cond delay="1642"/>
                                          </p:stCondLst>
                                        </p:cTn>
                                        <p:tgtEl>
                                          <p:spTgt spid="10"/>
                                        </p:tgtEl>
                                      </p:cBhvr>
                                      <p:to x="100000" y="90000"/>
                                    </p:animScale>
                                    <p:animScale>
                                      <p:cBhvr>
                                        <p:cTn id="20" dur="166" decel="50000">
                                          <p:stCondLst>
                                            <p:cond delay="1668"/>
                                          </p:stCondLst>
                                        </p:cTn>
                                        <p:tgtEl>
                                          <p:spTgt spid="10"/>
                                        </p:tgtEl>
                                      </p:cBhvr>
                                      <p:to x="100000" y="100000"/>
                                    </p:animScale>
                                    <p:animScale>
                                      <p:cBhvr>
                                        <p:cTn id="21" dur="26">
                                          <p:stCondLst>
                                            <p:cond delay="1808"/>
                                          </p:stCondLst>
                                        </p:cTn>
                                        <p:tgtEl>
                                          <p:spTgt spid="10"/>
                                        </p:tgtEl>
                                      </p:cBhvr>
                                      <p:to x="100000" y="95000"/>
                                    </p:animScale>
                                    <p:animScale>
                                      <p:cBhvr>
                                        <p:cTn id="22" dur="166" decel="50000">
                                          <p:stCondLst>
                                            <p:cond delay="1834"/>
                                          </p:stCondLst>
                                        </p:cTn>
                                        <p:tgtEl>
                                          <p:spTgt spid="10"/>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wipe(down)">
                                      <p:cBhvr>
                                        <p:cTn id="42" dur="500"/>
                                        <p:tgtEl>
                                          <p:spTgt spid="3">
                                            <p:txEl>
                                              <p:pRg st="0" end="0"/>
                                            </p:txEl>
                                          </p:spTgt>
                                        </p:tgtEl>
                                      </p:cBhvr>
                                    </p:animEffect>
                                  </p:childTnLst>
                                </p:cTn>
                              </p:par>
                            </p:childTnLst>
                          </p:cTn>
                        </p:par>
                        <p:par>
                          <p:cTn id="43" fill="hold">
                            <p:stCondLst>
                              <p:cond delay="2500"/>
                            </p:stCondLst>
                            <p:childTnLst>
                              <p:par>
                                <p:cTn id="44" presetID="22" presetClass="entr" presetSubtype="4" fill="hold" grpId="0" nodeType="after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down)">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par>
                                <p:cTn id="52" presetID="16" presetClass="entr" presetSubtype="21"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par>
                          <p:cTn id="55" fill="hold">
                            <p:stCondLst>
                              <p:cond delay="500"/>
                            </p:stCondLst>
                            <p:childTnLst>
                              <p:par>
                                <p:cTn id="56" presetID="16" presetClass="entr" presetSubtype="21" fill="hold" grpId="0" nodeType="afterEffect">
                                  <p:stCondLst>
                                    <p:cond delay="200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heel(1)">
                                      <p:cBhvr>
                                        <p:cTn id="63" dur="2000"/>
                                        <p:tgtEl>
                                          <p:spTgt spid="16"/>
                                        </p:tgtEl>
                                      </p:cBhvr>
                                    </p:animEffect>
                                  </p:childTnLst>
                                </p:cTn>
                              </p:par>
                            </p:childTnLst>
                          </p:cTn>
                        </p:par>
                        <p:par>
                          <p:cTn id="64" fill="hold">
                            <p:stCondLst>
                              <p:cond delay="2000"/>
                            </p:stCondLst>
                            <p:childTnLst>
                              <p:par>
                                <p:cTn id="65" presetID="2" presetClass="entr" presetSubtype="4" fill="hold" grpId="0" nodeType="afterEffect">
                                  <p:stCondLst>
                                    <p:cond delay="1500"/>
                                  </p:stCondLst>
                                  <p:childTnLst>
                                    <p:set>
                                      <p:cBhvr>
                                        <p:cTn id="66" dur="1" fill="hold">
                                          <p:stCondLst>
                                            <p:cond delay="0"/>
                                          </p:stCondLst>
                                        </p:cTn>
                                        <p:tgtEl>
                                          <p:spTgt spid="17">
                                            <p:bg/>
                                          </p:spTgt>
                                        </p:tgtEl>
                                        <p:attrNameLst>
                                          <p:attrName>style.visibility</p:attrName>
                                        </p:attrNameLst>
                                      </p:cBhvr>
                                      <p:to>
                                        <p:strVal val="visible"/>
                                      </p:to>
                                    </p:set>
                                    <p:anim calcmode="lin" valueType="num">
                                      <p:cBhvr additive="base">
                                        <p:cTn id="67" dur="2000" fill="hold"/>
                                        <p:tgtEl>
                                          <p:spTgt spid="17">
                                            <p:bg/>
                                          </p:spTgt>
                                        </p:tgtEl>
                                        <p:attrNameLst>
                                          <p:attrName>ppt_x</p:attrName>
                                        </p:attrNameLst>
                                      </p:cBhvr>
                                      <p:tavLst>
                                        <p:tav tm="0">
                                          <p:val>
                                            <p:strVal val="#ppt_x"/>
                                          </p:val>
                                        </p:tav>
                                        <p:tav tm="100000">
                                          <p:val>
                                            <p:strVal val="#ppt_x"/>
                                          </p:val>
                                        </p:tav>
                                      </p:tavLst>
                                    </p:anim>
                                    <p:anim calcmode="lin" valueType="num">
                                      <p:cBhvr additive="base">
                                        <p:cTn id="68" dur="2000" fill="hold"/>
                                        <p:tgtEl>
                                          <p:spTgt spid="17">
                                            <p:bg/>
                                          </p:spTgt>
                                        </p:tgtEl>
                                        <p:attrNameLst>
                                          <p:attrName>ppt_y</p:attrName>
                                        </p:attrNameLst>
                                      </p:cBhvr>
                                      <p:tavLst>
                                        <p:tav tm="0">
                                          <p:val>
                                            <p:strVal val="1+#ppt_h/2"/>
                                          </p:val>
                                        </p:tav>
                                        <p:tav tm="100000">
                                          <p:val>
                                            <p:strVal val="#ppt_y"/>
                                          </p:val>
                                        </p:tav>
                                      </p:tavLst>
                                    </p:anim>
                                  </p:childTnLst>
                                </p:cTn>
                              </p:par>
                            </p:childTnLst>
                          </p:cTn>
                        </p:par>
                        <p:par>
                          <p:cTn id="69" fill="hold">
                            <p:stCondLst>
                              <p:cond delay="5500"/>
                            </p:stCondLst>
                            <p:childTnLst>
                              <p:par>
                                <p:cTn id="70" presetID="2" presetClass="entr" presetSubtype="4" fill="hold" grpId="0" nodeType="afterEffect">
                                  <p:stCondLst>
                                    <p:cond delay="1500"/>
                                  </p:stCondLst>
                                  <p:childTnLst>
                                    <p:set>
                                      <p:cBhvr>
                                        <p:cTn id="71" dur="1" fill="hold">
                                          <p:stCondLst>
                                            <p:cond delay="0"/>
                                          </p:stCondLst>
                                        </p:cTn>
                                        <p:tgtEl>
                                          <p:spTgt spid="17">
                                            <p:txEl>
                                              <p:pRg st="0" end="0"/>
                                            </p:txEl>
                                          </p:spTgt>
                                        </p:tgtEl>
                                        <p:attrNameLst>
                                          <p:attrName>style.visibility</p:attrName>
                                        </p:attrNameLst>
                                      </p:cBhvr>
                                      <p:to>
                                        <p:strVal val="visible"/>
                                      </p:to>
                                    </p:set>
                                    <p:anim calcmode="lin" valueType="num">
                                      <p:cBhvr additive="base">
                                        <p:cTn id="72" dur="2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73" dur="20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74" fill="hold">
                            <p:stCondLst>
                              <p:cond delay="9000"/>
                            </p:stCondLst>
                            <p:childTnLst>
                              <p:par>
                                <p:cTn id="75" presetID="2" presetClass="entr" presetSubtype="4" fill="hold" grpId="0" nodeType="afterEffect">
                                  <p:stCondLst>
                                    <p:cond delay="1500"/>
                                  </p:stCondLst>
                                  <p:childTnLst>
                                    <p:set>
                                      <p:cBhvr>
                                        <p:cTn id="76" dur="1" fill="hold">
                                          <p:stCondLst>
                                            <p:cond delay="0"/>
                                          </p:stCondLst>
                                        </p:cTn>
                                        <p:tgtEl>
                                          <p:spTgt spid="17">
                                            <p:txEl>
                                              <p:pRg st="1" end="1"/>
                                            </p:txEl>
                                          </p:spTgt>
                                        </p:tgtEl>
                                        <p:attrNameLst>
                                          <p:attrName>style.visibility</p:attrName>
                                        </p:attrNameLst>
                                      </p:cBhvr>
                                      <p:to>
                                        <p:strVal val="visible"/>
                                      </p:to>
                                    </p:set>
                                    <p:anim calcmode="lin" valueType="num">
                                      <p:cBhvr additive="base">
                                        <p:cTn id="77" dur="20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78" dur="20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par>
                          <p:cTn id="79" fill="hold">
                            <p:stCondLst>
                              <p:cond delay="12500"/>
                            </p:stCondLst>
                            <p:childTnLst>
                              <p:par>
                                <p:cTn id="80" presetID="2" presetClass="entr" presetSubtype="4" fill="hold" grpId="0" nodeType="afterEffect">
                                  <p:stCondLst>
                                    <p:cond delay="1500"/>
                                  </p:stCondLst>
                                  <p:childTnLst>
                                    <p:set>
                                      <p:cBhvr>
                                        <p:cTn id="81" dur="1" fill="hold">
                                          <p:stCondLst>
                                            <p:cond delay="0"/>
                                          </p:stCondLst>
                                        </p:cTn>
                                        <p:tgtEl>
                                          <p:spTgt spid="17">
                                            <p:txEl>
                                              <p:pRg st="3" end="3"/>
                                            </p:txEl>
                                          </p:spTgt>
                                        </p:tgtEl>
                                        <p:attrNameLst>
                                          <p:attrName>style.visibility</p:attrName>
                                        </p:attrNameLst>
                                      </p:cBhvr>
                                      <p:to>
                                        <p:strVal val="visible"/>
                                      </p:to>
                                    </p:set>
                                    <p:anim calcmode="lin" valueType="num">
                                      <p:cBhvr additive="base">
                                        <p:cTn id="82" dur="20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83" dur="20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5" grpId="0" animBg="1"/>
      <p:bldP spid="16" grpId="0" animBg="1"/>
      <p:bldP spid="17"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orazón Vector formas conjunto — Vector de stock"/>
          <p:cNvPicPr>
            <a:picLocks noGrp="1" noChangeAspect="1" noChangeArrowheads="1"/>
          </p:cNvPicPr>
          <p:nvPr>
            <p:ph idx="1"/>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38471" t="23716" r="12921" b="65573"/>
          <a:stretch/>
        </p:blipFill>
        <p:spPr bwMode="auto">
          <a:xfrm rot="963890">
            <a:off x="6751243" y="1654773"/>
            <a:ext cx="2328019" cy="496097"/>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a:extLst>
              <a:ext uri="{FF2B5EF4-FFF2-40B4-BE49-F238E27FC236}">
                <a16:creationId xmlns:a16="http://schemas.microsoft.com/office/drawing/2014/main" xmlns="" id="{9A0F2875-BA3B-4838-8DD1-F678D7013CF6}"/>
              </a:ext>
            </a:extLst>
          </p:cNvPr>
          <p:cNvSpPr txBox="1">
            <a:spLocks/>
          </p:cNvSpPr>
          <p:nvPr/>
        </p:nvSpPr>
        <p:spPr>
          <a:xfrm>
            <a:off x="0" y="0"/>
            <a:ext cx="9144000" cy="1352749"/>
          </a:xfrm>
          <a:prstGeom prst="rect">
            <a:avLst/>
          </a:prstGeom>
          <a:solidFill>
            <a:schemeClr val="bg1"/>
          </a:solidFill>
          <a:ln w="57150">
            <a:solidFill>
              <a:schemeClr val="accent6">
                <a:lumMod val="75000"/>
              </a:schemeClr>
            </a:solidFill>
          </a:ln>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900" b="1" i="1" dirty="0" err="1">
                <a:solidFill>
                  <a:schemeClr val="accent6">
                    <a:lumMod val="50000"/>
                  </a:schemeClr>
                </a:solidFill>
              </a:rPr>
              <a:t>Tornant</a:t>
            </a:r>
            <a:r>
              <a:rPr lang="es-ES" sz="2900" b="1" i="1" dirty="0">
                <a:solidFill>
                  <a:schemeClr val="accent6">
                    <a:lumMod val="50000"/>
                  </a:schemeClr>
                </a:solidFill>
              </a:rPr>
              <a:t> a les frases:</a:t>
            </a:r>
          </a:p>
          <a:p>
            <a:pPr marL="0" indent="0">
              <a:buNone/>
            </a:pPr>
            <a:r>
              <a:rPr lang="es-ES" sz="2900" dirty="0">
                <a:solidFill>
                  <a:schemeClr val="accent6">
                    <a:lumMod val="50000"/>
                  </a:schemeClr>
                </a:solidFill>
              </a:rPr>
              <a:t>	</a:t>
            </a:r>
            <a:r>
              <a:rPr lang="es-ES" sz="2900" dirty="0">
                <a:solidFill>
                  <a:schemeClr val="accent6">
                    <a:lumMod val="75000"/>
                  </a:schemeClr>
                </a:solidFill>
              </a:rPr>
              <a:t>A) </a:t>
            </a:r>
            <a:r>
              <a:rPr lang="es-ES" sz="2900" dirty="0" err="1">
                <a:solidFill>
                  <a:schemeClr val="accent6">
                    <a:lumMod val="75000"/>
                  </a:schemeClr>
                </a:solidFill>
              </a:rPr>
              <a:t>L’efecte</a:t>
            </a:r>
            <a:r>
              <a:rPr lang="es-ES" sz="2900" dirty="0">
                <a:solidFill>
                  <a:schemeClr val="accent6">
                    <a:lumMod val="75000"/>
                  </a:schemeClr>
                </a:solidFill>
              </a:rPr>
              <a:t> de </a:t>
            </a:r>
            <a:r>
              <a:rPr lang="es-ES" sz="2900" dirty="0" err="1">
                <a:solidFill>
                  <a:schemeClr val="accent6">
                    <a:lumMod val="75000"/>
                  </a:schemeClr>
                </a:solidFill>
              </a:rPr>
              <a:t>l’alcohol</a:t>
            </a:r>
            <a:r>
              <a:rPr lang="es-ES" sz="2900" dirty="0">
                <a:solidFill>
                  <a:schemeClr val="accent6">
                    <a:lumMod val="75000"/>
                  </a:schemeClr>
                </a:solidFill>
              </a:rPr>
              <a:t> </a:t>
            </a:r>
            <a:r>
              <a:rPr lang="es-ES" sz="2900" dirty="0" err="1">
                <a:solidFill>
                  <a:schemeClr val="accent6">
                    <a:lumMod val="75000"/>
                  </a:schemeClr>
                </a:solidFill>
              </a:rPr>
              <a:t>és</a:t>
            </a:r>
            <a:r>
              <a:rPr lang="es-ES" sz="2900" dirty="0">
                <a:solidFill>
                  <a:schemeClr val="accent6">
                    <a:lumMod val="75000"/>
                  </a:schemeClr>
                </a:solidFill>
              </a:rPr>
              <a:t> desinhibidor, fa que </a:t>
            </a:r>
            <a:r>
              <a:rPr lang="es-ES" sz="2900" dirty="0" err="1">
                <a:solidFill>
                  <a:schemeClr val="accent6">
                    <a:lumMod val="75000"/>
                  </a:schemeClr>
                </a:solidFill>
              </a:rPr>
              <a:t>els</a:t>
            </a:r>
            <a:r>
              <a:rPr lang="es-ES" sz="2900" dirty="0">
                <a:solidFill>
                  <a:schemeClr val="accent6">
                    <a:lumMod val="75000"/>
                  </a:schemeClr>
                </a:solidFill>
              </a:rPr>
              <a:t> </a:t>
            </a:r>
            <a:r>
              <a:rPr lang="es-ES" sz="2900" dirty="0" err="1">
                <a:solidFill>
                  <a:schemeClr val="accent6">
                    <a:lumMod val="75000"/>
                  </a:schemeClr>
                </a:solidFill>
              </a:rPr>
              <a:t>majors</a:t>
            </a:r>
            <a:r>
              <a:rPr lang="es-ES" sz="2900" dirty="0">
                <a:solidFill>
                  <a:schemeClr val="accent6">
                    <a:lumMod val="75000"/>
                  </a:schemeClr>
                </a:solidFill>
              </a:rPr>
              <a:t> </a:t>
            </a:r>
            <a:r>
              <a:rPr lang="es-ES" sz="2900" dirty="0" err="1">
                <a:solidFill>
                  <a:schemeClr val="accent6">
                    <a:lumMod val="75000"/>
                  </a:schemeClr>
                </a:solidFill>
              </a:rPr>
              <a:t>s’ho</a:t>
            </a:r>
            <a:r>
              <a:rPr lang="es-ES" sz="2900" dirty="0">
                <a:solidFill>
                  <a:schemeClr val="accent6">
                    <a:lumMod val="75000"/>
                  </a:schemeClr>
                </a:solidFill>
              </a:rPr>
              <a:t> </a:t>
            </a:r>
            <a:r>
              <a:rPr lang="es-ES" sz="2900" dirty="0" err="1">
                <a:solidFill>
                  <a:schemeClr val="accent6">
                    <a:lumMod val="75000"/>
                  </a:schemeClr>
                </a:solidFill>
              </a:rPr>
              <a:t>passin</a:t>
            </a:r>
            <a:r>
              <a:rPr lang="es-ES" sz="2900" dirty="0">
                <a:solidFill>
                  <a:schemeClr val="accent6">
                    <a:lumMod val="75000"/>
                  </a:schemeClr>
                </a:solidFill>
              </a:rPr>
              <a:t> </a:t>
            </a:r>
            <a:r>
              <a:rPr lang="es-ES" sz="2900" dirty="0" err="1">
                <a:solidFill>
                  <a:schemeClr val="accent6">
                    <a:lumMod val="75000"/>
                  </a:schemeClr>
                </a:solidFill>
              </a:rPr>
              <a:t>bé</a:t>
            </a:r>
            <a:r>
              <a:rPr lang="es-ES" sz="2900" dirty="0">
                <a:solidFill>
                  <a:schemeClr val="accent6">
                    <a:lumMod val="75000"/>
                  </a:schemeClr>
                </a:solidFill>
              </a:rPr>
              <a:t> </a:t>
            </a:r>
            <a:r>
              <a:rPr lang="es-ES" sz="2900" dirty="0" err="1">
                <a:solidFill>
                  <a:schemeClr val="accent6">
                    <a:lumMod val="75000"/>
                  </a:schemeClr>
                </a:solidFill>
              </a:rPr>
              <a:t>bevent</a:t>
            </a:r>
            <a:r>
              <a:rPr lang="es-ES" sz="2900" dirty="0">
                <a:solidFill>
                  <a:schemeClr val="accent6">
                    <a:lumMod val="75000"/>
                  </a:schemeClr>
                </a:solidFill>
              </a:rPr>
              <a:t> </a:t>
            </a:r>
            <a:r>
              <a:rPr lang="es-ES" sz="2900" dirty="0" err="1">
                <a:solidFill>
                  <a:schemeClr val="accent6">
                    <a:lumMod val="75000"/>
                  </a:schemeClr>
                </a:solidFill>
              </a:rPr>
              <a:t>però</a:t>
            </a:r>
            <a:r>
              <a:rPr lang="es-ES" sz="2900" dirty="0">
                <a:solidFill>
                  <a:schemeClr val="accent6">
                    <a:lumMod val="75000"/>
                  </a:schemeClr>
                </a:solidFill>
              </a:rPr>
              <a:t> </a:t>
            </a:r>
          </a:p>
          <a:p>
            <a:pPr marL="0" indent="0">
              <a:buNone/>
            </a:pPr>
            <a:r>
              <a:rPr lang="es-ES" sz="2900" dirty="0">
                <a:solidFill>
                  <a:schemeClr val="accent6">
                    <a:lumMod val="75000"/>
                  </a:schemeClr>
                </a:solidFill>
              </a:rPr>
              <a:t>	     no </a:t>
            </a:r>
            <a:r>
              <a:rPr lang="es-ES" sz="2900" dirty="0" err="1">
                <a:solidFill>
                  <a:schemeClr val="accent6">
                    <a:lumMod val="75000"/>
                  </a:schemeClr>
                </a:solidFill>
              </a:rPr>
              <a:t>ens</a:t>
            </a:r>
            <a:r>
              <a:rPr lang="es-ES" sz="2900" dirty="0">
                <a:solidFill>
                  <a:schemeClr val="accent6">
                    <a:lumMod val="75000"/>
                  </a:schemeClr>
                </a:solidFill>
              </a:rPr>
              <a:t> </a:t>
            </a:r>
            <a:r>
              <a:rPr lang="es-ES" sz="2900" dirty="0" err="1">
                <a:solidFill>
                  <a:schemeClr val="accent6">
                    <a:lumMod val="75000"/>
                  </a:schemeClr>
                </a:solidFill>
              </a:rPr>
              <a:t>ho</a:t>
            </a:r>
            <a:r>
              <a:rPr lang="es-ES" sz="2900" dirty="0">
                <a:solidFill>
                  <a:schemeClr val="accent6">
                    <a:lumMod val="75000"/>
                  </a:schemeClr>
                </a:solidFill>
              </a:rPr>
              <a:t> </a:t>
            </a:r>
            <a:r>
              <a:rPr lang="es-ES" sz="2900" dirty="0" err="1">
                <a:solidFill>
                  <a:schemeClr val="accent6">
                    <a:lumMod val="75000"/>
                  </a:schemeClr>
                </a:solidFill>
              </a:rPr>
              <a:t>permeten</a:t>
            </a:r>
            <a:r>
              <a:rPr lang="es-ES" sz="2900" dirty="0">
                <a:solidFill>
                  <a:schemeClr val="accent6">
                    <a:lumMod val="75000"/>
                  </a:schemeClr>
                </a:solidFill>
              </a:rPr>
              <a:t> a </a:t>
            </a:r>
            <a:r>
              <a:rPr lang="es-ES" sz="2900" dirty="0" err="1">
                <a:solidFill>
                  <a:schemeClr val="accent6">
                    <a:lumMod val="75000"/>
                  </a:schemeClr>
                </a:solidFill>
              </a:rPr>
              <a:t>nosaltres</a:t>
            </a:r>
            <a:r>
              <a:rPr lang="es-ES" sz="2900" dirty="0">
                <a:solidFill>
                  <a:schemeClr val="accent6">
                    <a:lumMod val="50000"/>
                  </a:schemeClr>
                </a:solidFill>
              </a:rPr>
              <a:t>.</a:t>
            </a:r>
          </a:p>
          <a:p>
            <a:pPr>
              <a:buFont typeface="Arial"/>
              <a:buAutoNum type="alphaUcPeriod"/>
            </a:pPr>
            <a:endParaRPr lang="es-ES" sz="1100" dirty="0">
              <a:solidFill>
                <a:schemeClr val="accent6">
                  <a:lumMod val="50000"/>
                </a:schemeClr>
              </a:solidFill>
            </a:endParaRPr>
          </a:p>
          <a:p>
            <a:pPr marL="0" indent="0">
              <a:buNone/>
            </a:pPr>
            <a:r>
              <a:rPr lang="es-ES" sz="2900" dirty="0">
                <a:solidFill>
                  <a:schemeClr val="accent6">
                    <a:lumMod val="50000"/>
                  </a:schemeClr>
                </a:solidFill>
              </a:rPr>
              <a:t>	B) </a:t>
            </a:r>
            <a:r>
              <a:rPr lang="es-ES" sz="2900" dirty="0" err="1">
                <a:solidFill>
                  <a:schemeClr val="accent6">
                    <a:lumMod val="50000"/>
                  </a:schemeClr>
                </a:solidFill>
              </a:rPr>
              <a:t>L’alcohol</a:t>
            </a:r>
            <a:r>
              <a:rPr lang="es-ES" sz="2900" dirty="0">
                <a:solidFill>
                  <a:schemeClr val="accent6">
                    <a:lumMod val="50000"/>
                  </a:schemeClr>
                </a:solidFill>
              </a:rPr>
              <a:t> que es </a:t>
            </a:r>
            <a:r>
              <a:rPr lang="es-ES" sz="2900" dirty="0" err="1">
                <a:solidFill>
                  <a:schemeClr val="accent6">
                    <a:lumMod val="50000"/>
                  </a:schemeClr>
                </a:solidFill>
              </a:rPr>
              <a:t>beu</a:t>
            </a:r>
            <a:r>
              <a:rPr lang="es-ES" sz="2900" dirty="0">
                <a:solidFill>
                  <a:schemeClr val="accent6">
                    <a:lumMod val="50000"/>
                  </a:schemeClr>
                </a:solidFill>
              </a:rPr>
              <a:t> en les </a:t>
            </a:r>
            <a:r>
              <a:rPr lang="es-ES" sz="2900" dirty="0" err="1">
                <a:solidFill>
                  <a:schemeClr val="accent6">
                    <a:lumMod val="50000"/>
                  </a:schemeClr>
                </a:solidFill>
              </a:rPr>
              <a:t>pel·lícules</a:t>
            </a:r>
            <a:r>
              <a:rPr lang="es-ES" sz="2900" dirty="0">
                <a:solidFill>
                  <a:schemeClr val="accent6">
                    <a:lumMod val="50000"/>
                  </a:schemeClr>
                </a:solidFill>
              </a:rPr>
              <a:t> anima a </a:t>
            </a:r>
            <a:r>
              <a:rPr lang="es-ES" sz="2900" dirty="0" err="1">
                <a:solidFill>
                  <a:schemeClr val="accent6">
                    <a:lumMod val="50000"/>
                  </a:schemeClr>
                </a:solidFill>
              </a:rPr>
              <a:t>tenir</a:t>
            </a:r>
            <a:r>
              <a:rPr lang="es-ES" sz="2900" dirty="0">
                <a:solidFill>
                  <a:schemeClr val="accent6">
                    <a:lumMod val="50000"/>
                  </a:schemeClr>
                </a:solidFill>
              </a:rPr>
              <a:t> </a:t>
            </a:r>
            <a:r>
              <a:rPr lang="es-ES" sz="2900" dirty="0" err="1">
                <a:solidFill>
                  <a:schemeClr val="accent6">
                    <a:lumMod val="50000"/>
                  </a:schemeClr>
                </a:solidFill>
              </a:rPr>
              <a:t>relacions</a:t>
            </a:r>
            <a:r>
              <a:rPr lang="es-ES" sz="2900" dirty="0">
                <a:solidFill>
                  <a:schemeClr val="accent6">
                    <a:lumMod val="50000"/>
                  </a:schemeClr>
                </a:solidFill>
              </a:rPr>
              <a:t> </a:t>
            </a:r>
            <a:r>
              <a:rPr lang="es-ES" sz="2900" dirty="0" err="1">
                <a:solidFill>
                  <a:schemeClr val="accent6">
                    <a:lumMod val="50000"/>
                  </a:schemeClr>
                </a:solidFill>
              </a:rPr>
              <a:t>socials</a:t>
            </a:r>
            <a:r>
              <a:rPr lang="es-ES" sz="2900" dirty="0">
                <a:solidFill>
                  <a:schemeClr val="accent6">
                    <a:lumMod val="50000"/>
                  </a:schemeClr>
                </a:solidFill>
              </a:rPr>
              <a:t> i també </a:t>
            </a:r>
            <a:r>
              <a:rPr lang="es-ES" sz="2900" dirty="0" err="1">
                <a:solidFill>
                  <a:schemeClr val="accent6">
                    <a:lumMod val="50000"/>
                  </a:schemeClr>
                </a:solidFill>
              </a:rPr>
              <a:t>sexuals</a:t>
            </a:r>
            <a:r>
              <a:rPr lang="es-ES" sz="2900" dirty="0">
                <a:solidFill>
                  <a:schemeClr val="accent6">
                    <a:lumMod val="50000"/>
                  </a:schemeClr>
                </a:solidFill>
              </a:rPr>
              <a:t>, perqué </a:t>
            </a:r>
            <a:r>
              <a:rPr lang="es-ES" sz="2900" dirty="0" err="1">
                <a:solidFill>
                  <a:schemeClr val="accent6">
                    <a:lumMod val="50000"/>
                  </a:schemeClr>
                </a:solidFill>
              </a:rPr>
              <a:t>és</a:t>
            </a:r>
            <a:r>
              <a:rPr lang="es-ES" sz="2900" dirty="0">
                <a:solidFill>
                  <a:schemeClr val="accent6">
                    <a:lumMod val="50000"/>
                  </a:schemeClr>
                </a:solidFill>
              </a:rPr>
              <a:t> 	            un </a:t>
            </a:r>
            <a:r>
              <a:rPr lang="es-ES" sz="2900" dirty="0" err="1">
                <a:solidFill>
                  <a:schemeClr val="accent6">
                    <a:lumMod val="50000"/>
                  </a:schemeClr>
                </a:solidFill>
              </a:rPr>
              <a:t>potent</a:t>
            </a:r>
            <a:r>
              <a:rPr lang="es-ES" sz="2900" dirty="0">
                <a:solidFill>
                  <a:schemeClr val="accent6">
                    <a:lumMod val="50000"/>
                  </a:schemeClr>
                </a:solidFill>
              </a:rPr>
              <a:t> </a:t>
            </a:r>
            <a:r>
              <a:rPr lang="es-ES" sz="2900" dirty="0" err="1">
                <a:solidFill>
                  <a:schemeClr val="accent6">
                    <a:lumMod val="50000"/>
                  </a:schemeClr>
                </a:solidFill>
              </a:rPr>
              <a:t>estimulant</a:t>
            </a:r>
            <a:r>
              <a:rPr lang="es-ES" sz="2900" dirty="0">
                <a:solidFill>
                  <a:schemeClr val="accent6">
                    <a:lumMod val="50000"/>
                  </a:schemeClr>
                </a:solidFill>
              </a:rPr>
              <a:t>, per </a:t>
            </a:r>
            <a:r>
              <a:rPr lang="es-ES" sz="2900" dirty="0" err="1">
                <a:solidFill>
                  <a:schemeClr val="accent6">
                    <a:lumMod val="50000"/>
                  </a:schemeClr>
                </a:solidFill>
              </a:rPr>
              <a:t>això</a:t>
            </a:r>
            <a:r>
              <a:rPr lang="es-ES" sz="2900" dirty="0">
                <a:solidFill>
                  <a:schemeClr val="accent6">
                    <a:lumMod val="50000"/>
                  </a:schemeClr>
                </a:solidFill>
              </a:rPr>
              <a:t> no </a:t>
            </a:r>
            <a:r>
              <a:rPr lang="es-ES" sz="2900" dirty="0" err="1">
                <a:solidFill>
                  <a:schemeClr val="accent6">
                    <a:lumMod val="50000"/>
                  </a:schemeClr>
                </a:solidFill>
              </a:rPr>
              <a:t>ens</a:t>
            </a:r>
            <a:r>
              <a:rPr lang="es-ES" sz="2900" dirty="0">
                <a:solidFill>
                  <a:schemeClr val="accent6">
                    <a:lumMod val="50000"/>
                  </a:schemeClr>
                </a:solidFill>
              </a:rPr>
              <a:t> </a:t>
            </a:r>
            <a:r>
              <a:rPr lang="es-ES" sz="2900" dirty="0" err="1">
                <a:solidFill>
                  <a:schemeClr val="accent6">
                    <a:lumMod val="50000"/>
                  </a:schemeClr>
                </a:solidFill>
              </a:rPr>
              <a:t>deixen</a:t>
            </a:r>
            <a:r>
              <a:rPr lang="es-ES" sz="2900" dirty="0">
                <a:solidFill>
                  <a:schemeClr val="accent6">
                    <a:lumMod val="50000"/>
                  </a:schemeClr>
                </a:solidFill>
              </a:rPr>
              <a:t> </a:t>
            </a:r>
            <a:r>
              <a:rPr lang="es-ES" sz="2900" dirty="0" err="1">
                <a:solidFill>
                  <a:schemeClr val="accent6">
                    <a:lumMod val="50000"/>
                  </a:schemeClr>
                </a:solidFill>
              </a:rPr>
              <a:t>prendre-ho</a:t>
            </a:r>
            <a:r>
              <a:rPr lang="es-ES" sz="2900" dirty="0">
                <a:solidFill>
                  <a:schemeClr val="accent6">
                    <a:lumMod val="50000"/>
                  </a:schemeClr>
                </a:solidFill>
              </a:rPr>
              <a:t>.</a:t>
            </a:r>
          </a:p>
        </p:txBody>
      </p:sp>
      <p:cxnSp>
        <p:nvCxnSpPr>
          <p:cNvPr id="6" name="Conector recto 5">
            <a:extLst>
              <a:ext uri="{FF2B5EF4-FFF2-40B4-BE49-F238E27FC236}">
                <a16:creationId xmlns:a16="http://schemas.microsoft.com/office/drawing/2014/main" xmlns="" id="{77C0285B-DF2B-4CCD-BDC5-4A57C38DCC15}"/>
              </a:ext>
            </a:extLst>
          </p:cNvPr>
          <p:cNvCxnSpPr>
            <a:cxnSpLocks/>
          </p:cNvCxnSpPr>
          <p:nvPr/>
        </p:nvCxnSpPr>
        <p:spPr>
          <a:xfrm>
            <a:off x="4694158" y="493596"/>
            <a:ext cx="2369886"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Conector recto 7">
            <a:extLst>
              <a:ext uri="{FF2B5EF4-FFF2-40B4-BE49-F238E27FC236}">
                <a16:creationId xmlns:a16="http://schemas.microsoft.com/office/drawing/2014/main" xmlns="" id="{1ED9CFD3-8AE5-4977-A348-95F2403E3BE2}"/>
              </a:ext>
            </a:extLst>
          </p:cNvPr>
          <p:cNvCxnSpPr>
            <a:cxnSpLocks/>
          </p:cNvCxnSpPr>
          <p:nvPr/>
        </p:nvCxnSpPr>
        <p:spPr>
          <a:xfrm>
            <a:off x="855231" y="727448"/>
            <a:ext cx="161226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xmlns="" id="{99078399-19F3-403E-A83A-222E6FDE09E1}"/>
              </a:ext>
            </a:extLst>
          </p:cNvPr>
          <p:cNvCxnSpPr>
            <a:cxnSpLocks/>
          </p:cNvCxnSpPr>
          <p:nvPr/>
        </p:nvCxnSpPr>
        <p:spPr>
          <a:xfrm>
            <a:off x="4330599" y="1046034"/>
            <a:ext cx="1987296"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Conector recto 13">
            <a:extLst>
              <a:ext uri="{FF2B5EF4-FFF2-40B4-BE49-F238E27FC236}">
                <a16:creationId xmlns:a16="http://schemas.microsoft.com/office/drawing/2014/main" xmlns="" id="{9B8D448C-CEA9-441C-8714-9434D0FDE034}"/>
              </a:ext>
            </a:extLst>
          </p:cNvPr>
          <p:cNvCxnSpPr>
            <a:cxnSpLocks/>
          </p:cNvCxnSpPr>
          <p:nvPr/>
        </p:nvCxnSpPr>
        <p:spPr>
          <a:xfrm>
            <a:off x="7064044" y="1046034"/>
            <a:ext cx="610925"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Conector recto 15">
            <a:extLst>
              <a:ext uri="{FF2B5EF4-FFF2-40B4-BE49-F238E27FC236}">
                <a16:creationId xmlns:a16="http://schemas.microsoft.com/office/drawing/2014/main" xmlns="" id="{7B0B4DD8-46C5-40BF-8594-87F63D3833F9}"/>
              </a:ext>
            </a:extLst>
          </p:cNvPr>
          <p:cNvCxnSpPr>
            <a:cxnSpLocks/>
          </p:cNvCxnSpPr>
          <p:nvPr/>
        </p:nvCxnSpPr>
        <p:spPr>
          <a:xfrm>
            <a:off x="3706368" y="1244890"/>
            <a:ext cx="1798519"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7" name="Marcador de contenido 2">
            <a:extLst>
              <a:ext uri="{FF2B5EF4-FFF2-40B4-BE49-F238E27FC236}">
                <a16:creationId xmlns:a16="http://schemas.microsoft.com/office/drawing/2014/main" xmlns="" id="{71C6C126-50FC-4328-818D-C8AD511A2124}"/>
              </a:ext>
            </a:extLst>
          </p:cNvPr>
          <p:cNvSpPr txBox="1">
            <a:spLocks/>
          </p:cNvSpPr>
          <p:nvPr/>
        </p:nvSpPr>
        <p:spPr>
          <a:xfrm>
            <a:off x="64737" y="1430955"/>
            <a:ext cx="8616555" cy="2235132"/>
          </a:xfrm>
          <a:prstGeom prst="rect">
            <a:avLst/>
          </a:prstGeom>
          <a:ln w="50800">
            <a:no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sz="2800" b="1" i="1" dirty="0">
                <a:solidFill>
                  <a:schemeClr val="accent6">
                    <a:lumMod val="75000"/>
                  </a:schemeClr>
                </a:solidFill>
              </a:rPr>
              <a:t>Real News </a:t>
            </a:r>
            <a:endParaRPr lang="es-ES" sz="2800" b="1" dirty="0">
              <a:solidFill>
                <a:schemeClr val="accent6">
                  <a:lumMod val="75000"/>
                </a:schemeClr>
              </a:solidFill>
            </a:endParaRPr>
          </a:p>
          <a:p>
            <a:pPr>
              <a:buFont typeface="Arial" panose="020B0604020202020204" pitchFamily="34" charset="0"/>
              <a:buChar char="•"/>
            </a:pPr>
            <a:r>
              <a:rPr lang="es-ES" sz="2400" b="1" dirty="0">
                <a:solidFill>
                  <a:schemeClr val="accent6">
                    <a:lumMod val="50000"/>
                  </a:schemeClr>
                </a:solidFill>
              </a:rPr>
              <a:t>Consum</a:t>
            </a:r>
            <a:r>
              <a:rPr lang="es-ES" sz="2400" dirty="0">
                <a:solidFill>
                  <a:schemeClr val="accent6">
                    <a:lumMod val="50000"/>
                  </a:schemeClr>
                </a:solidFill>
              </a:rPr>
              <a:t> </a:t>
            </a:r>
            <a:r>
              <a:rPr lang="es-ES" sz="2800" b="1" dirty="0">
                <a:solidFill>
                  <a:schemeClr val="accent6">
                    <a:lumMod val="50000"/>
                  </a:schemeClr>
                </a:solidFill>
              </a:rPr>
              <a:t>=</a:t>
            </a:r>
            <a:r>
              <a:rPr lang="es-ES" sz="2400" dirty="0">
                <a:solidFill>
                  <a:schemeClr val="accent6">
                    <a:lumMod val="50000"/>
                  </a:schemeClr>
                </a:solidFill>
              </a:rPr>
              <a:t> </a:t>
            </a:r>
            <a:r>
              <a:rPr lang="es-ES" sz="2400" dirty="0" err="1">
                <a:solidFill>
                  <a:schemeClr val="accent6">
                    <a:lumMod val="50000"/>
                  </a:schemeClr>
                </a:solidFill>
              </a:rPr>
              <a:t>desinhibició</a:t>
            </a:r>
            <a:r>
              <a:rPr lang="es-ES" sz="2400" dirty="0">
                <a:solidFill>
                  <a:schemeClr val="accent6">
                    <a:lumMod val="50000"/>
                  </a:schemeClr>
                </a:solidFill>
              </a:rPr>
              <a:t> inicial </a:t>
            </a:r>
            <a:r>
              <a:rPr lang="es-ES" sz="2800" b="1" dirty="0">
                <a:solidFill>
                  <a:schemeClr val="accent6">
                    <a:lumMod val="50000"/>
                  </a:schemeClr>
                </a:solidFill>
              </a:rPr>
              <a:t>=</a:t>
            </a:r>
            <a:r>
              <a:rPr lang="es-ES" sz="2400" dirty="0">
                <a:solidFill>
                  <a:schemeClr val="accent6">
                    <a:lumMod val="50000"/>
                  </a:schemeClr>
                </a:solidFill>
              </a:rPr>
              <a:t> </a:t>
            </a:r>
            <a:r>
              <a:rPr lang="es-ES" sz="2400" b="1" dirty="0" err="1">
                <a:solidFill>
                  <a:schemeClr val="accent6">
                    <a:lumMod val="50000"/>
                  </a:schemeClr>
                </a:solidFill>
              </a:rPr>
              <a:t>anestèsic</a:t>
            </a:r>
            <a:r>
              <a:rPr lang="es-ES" sz="2400" dirty="0">
                <a:solidFill>
                  <a:schemeClr val="accent6">
                    <a:lumMod val="50000"/>
                  </a:schemeClr>
                </a:solidFill>
              </a:rPr>
              <a:t> </a:t>
            </a:r>
            <a:r>
              <a:rPr lang="es-ES" sz="2800" b="1" dirty="0">
                <a:solidFill>
                  <a:schemeClr val="accent6">
                    <a:lumMod val="50000"/>
                  </a:schemeClr>
                </a:solidFill>
              </a:rPr>
              <a:t>=</a:t>
            </a:r>
            <a:r>
              <a:rPr lang="es-ES" sz="2400" dirty="0">
                <a:solidFill>
                  <a:schemeClr val="accent6">
                    <a:lumMod val="50000"/>
                  </a:schemeClr>
                </a:solidFill>
              </a:rPr>
              <a:t> </a:t>
            </a:r>
            <a:r>
              <a:rPr lang="es-ES" sz="2400" b="1" dirty="0" err="1">
                <a:solidFill>
                  <a:schemeClr val="accent6">
                    <a:lumMod val="50000"/>
                  </a:schemeClr>
                </a:solidFill>
              </a:rPr>
              <a:t>impotència</a:t>
            </a:r>
            <a:endParaRPr lang="es-ES" sz="2400" b="1" dirty="0">
              <a:solidFill>
                <a:schemeClr val="accent6">
                  <a:lumMod val="50000"/>
                </a:schemeClr>
              </a:solidFill>
            </a:endParaRPr>
          </a:p>
          <a:p>
            <a:pPr>
              <a:buFont typeface="Arial" panose="020B0604020202020204" pitchFamily="34" charset="0"/>
              <a:buChar char="•"/>
            </a:pPr>
            <a:r>
              <a:rPr lang="es-ES" sz="2400" b="1" dirty="0" err="1">
                <a:solidFill>
                  <a:schemeClr val="accent6">
                    <a:lumMod val="75000"/>
                  </a:schemeClr>
                </a:solidFill>
              </a:rPr>
              <a:t>Menys</a:t>
            </a:r>
            <a:r>
              <a:rPr lang="es-ES" sz="2400" b="1" dirty="0">
                <a:solidFill>
                  <a:schemeClr val="accent6">
                    <a:lumMod val="75000"/>
                  </a:schemeClr>
                </a:solidFill>
              </a:rPr>
              <a:t> autocontrol =</a:t>
            </a:r>
            <a:r>
              <a:rPr lang="es-ES" sz="2400" dirty="0">
                <a:solidFill>
                  <a:schemeClr val="accent6">
                    <a:lumMod val="75000"/>
                  </a:schemeClr>
                </a:solidFill>
              </a:rPr>
              <a:t> </a:t>
            </a:r>
            <a:r>
              <a:rPr lang="es-ES" sz="2400" b="1" dirty="0" err="1">
                <a:solidFill>
                  <a:schemeClr val="accent6">
                    <a:lumMod val="75000"/>
                  </a:schemeClr>
                </a:solidFill>
              </a:rPr>
              <a:t>Més</a:t>
            </a:r>
            <a:r>
              <a:rPr lang="es-ES" sz="2400" b="1" dirty="0">
                <a:solidFill>
                  <a:schemeClr val="accent6">
                    <a:lumMod val="75000"/>
                  </a:schemeClr>
                </a:solidFill>
              </a:rPr>
              <a:t> riscos </a:t>
            </a:r>
            <a:r>
              <a:rPr lang="es-ES" sz="2400" dirty="0">
                <a:solidFill>
                  <a:schemeClr val="accent6">
                    <a:lumMod val="75000"/>
                  </a:schemeClr>
                </a:solidFill>
              </a:rPr>
              <a:t>(</a:t>
            </a:r>
            <a:r>
              <a:rPr lang="es-ES" sz="2400" dirty="0" err="1">
                <a:solidFill>
                  <a:schemeClr val="accent6">
                    <a:lumMod val="75000"/>
                  </a:schemeClr>
                </a:solidFill>
              </a:rPr>
              <a:t>Fer-ho</a:t>
            </a:r>
            <a:r>
              <a:rPr lang="es-ES" sz="2400" dirty="0">
                <a:solidFill>
                  <a:schemeClr val="accent6">
                    <a:lumMod val="75000"/>
                  </a:schemeClr>
                </a:solidFill>
              </a:rPr>
              <a:t> </a:t>
            </a:r>
            <a:r>
              <a:rPr lang="es-ES" sz="2400" dirty="0" err="1">
                <a:solidFill>
                  <a:schemeClr val="accent6">
                    <a:lumMod val="75000"/>
                  </a:schemeClr>
                </a:solidFill>
              </a:rPr>
              <a:t>sense</a:t>
            </a:r>
            <a:r>
              <a:rPr lang="es-ES" sz="2400" dirty="0">
                <a:solidFill>
                  <a:schemeClr val="accent6">
                    <a:lumMod val="75000"/>
                  </a:schemeClr>
                </a:solidFill>
              </a:rPr>
              <a:t> sentir-te </a:t>
            </a:r>
            <a:r>
              <a:rPr lang="es-ES" sz="2400" dirty="0" err="1">
                <a:solidFill>
                  <a:schemeClr val="accent6">
                    <a:lumMod val="75000"/>
                  </a:schemeClr>
                </a:solidFill>
              </a:rPr>
              <a:t>preparat</a:t>
            </a:r>
            <a:r>
              <a:rPr lang="es-ES" sz="2400" dirty="0">
                <a:solidFill>
                  <a:schemeClr val="accent6">
                    <a:lumMod val="75000"/>
                  </a:schemeClr>
                </a:solidFill>
              </a:rPr>
              <a:t> o preparada, </a:t>
            </a:r>
            <a:r>
              <a:rPr lang="es-ES" sz="2400" dirty="0" err="1">
                <a:solidFill>
                  <a:schemeClr val="accent6">
                    <a:lumMod val="75000"/>
                  </a:schemeClr>
                </a:solidFill>
              </a:rPr>
              <a:t>amb</a:t>
            </a:r>
            <a:r>
              <a:rPr lang="es-ES" sz="2400" dirty="0">
                <a:solidFill>
                  <a:schemeClr val="accent6">
                    <a:lumMod val="75000"/>
                  </a:schemeClr>
                </a:solidFill>
              </a:rPr>
              <a:t> qui no </a:t>
            </a:r>
            <a:r>
              <a:rPr lang="es-ES" sz="2400" dirty="0" err="1">
                <a:solidFill>
                  <a:schemeClr val="accent6">
                    <a:lumMod val="75000"/>
                  </a:schemeClr>
                </a:solidFill>
              </a:rPr>
              <a:t>t'agrada</a:t>
            </a:r>
            <a:r>
              <a:rPr lang="es-ES" sz="2400" dirty="0">
                <a:solidFill>
                  <a:schemeClr val="accent6">
                    <a:lumMod val="75000"/>
                  </a:schemeClr>
                </a:solidFill>
              </a:rPr>
              <a:t>, que et </a:t>
            </a:r>
            <a:r>
              <a:rPr lang="es-ES" sz="2400" dirty="0" err="1">
                <a:solidFill>
                  <a:schemeClr val="accent6">
                    <a:lumMod val="75000"/>
                  </a:schemeClr>
                </a:solidFill>
              </a:rPr>
              <a:t>gravin</a:t>
            </a:r>
            <a:r>
              <a:rPr lang="es-ES" sz="2400" dirty="0">
                <a:solidFill>
                  <a:schemeClr val="accent6">
                    <a:lumMod val="75000"/>
                  </a:schemeClr>
                </a:solidFill>
              </a:rPr>
              <a:t> i </a:t>
            </a:r>
            <a:r>
              <a:rPr lang="es-ES" sz="2400" dirty="0" err="1">
                <a:solidFill>
                  <a:schemeClr val="accent6">
                    <a:lumMod val="75000"/>
                  </a:schemeClr>
                </a:solidFill>
              </a:rPr>
              <a:t>ho</a:t>
            </a:r>
            <a:r>
              <a:rPr lang="es-ES" sz="2400" dirty="0">
                <a:solidFill>
                  <a:schemeClr val="accent6">
                    <a:lumMod val="75000"/>
                  </a:schemeClr>
                </a:solidFill>
              </a:rPr>
              <a:t> </a:t>
            </a:r>
            <a:r>
              <a:rPr lang="es-ES" sz="2400" dirty="0" err="1">
                <a:solidFill>
                  <a:schemeClr val="accent6">
                    <a:lumMod val="75000"/>
                  </a:schemeClr>
                </a:solidFill>
              </a:rPr>
              <a:t>publiquin</a:t>
            </a:r>
            <a:r>
              <a:rPr lang="es-ES" sz="2400" dirty="0">
                <a:solidFill>
                  <a:schemeClr val="accent6">
                    <a:lumMod val="75000"/>
                  </a:schemeClr>
                </a:solidFill>
              </a:rPr>
              <a:t> en Internet…) </a:t>
            </a:r>
          </a:p>
          <a:p>
            <a:pPr>
              <a:buFont typeface="Arial" panose="020B0604020202020204" pitchFamily="34" charset="0"/>
              <a:buChar char="•"/>
            </a:pPr>
            <a:r>
              <a:rPr lang="es-ES" sz="2400" dirty="0">
                <a:solidFill>
                  <a:srgbClr val="C98711"/>
                </a:solidFill>
              </a:rPr>
              <a:t>En </a:t>
            </a:r>
            <a:r>
              <a:rPr lang="es-ES" sz="2400" dirty="0" err="1">
                <a:solidFill>
                  <a:srgbClr val="C98711"/>
                </a:solidFill>
              </a:rPr>
              <a:t>majors</a:t>
            </a:r>
            <a:r>
              <a:rPr lang="es-ES" sz="2400" dirty="0">
                <a:solidFill>
                  <a:srgbClr val="C98711"/>
                </a:solidFill>
              </a:rPr>
              <a:t> i </a:t>
            </a:r>
            <a:r>
              <a:rPr lang="es-ES" sz="2400" dirty="0" err="1">
                <a:solidFill>
                  <a:srgbClr val="C98711"/>
                </a:solidFill>
              </a:rPr>
              <a:t>menors</a:t>
            </a:r>
            <a:r>
              <a:rPr lang="es-ES" sz="2400" dirty="0">
                <a:solidFill>
                  <a:srgbClr val="C98711"/>
                </a:solidFill>
              </a:rPr>
              <a:t> </a:t>
            </a:r>
            <a:r>
              <a:rPr lang="es-ES" sz="2400" b="1" dirty="0" err="1">
                <a:solidFill>
                  <a:srgbClr val="C98711"/>
                </a:solidFill>
              </a:rPr>
              <a:t>consum</a:t>
            </a:r>
            <a:r>
              <a:rPr lang="es-ES" sz="2400" b="1" dirty="0">
                <a:solidFill>
                  <a:srgbClr val="C98711"/>
                </a:solidFill>
              </a:rPr>
              <a:t> </a:t>
            </a:r>
            <a:r>
              <a:rPr lang="es-ES" sz="2400" b="1" dirty="0" err="1">
                <a:solidFill>
                  <a:srgbClr val="C98711"/>
                </a:solidFill>
              </a:rPr>
              <a:t>intensiu</a:t>
            </a:r>
            <a:r>
              <a:rPr lang="es-ES" sz="2400" b="1" dirty="0">
                <a:solidFill>
                  <a:srgbClr val="C98711"/>
                </a:solidFill>
              </a:rPr>
              <a:t> o </a:t>
            </a:r>
            <a:r>
              <a:rPr lang="es-ES" sz="2400" b="1" dirty="0" err="1">
                <a:solidFill>
                  <a:srgbClr val="C98711"/>
                </a:solidFill>
              </a:rPr>
              <a:t>borratxera</a:t>
            </a:r>
            <a:r>
              <a:rPr lang="es-ES" sz="2400" b="1" dirty="0">
                <a:solidFill>
                  <a:srgbClr val="C98711"/>
                </a:solidFill>
              </a:rPr>
              <a:t> = </a:t>
            </a:r>
            <a:r>
              <a:rPr lang="es-ES" sz="2400" b="1" dirty="0" err="1">
                <a:solidFill>
                  <a:srgbClr val="C98711"/>
                </a:solidFill>
              </a:rPr>
              <a:t>perjudicis</a:t>
            </a:r>
            <a:endParaRPr lang="es-ES" b="1" dirty="0">
              <a:solidFill>
                <a:srgbClr val="DAB000"/>
              </a:solidFill>
            </a:endParaRPr>
          </a:p>
        </p:txBody>
      </p:sp>
      <p:sp>
        <p:nvSpPr>
          <p:cNvPr id="13" name="Rectángulo 12"/>
          <p:cNvSpPr/>
          <p:nvPr/>
        </p:nvSpPr>
        <p:spPr>
          <a:xfrm>
            <a:off x="0" y="3573840"/>
            <a:ext cx="9144000" cy="1446550"/>
          </a:xfrm>
          <a:prstGeom prst="rect">
            <a:avLst/>
          </a:prstGeom>
          <a:solidFill>
            <a:srgbClr val="FFFF00"/>
          </a:solidFill>
        </p:spPr>
        <p:txBody>
          <a:bodyPr wrap="square">
            <a:spAutoFit/>
          </a:bodyPr>
          <a:lstStyle/>
          <a:p>
            <a:pPr algn="ctr">
              <a:buFont typeface="Wingdings" panose="05000000000000000000" pitchFamily="2" charset="2"/>
              <a:buChar char="Ø"/>
            </a:pPr>
            <a:endParaRPr lang="es-ES" sz="1600" b="1" dirty="0"/>
          </a:p>
          <a:p>
            <a:pPr algn="ctr"/>
            <a:r>
              <a:rPr lang="es-ES" sz="2400" b="1" dirty="0"/>
              <a:t>       </a:t>
            </a:r>
            <a:r>
              <a:rPr lang="es-ES" sz="2400" b="1" dirty="0" err="1"/>
              <a:t>Cap</a:t>
            </a:r>
            <a:r>
              <a:rPr lang="es-ES" sz="2400" dirty="0"/>
              <a:t> </a:t>
            </a:r>
            <a:r>
              <a:rPr lang="es-ES" sz="2400" b="1" dirty="0" err="1"/>
              <a:t>professional</a:t>
            </a:r>
            <a:r>
              <a:rPr lang="es-ES" sz="2400" b="1" dirty="0"/>
              <a:t> </a:t>
            </a:r>
            <a:r>
              <a:rPr lang="es-ES" sz="2400" b="1" dirty="0" err="1"/>
              <a:t>sanitari</a:t>
            </a:r>
            <a:r>
              <a:rPr lang="es-ES" sz="2400" b="1" dirty="0"/>
              <a:t> </a:t>
            </a:r>
            <a:r>
              <a:rPr lang="es-ES" sz="2400" dirty="0" err="1"/>
              <a:t>recomana</a:t>
            </a:r>
            <a:r>
              <a:rPr lang="es-ES" sz="2400" dirty="0"/>
              <a:t> </a:t>
            </a:r>
            <a:r>
              <a:rPr lang="es-ES" sz="2400" dirty="0" err="1"/>
              <a:t>beure</a:t>
            </a:r>
            <a:r>
              <a:rPr lang="es-ES" sz="2400" dirty="0"/>
              <a:t> alcohol</a:t>
            </a:r>
          </a:p>
          <a:p>
            <a:pPr algn="ctr"/>
            <a:r>
              <a:rPr lang="es-ES" sz="2400" dirty="0" err="1"/>
              <a:t>Els</a:t>
            </a:r>
            <a:r>
              <a:rPr lang="es-ES" sz="2400" b="1" dirty="0"/>
              <a:t> </a:t>
            </a:r>
            <a:r>
              <a:rPr lang="es-ES" sz="2400" b="1" dirty="0" err="1"/>
              <a:t>lleis</a:t>
            </a:r>
            <a:r>
              <a:rPr lang="es-ES" sz="2400" b="1" dirty="0"/>
              <a:t> </a:t>
            </a:r>
            <a:r>
              <a:rPr lang="es-ES" sz="2400" b="1" dirty="0" err="1"/>
              <a:t>protegeixen</a:t>
            </a:r>
            <a:r>
              <a:rPr lang="es-ES" sz="2400" b="1" dirty="0"/>
              <a:t> </a:t>
            </a:r>
            <a:r>
              <a:rPr lang="es-ES" sz="2400" dirty="0" err="1"/>
              <a:t>a</a:t>
            </a:r>
            <a:r>
              <a:rPr lang="es-ES" sz="2400" b="1" dirty="0" err="1"/>
              <a:t>ls</a:t>
            </a:r>
            <a:r>
              <a:rPr lang="es-ES" sz="2400" dirty="0"/>
              <a:t> </a:t>
            </a:r>
            <a:r>
              <a:rPr lang="es-ES" sz="2400" dirty="0" err="1"/>
              <a:t>menors</a:t>
            </a:r>
            <a:r>
              <a:rPr lang="es-ES" sz="2400" dirty="0"/>
              <a:t> de 18 </a:t>
            </a:r>
            <a:r>
              <a:rPr lang="es-ES" sz="2400" dirty="0" err="1"/>
              <a:t>anys</a:t>
            </a:r>
            <a:endParaRPr lang="es-ES" sz="2400" dirty="0"/>
          </a:p>
          <a:p>
            <a:pPr algn="ctr">
              <a:buFont typeface="Wingdings" panose="05000000000000000000" pitchFamily="2" charset="2"/>
              <a:buChar char="Ø"/>
            </a:pPr>
            <a:endParaRPr lang="es-ES" sz="1600" dirty="0"/>
          </a:p>
          <a:p>
            <a:pPr algn="ctr"/>
            <a:endParaRPr lang="es-ES" sz="800" dirty="0"/>
          </a:p>
        </p:txBody>
      </p:sp>
      <p:pic>
        <p:nvPicPr>
          <p:cNvPr id="26" name="Picture 2" descr="Los nuevos emojis femeninos de Google incluyen varias profesiones como estrella de rock, mecánica, científica, entre otras. ¿Te gustan? (Foto: Captura)"/>
          <p:cNvPicPr>
            <a:picLocks noChangeAspect="1" noChangeArrowheads="1"/>
          </p:cNvPicPr>
          <p:nvPr/>
        </p:nvPicPr>
        <p:blipFill rotWithShape="1">
          <a:blip r:embed="rId4">
            <a:extLst>
              <a:ext uri="{28A0092B-C50C-407E-A947-70E740481C1C}">
                <a14:useLocalDpi xmlns:a14="http://schemas.microsoft.com/office/drawing/2010/main" val="0"/>
              </a:ext>
            </a:extLst>
          </a:blip>
          <a:srcRect l="79975" t="56175" r="12205" b="24674"/>
          <a:stretch/>
        </p:blipFill>
        <p:spPr bwMode="auto">
          <a:xfrm>
            <a:off x="259330" y="3932537"/>
            <a:ext cx="595901" cy="8370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s://2.bp.blogspot.com/-iZamL1yick4/WMpRW4TMMPI/AAAAAAAASZ0/-lz9D9cvF-8BhqRiRsRFriQJI0VWomjcQCLcB/s1600/NurseEmoji%252C-campa%25C3%25B1a-mundial.png"/>
          <p:cNvPicPr>
            <a:picLocks noChangeAspect="1" noChangeArrowheads="1"/>
          </p:cNvPicPr>
          <p:nvPr/>
        </p:nvPicPr>
        <p:blipFill rotWithShape="1">
          <a:blip r:embed="rId5">
            <a:extLst>
              <a:ext uri="{28A0092B-C50C-407E-A947-70E740481C1C}">
                <a14:useLocalDpi xmlns:a14="http://schemas.microsoft.com/office/drawing/2010/main" val="0"/>
              </a:ext>
            </a:extLst>
          </a:blip>
          <a:srcRect l="18199" t="10286" r="62208" b="28288"/>
          <a:stretch/>
        </p:blipFill>
        <p:spPr bwMode="auto">
          <a:xfrm>
            <a:off x="1029302" y="3932537"/>
            <a:ext cx="524353" cy="82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0021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3" presetClass="entr" presetSubtype="10" fill="hold" grpId="0" nodeType="afterEffect">
                                  <p:stCondLst>
                                    <p:cond delay="300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3000"/>
                                        <p:tgtEl>
                                          <p:spTgt spid="17"/>
                                        </p:tgtEl>
                                      </p:cBhvr>
                                    </p:animEffect>
                                  </p:childTnLst>
                                </p:cTn>
                              </p:par>
                            </p:childTnLst>
                          </p:cTn>
                        </p:par>
                        <p:par>
                          <p:cTn id="29" fill="hold">
                            <p:stCondLst>
                              <p:cond delay="6500"/>
                            </p:stCondLst>
                            <p:childTnLst>
                              <p:par>
                                <p:cTn id="30" presetID="49" presetClass="entr" presetSubtype="0" decel="10000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2000" fill="hold"/>
                                        <p:tgtEl>
                                          <p:spTgt spid="25"/>
                                        </p:tgtEl>
                                        <p:attrNameLst>
                                          <p:attrName>ppt_w</p:attrName>
                                        </p:attrNameLst>
                                      </p:cBhvr>
                                      <p:tavLst>
                                        <p:tav tm="0">
                                          <p:val>
                                            <p:fltVal val="0"/>
                                          </p:val>
                                        </p:tav>
                                        <p:tav tm="100000">
                                          <p:val>
                                            <p:strVal val="#ppt_w"/>
                                          </p:val>
                                        </p:tav>
                                      </p:tavLst>
                                    </p:anim>
                                    <p:anim calcmode="lin" valueType="num">
                                      <p:cBhvr>
                                        <p:cTn id="33" dur="2000" fill="hold"/>
                                        <p:tgtEl>
                                          <p:spTgt spid="25"/>
                                        </p:tgtEl>
                                        <p:attrNameLst>
                                          <p:attrName>ppt_h</p:attrName>
                                        </p:attrNameLst>
                                      </p:cBhvr>
                                      <p:tavLst>
                                        <p:tav tm="0">
                                          <p:val>
                                            <p:fltVal val="0"/>
                                          </p:val>
                                        </p:tav>
                                        <p:tav tm="100000">
                                          <p:val>
                                            <p:strVal val="#ppt_h"/>
                                          </p:val>
                                        </p:tav>
                                      </p:tavLst>
                                    </p:anim>
                                    <p:anim calcmode="lin" valueType="num">
                                      <p:cBhvr>
                                        <p:cTn id="34" dur="2000" fill="hold"/>
                                        <p:tgtEl>
                                          <p:spTgt spid="25"/>
                                        </p:tgtEl>
                                        <p:attrNameLst>
                                          <p:attrName>style.rotation</p:attrName>
                                        </p:attrNameLst>
                                      </p:cBhvr>
                                      <p:tavLst>
                                        <p:tav tm="0">
                                          <p:val>
                                            <p:fltVal val="360"/>
                                          </p:val>
                                        </p:tav>
                                        <p:tav tm="100000">
                                          <p:val>
                                            <p:fltVal val="0"/>
                                          </p:val>
                                        </p:tav>
                                      </p:tavLst>
                                    </p:anim>
                                    <p:animEffect transition="in" filter="fade">
                                      <p:cBhvr>
                                        <p:cTn id="35" dur="2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par>
                          <p:cTn id="44" fill="hold">
                            <p:stCondLst>
                              <p:cond delay="1000"/>
                            </p:stCondLst>
                            <p:childTnLst>
                              <p:par>
                                <p:cTn id="45" presetID="25"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50" dur="1000" fill="hold"/>
                                        <p:tgtEl>
                                          <p:spTgt spid="26"/>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6"/>
                                        </p:tgtEl>
                                      </p:cBhvr>
                                    </p:animEffect>
                                  </p:childTnLst>
                                </p:cTn>
                              </p:par>
                            </p:childTnLst>
                          </p:cTn>
                        </p:par>
                        <p:par>
                          <p:cTn id="55" fill="hold">
                            <p:stCondLst>
                              <p:cond delay="2000"/>
                            </p:stCondLst>
                            <p:childTnLst>
                              <p:par>
                                <p:cTn id="56" presetID="25"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61" dur="1000" fill="hold"/>
                                        <p:tgtEl>
                                          <p:spTgt spid="27"/>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323541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508606"/>
            <a:ext cx="9144000" cy="3634894"/>
          </a:xfrm>
          <a:prstGeom prst="rect">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fontAlgn="auto">
              <a:buFont typeface="+mj-lt"/>
              <a:buAutoNum type="alphaUcPeriod"/>
            </a:pPr>
            <a:r>
              <a:rPr lang="es-ES" sz="2000" dirty="0" err="1">
                <a:solidFill>
                  <a:schemeClr val="tx1"/>
                </a:solidFill>
              </a:rPr>
              <a:t>Cert</a:t>
            </a:r>
            <a:r>
              <a:rPr lang="es-ES" sz="2000" dirty="0">
                <a:solidFill>
                  <a:schemeClr val="tx1"/>
                </a:solidFill>
              </a:rPr>
              <a:t>, </a:t>
            </a:r>
            <a:r>
              <a:rPr lang="es-ES" sz="2000" dirty="0" err="1">
                <a:solidFill>
                  <a:schemeClr val="tx1"/>
                </a:solidFill>
              </a:rPr>
              <a:t>està</a:t>
            </a:r>
            <a:r>
              <a:rPr lang="es-ES" sz="2000" dirty="0">
                <a:solidFill>
                  <a:schemeClr val="tx1"/>
                </a:solidFill>
              </a:rPr>
              <a:t> </a:t>
            </a:r>
            <a:r>
              <a:rPr lang="es-ES" sz="2000" dirty="0" err="1">
                <a:solidFill>
                  <a:schemeClr val="tx1"/>
                </a:solidFill>
              </a:rPr>
              <a:t>demostrat</a:t>
            </a:r>
            <a:r>
              <a:rPr lang="es-ES" sz="2000" dirty="0">
                <a:solidFill>
                  <a:schemeClr val="tx1"/>
                </a:solidFill>
              </a:rPr>
              <a:t> que el </a:t>
            </a:r>
            <a:r>
              <a:rPr lang="es-ES" sz="2000" dirty="0" err="1">
                <a:solidFill>
                  <a:schemeClr val="tx1"/>
                </a:solidFill>
              </a:rPr>
              <a:t>cafè</a:t>
            </a:r>
            <a:r>
              <a:rPr lang="es-ES" sz="2000" dirty="0">
                <a:solidFill>
                  <a:schemeClr val="tx1"/>
                </a:solidFill>
              </a:rPr>
              <a:t> estimula i </a:t>
            </a:r>
            <a:r>
              <a:rPr lang="es-ES" sz="2000" dirty="0" err="1">
                <a:solidFill>
                  <a:schemeClr val="tx1"/>
                </a:solidFill>
              </a:rPr>
              <a:t>contraresta</a:t>
            </a:r>
            <a:r>
              <a:rPr lang="es-ES" sz="2000" dirty="0">
                <a:solidFill>
                  <a:schemeClr val="tx1"/>
                </a:solidFill>
              </a:rPr>
              <a:t> </a:t>
            </a:r>
            <a:r>
              <a:rPr lang="es-ES" sz="2000" dirty="0" err="1">
                <a:solidFill>
                  <a:schemeClr val="tx1"/>
                </a:solidFill>
              </a:rPr>
              <a:t>els</a:t>
            </a:r>
            <a:r>
              <a:rPr lang="es-ES" sz="2000" dirty="0">
                <a:solidFill>
                  <a:schemeClr val="tx1"/>
                </a:solidFill>
              </a:rPr>
              <a:t> </a:t>
            </a:r>
            <a:r>
              <a:rPr lang="es-ES" sz="2000" dirty="0" err="1">
                <a:solidFill>
                  <a:schemeClr val="tx1"/>
                </a:solidFill>
              </a:rPr>
              <a:t>efectes</a:t>
            </a:r>
            <a:r>
              <a:rPr lang="es-ES" sz="2000" dirty="0">
                <a:solidFill>
                  <a:schemeClr val="tx1"/>
                </a:solidFill>
              </a:rPr>
              <a:t> de </a:t>
            </a:r>
            <a:r>
              <a:rPr lang="es-ES" sz="2000" dirty="0" err="1">
                <a:solidFill>
                  <a:schemeClr val="tx1"/>
                </a:solidFill>
              </a:rPr>
              <a:t>l'alcohol</a:t>
            </a:r>
            <a:r>
              <a:rPr lang="es-ES" sz="2000" dirty="0">
                <a:solidFill>
                  <a:schemeClr val="tx1"/>
                </a:solidFill>
              </a:rPr>
              <a:t>, </a:t>
            </a:r>
            <a:r>
              <a:rPr lang="es-ES" sz="2000" dirty="0" err="1">
                <a:solidFill>
                  <a:schemeClr val="tx1"/>
                </a:solidFill>
              </a:rPr>
              <a:t>sobretot</a:t>
            </a:r>
            <a:r>
              <a:rPr lang="es-ES" sz="2000" dirty="0">
                <a:solidFill>
                  <a:schemeClr val="tx1"/>
                </a:solidFill>
              </a:rPr>
              <a:t> </a:t>
            </a:r>
            <a:r>
              <a:rPr lang="es-ES" sz="2000" dirty="0" err="1">
                <a:solidFill>
                  <a:schemeClr val="tx1"/>
                </a:solidFill>
              </a:rPr>
              <a:t>acompanyat</a:t>
            </a:r>
            <a:r>
              <a:rPr lang="es-ES" sz="2000" dirty="0">
                <a:solidFill>
                  <a:schemeClr val="tx1"/>
                </a:solidFill>
              </a:rPr>
              <a:t> </a:t>
            </a:r>
            <a:r>
              <a:rPr lang="es-ES" sz="2000" dirty="0" err="1">
                <a:solidFill>
                  <a:schemeClr val="tx1"/>
                </a:solidFill>
              </a:rPr>
              <a:t>d'una</a:t>
            </a:r>
            <a:r>
              <a:rPr lang="es-ES" sz="2000" dirty="0">
                <a:solidFill>
                  <a:schemeClr val="tx1"/>
                </a:solidFill>
              </a:rPr>
              <a:t> </a:t>
            </a:r>
            <a:r>
              <a:rPr lang="es-ES" sz="2000" dirty="0" err="1">
                <a:solidFill>
                  <a:schemeClr val="tx1"/>
                </a:solidFill>
              </a:rPr>
              <a:t>dutxa</a:t>
            </a:r>
            <a:r>
              <a:rPr lang="es-ES" sz="2000" dirty="0">
                <a:solidFill>
                  <a:schemeClr val="tx1"/>
                </a:solidFill>
              </a:rPr>
              <a:t> que </a:t>
            </a:r>
            <a:r>
              <a:rPr lang="es-ES" sz="2000" dirty="0" err="1">
                <a:solidFill>
                  <a:schemeClr val="tx1"/>
                </a:solidFill>
              </a:rPr>
              <a:t>t'espavila</a:t>
            </a:r>
            <a:r>
              <a:rPr lang="es-ES" sz="2000" dirty="0">
                <a:solidFill>
                  <a:schemeClr val="tx1"/>
                </a:solidFill>
              </a:rPr>
              <a:t>.</a:t>
            </a:r>
          </a:p>
          <a:p>
            <a:pPr marL="457200" indent="-457200" fontAlgn="auto">
              <a:buFont typeface="+mj-lt"/>
              <a:buAutoNum type="alphaUcPeriod"/>
            </a:pPr>
            <a:endParaRPr lang="es-ES" sz="2000" dirty="0">
              <a:solidFill>
                <a:schemeClr val="tx1"/>
              </a:solidFill>
            </a:endParaRPr>
          </a:p>
          <a:p>
            <a:pPr marL="457200" indent="-457200" fontAlgn="auto">
              <a:buFont typeface="+mj-lt"/>
              <a:buAutoNum type="alphaUcPeriod"/>
            </a:pPr>
            <a:r>
              <a:rPr lang="es-ES" sz="2000" dirty="0">
                <a:solidFill>
                  <a:schemeClr val="tx1"/>
                </a:solidFill>
              </a:rPr>
              <a:t>La </a:t>
            </a:r>
            <a:r>
              <a:rPr lang="es-ES" sz="2000" dirty="0" err="1">
                <a:solidFill>
                  <a:schemeClr val="tx1"/>
                </a:solidFill>
              </a:rPr>
              <a:t>toxicitat</a:t>
            </a:r>
            <a:r>
              <a:rPr lang="es-ES" sz="2000" dirty="0">
                <a:solidFill>
                  <a:schemeClr val="tx1"/>
                </a:solidFill>
              </a:rPr>
              <a:t> de </a:t>
            </a:r>
            <a:r>
              <a:rPr lang="es-ES" sz="2000" dirty="0" err="1">
                <a:solidFill>
                  <a:schemeClr val="tx1"/>
                </a:solidFill>
              </a:rPr>
              <a:t>l'alcohol</a:t>
            </a:r>
            <a:r>
              <a:rPr lang="es-ES" sz="2000" dirty="0">
                <a:solidFill>
                  <a:schemeClr val="tx1"/>
                </a:solidFill>
              </a:rPr>
              <a:t> per al cos </a:t>
            </a:r>
            <a:r>
              <a:rPr lang="es-ES" sz="2000" dirty="0" err="1">
                <a:solidFill>
                  <a:schemeClr val="tx1"/>
                </a:solidFill>
              </a:rPr>
              <a:t>és</a:t>
            </a:r>
            <a:r>
              <a:rPr lang="es-ES" sz="2000" dirty="0">
                <a:solidFill>
                  <a:schemeClr val="tx1"/>
                </a:solidFill>
              </a:rPr>
              <a:t> tal que, per a eliminar-lo, el </a:t>
            </a:r>
            <a:r>
              <a:rPr lang="es-ES" sz="2000" dirty="0" err="1">
                <a:solidFill>
                  <a:schemeClr val="tx1"/>
                </a:solidFill>
              </a:rPr>
              <a:t>fetge</a:t>
            </a:r>
            <a:r>
              <a:rPr lang="es-ES" sz="2000" dirty="0">
                <a:solidFill>
                  <a:schemeClr val="tx1"/>
                </a:solidFill>
              </a:rPr>
              <a:t> </a:t>
            </a:r>
            <a:r>
              <a:rPr lang="es-ES" sz="2000" dirty="0" err="1">
                <a:solidFill>
                  <a:schemeClr val="tx1"/>
                </a:solidFill>
              </a:rPr>
              <a:t>l'ha</a:t>
            </a:r>
            <a:r>
              <a:rPr lang="es-ES" sz="2000" dirty="0">
                <a:solidFill>
                  <a:schemeClr val="tx1"/>
                </a:solidFill>
              </a:rPr>
              <a:t> de transformar en </a:t>
            </a:r>
            <a:r>
              <a:rPr lang="es-ES" sz="2000" dirty="0" err="1">
                <a:solidFill>
                  <a:schemeClr val="tx1"/>
                </a:solidFill>
              </a:rPr>
              <a:t>altres</a:t>
            </a:r>
            <a:r>
              <a:rPr lang="es-ES" sz="2000" dirty="0">
                <a:solidFill>
                  <a:schemeClr val="tx1"/>
                </a:solidFill>
              </a:rPr>
              <a:t> </a:t>
            </a:r>
            <a:r>
              <a:rPr lang="es-ES" sz="2000" dirty="0" err="1">
                <a:solidFill>
                  <a:schemeClr val="tx1"/>
                </a:solidFill>
              </a:rPr>
              <a:t>substàncies</a:t>
            </a:r>
            <a:r>
              <a:rPr lang="es-ES" sz="2000" dirty="0">
                <a:solidFill>
                  <a:schemeClr val="tx1"/>
                </a:solidFill>
              </a:rPr>
              <a:t> que encara </a:t>
            </a:r>
            <a:r>
              <a:rPr lang="es-ES" sz="2000" dirty="0" err="1">
                <a:solidFill>
                  <a:schemeClr val="tx1"/>
                </a:solidFill>
              </a:rPr>
              <a:t>són</a:t>
            </a:r>
            <a:r>
              <a:rPr lang="es-ES" sz="2000" dirty="0">
                <a:solidFill>
                  <a:schemeClr val="tx1"/>
                </a:solidFill>
              </a:rPr>
              <a:t> </a:t>
            </a:r>
            <a:r>
              <a:rPr lang="es-ES" sz="2000" dirty="0" err="1">
                <a:solidFill>
                  <a:schemeClr val="tx1"/>
                </a:solidFill>
              </a:rPr>
              <a:t>més</a:t>
            </a:r>
            <a:r>
              <a:rPr lang="es-ES" sz="2000" dirty="0">
                <a:solidFill>
                  <a:schemeClr val="tx1"/>
                </a:solidFill>
              </a:rPr>
              <a:t> </a:t>
            </a:r>
            <a:r>
              <a:rPr lang="es-ES" sz="2000" dirty="0" err="1">
                <a:solidFill>
                  <a:schemeClr val="tx1"/>
                </a:solidFill>
              </a:rPr>
              <a:t>tòxiques</a:t>
            </a:r>
            <a:r>
              <a:rPr lang="es-ES" sz="2000" dirty="0">
                <a:solidFill>
                  <a:schemeClr val="tx1"/>
                </a:solidFill>
              </a:rPr>
              <a:t> que el propi alcohol, i </a:t>
            </a:r>
            <a:r>
              <a:rPr lang="es-ES" sz="2000" dirty="0" err="1">
                <a:solidFill>
                  <a:schemeClr val="tx1"/>
                </a:solidFill>
              </a:rPr>
              <a:t>fins</a:t>
            </a:r>
            <a:r>
              <a:rPr lang="es-ES" sz="2000" dirty="0">
                <a:solidFill>
                  <a:schemeClr val="tx1"/>
                </a:solidFill>
              </a:rPr>
              <a:t> que el cos no </a:t>
            </a:r>
            <a:r>
              <a:rPr lang="es-ES" sz="2000" dirty="0" err="1">
                <a:solidFill>
                  <a:schemeClr val="tx1"/>
                </a:solidFill>
              </a:rPr>
              <a:t>aconsegueix</a:t>
            </a:r>
            <a:r>
              <a:rPr lang="es-ES" sz="2000" dirty="0">
                <a:solidFill>
                  <a:schemeClr val="tx1"/>
                </a:solidFill>
              </a:rPr>
              <a:t> expulsar-les a través de </a:t>
            </a:r>
            <a:r>
              <a:rPr lang="es-ES" sz="2000" dirty="0" err="1">
                <a:solidFill>
                  <a:schemeClr val="tx1"/>
                </a:solidFill>
              </a:rPr>
              <a:t>l'orina</a:t>
            </a:r>
            <a:r>
              <a:rPr lang="es-ES" sz="2000" dirty="0">
                <a:solidFill>
                  <a:schemeClr val="tx1"/>
                </a:solidFill>
              </a:rPr>
              <a:t> i la </a:t>
            </a:r>
            <a:r>
              <a:rPr lang="es-ES" sz="2000" dirty="0" err="1">
                <a:solidFill>
                  <a:schemeClr val="tx1"/>
                </a:solidFill>
              </a:rPr>
              <a:t>suor</a:t>
            </a:r>
            <a:r>
              <a:rPr lang="es-ES" sz="2000" dirty="0">
                <a:solidFill>
                  <a:schemeClr val="tx1"/>
                </a:solidFill>
              </a:rPr>
              <a:t>, recorren </a:t>
            </a:r>
            <a:r>
              <a:rPr lang="es-ES" sz="2000" dirty="0" err="1">
                <a:solidFill>
                  <a:schemeClr val="tx1"/>
                </a:solidFill>
              </a:rPr>
              <a:t>tots</a:t>
            </a:r>
            <a:r>
              <a:rPr lang="es-ES" sz="2000" dirty="0">
                <a:solidFill>
                  <a:schemeClr val="tx1"/>
                </a:solidFill>
              </a:rPr>
              <a:t> </a:t>
            </a:r>
            <a:r>
              <a:rPr lang="es-ES" sz="2000" dirty="0" err="1">
                <a:solidFill>
                  <a:schemeClr val="tx1"/>
                </a:solidFill>
              </a:rPr>
              <a:t>els</a:t>
            </a:r>
            <a:r>
              <a:rPr lang="es-ES" sz="2000" dirty="0">
                <a:solidFill>
                  <a:schemeClr val="tx1"/>
                </a:solidFill>
              </a:rPr>
              <a:t> </a:t>
            </a:r>
            <a:r>
              <a:rPr lang="es-ES" sz="2000" dirty="0" err="1">
                <a:solidFill>
                  <a:schemeClr val="tx1"/>
                </a:solidFill>
              </a:rPr>
              <a:t>òrgans</a:t>
            </a:r>
            <a:r>
              <a:rPr lang="es-ES" sz="2000" dirty="0">
                <a:solidFill>
                  <a:schemeClr val="tx1"/>
                </a:solidFill>
              </a:rPr>
              <a:t> </a:t>
            </a:r>
            <a:r>
              <a:rPr lang="es-ES" sz="2000" dirty="0" err="1">
                <a:solidFill>
                  <a:schemeClr val="tx1"/>
                </a:solidFill>
              </a:rPr>
              <a:t>produint</a:t>
            </a:r>
            <a:r>
              <a:rPr lang="es-ES" sz="2000" dirty="0">
                <a:solidFill>
                  <a:schemeClr val="tx1"/>
                </a:solidFill>
              </a:rPr>
              <a:t> </a:t>
            </a:r>
            <a:r>
              <a:rPr lang="es-ES" sz="2000" dirty="0" err="1">
                <a:solidFill>
                  <a:schemeClr val="tx1"/>
                </a:solidFill>
              </a:rPr>
              <a:t>molt</a:t>
            </a:r>
            <a:r>
              <a:rPr lang="es-ES" sz="2000" dirty="0">
                <a:solidFill>
                  <a:schemeClr val="tx1"/>
                </a:solidFill>
              </a:rPr>
              <a:t> malestar. </a:t>
            </a:r>
          </a:p>
          <a:p>
            <a:pPr marL="457200" indent="-457200" fontAlgn="auto">
              <a:buFont typeface="+mj-lt"/>
              <a:buAutoNum type="alphaUcPeriod"/>
            </a:pPr>
            <a:endParaRPr lang="es-ES" sz="2000" dirty="0">
              <a:solidFill>
                <a:schemeClr val="tx1"/>
              </a:solidFill>
            </a:endParaRPr>
          </a:p>
          <a:p>
            <a:pPr marL="457200" indent="-457200" fontAlgn="auto">
              <a:buFont typeface="+mj-lt"/>
              <a:buAutoNum type="alphaUcPeriod"/>
            </a:pPr>
            <a:r>
              <a:rPr lang="es-ES" sz="2000" dirty="0">
                <a:solidFill>
                  <a:schemeClr val="tx1"/>
                </a:solidFill>
              </a:rPr>
              <a:t>El </a:t>
            </a:r>
            <a:r>
              <a:rPr lang="es-ES" sz="2000" dirty="0" err="1">
                <a:solidFill>
                  <a:schemeClr val="tx1"/>
                </a:solidFill>
              </a:rPr>
              <a:t>cervell</a:t>
            </a:r>
            <a:r>
              <a:rPr lang="es-ES" sz="2000" dirty="0">
                <a:solidFill>
                  <a:schemeClr val="tx1"/>
                </a:solidFill>
              </a:rPr>
              <a:t> es deshidrata i fa mal el </a:t>
            </a:r>
            <a:r>
              <a:rPr lang="es-ES" sz="2000" dirty="0" err="1">
                <a:solidFill>
                  <a:schemeClr val="tx1"/>
                </a:solidFill>
              </a:rPr>
              <a:t>cap</a:t>
            </a:r>
            <a:r>
              <a:rPr lang="es-ES" sz="2000" dirty="0">
                <a:solidFill>
                  <a:schemeClr val="tx1"/>
                </a:solidFill>
              </a:rPr>
              <a:t>, per la </a:t>
            </a:r>
            <a:r>
              <a:rPr lang="es-ES" sz="2000" dirty="0" err="1">
                <a:solidFill>
                  <a:schemeClr val="tx1"/>
                </a:solidFill>
              </a:rPr>
              <a:t>qual</a:t>
            </a:r>
            <a:r>
              <a:rPr lang="es-ES" sz="2000" dirty="0">
                <a:solidFill>
                  <a:schemeClr val="tx1"/>
                </a:solidFill>
              </a:rPr>
              <a:t> cosa cal </a:t>
            </a:r>
            <a:r>
              <a:rPr lang="es-ES" sz="2000" dirty="0" err="1">
                <a:solidFill>
                  <a:schemeClr val="tx1"/>
                </a:solidFill>
              </a:rPr>
              <a:t>prendre</a:t>
            </a:r>
            <a:r>
              <a:rPr lang="es-ES" sz="2000" dirty="0">
                <a:solidFill>
                  <a:schemeClr val="tx1"/>
                </a:solidFill>
              </a:rPr>
              <a:t> alcohol de </a:t>
            </a:r>
            <a:r>
              <a:rPr lang="es-ES" sz="2000" dirty="0" err="1">
                <a:solidFill>
                  <a:schemeClr val="tx1"/>
                </a:solidFill>
              </a:rPr>
              <a:t>nou</a:t>
            </a:r>
            <a:r>
              <a:rPr lang="es-ES" sz="2000" dirty="0">
                <a:solidFill>
                  <a:schemeClr val="tx1"/>
                </a:solidFill>
              </a:rPr>
              <a:t> per a equilibrar-se, una vegada </a:t>
            </a:r>
            <a:r>
              <a:rPr lang="es-ES" sz="2000" dirty="0" err="1">
                <a:solidFill>
                  <a:schemeClr val="tx1"/>
                </a:solidFill>
              </a:rPr>
              <a:t>consumit</a:t>
            </a:r>
            <a:r>
              <a:rPr lang="es-ES" sz="2000" dirty="0">
                <a:solidFill>
                  <a:schemeClr val="tx1"/>
                </a:solidFill>
              </a:rPr>
              <a:t> </a:t>
            </a:r>
            <a:r>
              <a:rPr lang="es-ES" sz="2000" dirty="0" err="1">
                <a:solidFill>
                  <a:schemeClr val="tx1"/>
                </a:solidFill>
              </a:rPr>
              <a:t>estàs</a:t>
            </a:r>
            <a:r>
              <a:rPr lang="es-ES" sz="2000" dirty="0">
                <a:solidFill>
                  <a:schemeClr val="tx1"/>
                </a:solidFill>
              </a:rPr>
              <a:t> tan </a:t>
            </a:r>
            <a:r>
              <a:rPr lang="es-ES" sz="2000" dirty="0" err="1">
                <a:solidFill>
                  <a:schemeClr val="tx1"/>
                </a:solidFill>
              </a:rPr>
              <a:t>marejat</a:t>
            </a:r>
            <a:r>
              <a:rPr lang="es-ES" sz="2000" dirty="0">
                <a:solidFill>
                  <a:schemeClr val="tx1"/>
                </a:solidFill>
              </a:rPr>
              <a:t> de </a:t>
            </a:r>
            <a:r>
              <a:rPr lang="es-ES" sz="2000" dirty="0" err="1">
                <a:solidFill>
                  <a:schemeClr val="tx1"/>
                </a:solidFill>
              </a:rPr>
              <a:t>nou</a:t>
            </a:r>
            <a:r>
              <a:rPr lang="es-ES" sz="2000" dirty="0">
                <a:solidFill>
                  <a:schemeClr val="tx1"/>
                </a:solidFill>
              </a:rPr>
              <a:t> que no </a:t>
            </a:r>
            <a:r>
              <a:rPr lang="es-ES" sz="2000" dirty="0" err="1">
                <a:solidFill>
                  <a:schemeClr val="tx1"/>
                </a:solidFill>
              </a:rPr>
              <a:t>sents</a:t>
            </a:r>
            <a:r>
              <a:rPr lang="es-ES" sz="2000" dirty="0">
                <a:solidFill>
                  <a:schemeClr val="tx1"/>
                </a:solidFill>
              </a:rPr>
              <a:t> el mal de cap.</a:t>
            </a:r>
          </a:p>
        </p:txBody>
      </p:sp>
      <p:sp>
        <p:nvSpPr>
          <p:cNvPr id="11" name="CuadroTexto 10"/>
          <p:cNvSpPr txBox="1"/>
          <p:nvPr/>
        </p:nvSpPr>
        <p:spPr>
          <a:xfrm>
            <a:off x="116873" y="126999"/>
            <a:ext cx="8910254" cy="1015663"/>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5.</a:t>
            </a:r>
            <a:r>
              <a:rPr lang="es-ES" altLang="es-ES" b="1" spc="-100" dirty="0">
                <a:solidFill>
                  <a:srgbClr val="FFFFFF"/>
                </a:solidFill>
                <a:latin typeface="Arial"/>
                <a:cs typeface="Arial"/>
              </a:rPr>
              <a:t> </a:t>
            </a:r>
            <a:r>
              <a:rPr lang="es-ES" altLang="es-ES" sz="2400" b="1" spc="-100" dirty="0" err="1">
                <a:solidFill>
                  <a:srgbClr val="FFFFFF"/>
                </a:solidFill>
                <a:latin typeface="Arial"/>
                <a:cs typeface="Arial"/>
              </a:rPr>
              <a:t>És</a:t>
            </a:r>
            <a:r>
              <a:rPr lang="es-ES" altLang="es-ES" sz="2400" b="1" spc="-100" dirty="0">
                <a:solidFill>
                  <a:srgbClr val="FFFFFF"/>
                </a:solidFill>
                <a:latin typeface="Arial"/>
                <a:cs typeface="Arial"/>
              </a:rPr>
              <a:t> </a:t>
            </a:r>
            <a:r>
              <a:rPr lang="es-ES" altLang="es-ES" sz="2400" b="1" spc="-100" dirty="0" err="1">
                <a:solidFill>
                  <a:srgbClr val="FFFFFF"/>
                </a:solidFill>
                <a:latin typeface="Arial"/>
                <a:cs typeface="Arial"/>
              </a:rPr>
              <a:t>veritat</a:t>
            </a:r>
            <a:r>
              <a:rPr lang="es-ES" altLang="es-ES" sz="2400" b="1" spc="-100" dirty="0">
                <a:solidFill>
                  <a:srgbClr val="FFFFFF"/>
                </a:solidFill>
                <a:latin typeface="Arial"/>
                <a:cs typeface="Arial"/>
              </a:rPr>
              <a:t> que una </a:t>
            </a:r>
            <a:r>
              <a:rPr lang="es-ES" altLang="es-ES" sz="2400" b="1" spc="-100" dirty="0" err="1">
                <a:solidFill>
                  <a:srgbClr val="FFFFFF"/>
                </a:solidFill>
                <a:latin typeface="Arial"/>
                <a:cs typeface="Arial"/>
              </a:rPr>
              <a:t>ressaca</a:t>
            </a:r>
            <a:r>
              <a:rPr lang="es-ES" altLang="es-ES" sz="2400" b="1" spc="-100" dirty="0">
                <a:solidFill>
                  <a:srgbClr val="FFFFFF"/>
                </a:solidFill>
                <a:latin typeface="Arial"/>
                <a:cs typeface="Arial"/>
              </a:rPr>
              <a:t> es lleva </a:t>
            </a:r>
            <a:r>
              <a:rPr lang="es-ES" altLang="es-ES" sz="2400" b="1" spc="-100" dirty="0" err="1">
                <a:solidFill>
                  <a:srgbClr val="FFFFFF"/>
                </a:solidFill>
                <a:latin typeface="Arial"/>
                <a:cs typeface="Arial"/>
              </a:rPr>
              <a:t>amb</a:t>
            </a:r>
            <a:r>
              <a:rPr lang="es-ES" altLang="es-ES" sz="2400" b="1" spc="-100" dirty="0">
                <a:solidFill>
                  <a:srgbClr val="FFFFFF"/>
                </a:solidFill>
                <a:latin typeface="Arial"/>
                <a:cs typeface="Arial"/>
              </a:rPr>
              <a:t> </a:t>
            </a:r>
            <a:r>
              <a:rPr lang="es-ES" altLang="es-ES" sz="2400" b="1" spc="-100" dirty="0" err="1">
                <a:solidFill>
                  <a:srgbClr val="FFFFFF"/>
                </a:solidFill>
                <a:latin typeface="Arial"/>
                <a:cs typeface="Arial"/>
              </a:rPr>
              <a:t>cafè</a:t>
            </a:r>
            <a:r>
              <a:rPr lang="es-ES" altLang="es-ES" sz="2400" b="1" spc="-100" dirty="0">
                <a:solidFill>
                  <a:srgbClr val="FFFFFF"/>
                </a:solidFill>
                <a:latin typeface="Arial"/>
                <a:cs typeface="Arial"/>
              </a:rPr>
              <a:t>, una </a:t>
            </a:r>
            <a:r>
              <a:rPr lang="es-ES" altLang="es-ES" sz="2400" b="1" spc="-100" dirty="0" err="1">
                <a:solidFill>
                  <a:srgbClr val="FFFFFF"/>
                </a:solidFill>
                <a:latin typeface="Arial"/>
                <a:cs typeface="Arial"/>
              </a:rPr>
              <a:t>dutxa</a:t>
            </a:r>
            <a:r>
              <a:rPr lang="es-ES" altLang="es-ES" sz="2400" b="1" spc="-100" dirty="0">
                <a:solidFill>
                  <a:srgbClr val="FFFFFF"/>
                </a:solidFill>
                <a:latin typeface="Arial"/>
                <a:cs typeface="Arial"/>
              </a:rPr>
              <a:t> i un bon </a:t>
            </a:r>
            <a:r>
              <a:rPr lang="es-ES" altLang="es-ES" sz="2400" b="1" spc="-100" dirty="0" err="1">
                <a:solidFill>
                  <a:srgbClr val="FFFFFF"/>
                </a:solidFill>
                <a:latin typeface="Arial"/>
                <a:cs typeface="Arial"/>
              </a:rPr>
              <a:t>glop</a:t>
            </a:r>
            <a:r>
              <a:rPr lang="es-ES" altLang="es-ES" sz="2400" b="1" spc="-100" dirty="0">
                <a:solidFill>
                  <a:srgbClr val="FFFFFF"/>
                </a:solidFill>
                <a:latin typeface="Arial"/>
                <a:cs typeface="Arial"/>
              </a:rPr>
              <a:t> de </a:t>
            </a:r>
            <a:r>
              <a:rPr lang="es-ES" altLang="es-ES" sz="2400" b="1" spc="-100" dirty="0" err="1">
                <a:solidFill>
                  <a:srgbClr val="FFFFFF"/>
                </a:solidFill>
                <a:latin typeface="Arial"/>
                <a:cs typeface="Arial"/>
              </a:rPr>
              <a:t>l'alcohol</a:t>
            </a:r>
            <a:r>
              <a:rPr lang="es-ES" altLang="es-ES" sz="2400" b="1" spc="-100" dirty="0">
                <a:solidFill>
                  <a:srgbClr val="FFFFFF"/>
                </a:solidFill>
                <a:latin typeface="Arial"/>
                <a:cs typeface="Arial"/>
              </a:rPr>
              <a:t> que vas </a:t>
            </a:r>
            <a:r>
              <a:rPr lang="es-ES" altLang="es-ES" sz="2400" b="1" spc="-100" dirty="0" err="1">
                <a:solidFill>
                  <a:srgbClr val="FFFFFF"/>
                </a:solidFill>
                <a:latin typeface="Arial"/>
                <a:cs typeface="Arial"/>
              </a:rPr>
              <a:t>prendre</a:t>
            </a:r>
            <a:r>
              <a:rPr lang="es-ES" altLang="es-ES" sz="2400" b="1" spc="-100" dirty="0">
                <a:solidFill>
                  <a:srgbClr val="FFFFFF"/>
                </a:solidFill>
                <a:latin typeface="Arial"/>
                <a:cs typeface="Arial"/>
              </a:rPr>
              <a:t> en </a:t>
            </a:r>
            <a:r>
              <a:rPr lang="es-ES" altLang="es-ES" sz="2400" b="1" spc="-100" dirty="0" err="1">
                <a:solidFill>
                  <a:srgbClr val="FFFFFF"/>
                </a:solidFill>
                <a:latin typeface="Arial"/>
                <a:cs typeface="Arial"/>
              </a:rPr>
              <a:t>emborratxar</a:t>
            </a:r>
            <a:r>
              <a:rPr lang="es-ES" altLang="es-ES" sz="2400" b="1" spc="-100" dirty="0">
                <a:solidFill>
                  <a:srgbClr val="FFFFFF"/>
                </a:solidFill>
                <a:latin typeface="Arial"/>
                <a:cs typeface="Arial"/>
              </a:rPr>
              <a:t>-te?</a:t>
            </a:r>
          </a:p>
        </p:txBody>
      </p:sp>
    </p:spTree>
    <p:extLst>
      <p:ext uri="{BB962C8B-B14F-4D97-AF65-F5344CB8AC3E}">
        <p14:creationId xmlns:p14="http://schemas.microsoft.com/office/powerpoint/2010/main" val="23750745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16849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508606"/>
            <a:ext cx="9144000" cy="3634894"/>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mj-lt"/>
              <a:buAutoNum type="alphaUcPeriod"/>
            </a:pPr>
            <a:r>
              <a:rPr lang="es-ES" dirty="0">
                <a:solidFill>
                  <a:schemeClr val="tx1"/>
                </a:solidFill>
              </a:rPr>
              <a:t>Sí. </a:t>
            </a:r>
            <a:r>
              <a:rPr lang="es-ES" dirty="0" err="1">
                <a:solidFill>
                  <a:schemeClr val="tx1"/>
                </a:solidFill>
              </a:rPr>
              <a:t>L'alcohol</a:t>
            </a:r>
            <a:r>
              <a:rPr lang="es-ES" dirty="0">
                <a:solidFill>
                  <a:schemeClr val="tx1"/>
                </a:solidFill>
              </a:rPr>
              <a:t> </a:t>
            </a:r>
            <a:r>
              <a:rPr lang="es-ES" dirty="0" err="1">
                <a:solidFill>
                  <a:schemeClr val="tx1"/>
                </a:solidFill>
              </a:rPr>
              <a:t>és</a:t>
            </a:r>
            <a:r>
              <a:rPr lang="es-ES" dirty="0">
                <a:solidFill>
                  <a:schemeClr val="tx1"/>
                </a:solidFill>
              </a:rPr>
              <a:t> </a:t>
            </a:r>
            <a:r>
              <a:rPr lang="es-ES" dirty="0" err="1">
                <a:solidFill>
                  <a:schemeClr val="tx1"/>
                </a:solidFill>
              </a:rPr>
              <a:t>beneficiós</a:t>
            </a:r>
            <a:r>
              <a:rPr lang="es-ES" dirty="0">
                <a:solidFill>
                  <a:schemeClr val="tx1"/>
                </a:solidFill>
              </a:rPr>
              <a:t> per a </a:t>
            </a:r>
            <a:r>
              <a:rPr lang="es-ES" dirty="0" err="1">
                <a:solidFill>
                  <a:schemeClr val="tx1"/>
                </a:solidFill>
              </a:rPr>
              <a:t>obrir</a:t>
            </a:r>
            <a:r>
              <a:rPr lang="es-ES" dirty="0">
                <a:solidFill>
                  <a:schemeClr val="tx1"/>
                </a:solidFill>
              </a:rPr>
              <a:t> </a:t>
            </a:r>
            <a:r>
              <a:rPr lang="es-ES" dirty="0" err="1">
                <a:solidFill>
                  <a:schemeClr val="tx1"/>
                </a:solidFill>
              </a:rPr>
              <a:t>l'apetit</a:t>
            </a:r>
            <a:r>
              <a:rPr lang="es-ES" dirty="0">
                <a:solidFill>
                  <a:schemeClr val="tx1"/>
                </a:solidFill>
              </a:rPr>
              <a:t>, </a:t>
            </a:r>
            <a:r>
              <a:rPr lang="es-ES" dirty="0" err="1">
                <a:solidFill>
                  <a:schemeClr val="tx1"/>
                </a:solidFill>
              </a:rPr>
              <a:t>els</a:t>
            </a:r>
            <a:r>
              <a:rPr lang="es-ES" dirty="0">
                <a:solidFill>
                  <a:schemeClr val="tx1"/>
                </a:solidFill>
              </a:rPr>
              <a:t> que </a:t>
            </a:r>
            <a:r>
              <a:rPr lang="es-ES" dirty="0" err="1">
                <a:solidFill>
                  <a:schemeClr val="tx1"/>
                </a:solidFill>
              </a:rPr>
              <a:t>beuen</a:t>
            </a:r>
            <a:r>
              <a:rPr lang="es-ES" dirty="0">
                <a:solidFill>
                  <a:schemeClr val="tx1"/>
                </a:solidFill>
              </a:rPr>
              <a:t> </a:t>
            </a:r>
            <a:r>
              <a:rPr lang="es-ES" dirty="0" err="1">
                <a:solidFill>
                  <a:schemeClr val="tx1"/>
                </a:solidFill>
              </a:rPr>
              <a:t>generosament</a:t>
            </a:r>
            <a:r>
              <a:rPr lang="es-ES" dirty="0">
                <a:solidFill>
                  <a:schemeClr val="tx1"/>
                </a:solidFill>
              </a:rPr>
              <a:t> no </a:t>
            </a:r>
            <a:r>
              <a:rPr lang="es-ES" dirty="0" err="1">
                <a:solidFill>
                  <a:schemeClr val="tx1"/>
                </a:solidFill>
              </a:rPr>
              <a:t>tenen</a:t>
            </a:r>
            <a:r>
              <a:rPr lang="es-ES" dirty="0">
                <a:solidFill>
                  <a:schemeClr val="tx1"/>
                </a:solidFill>
              </a:rPr>
              <a:t> </a:t>
            </a:r>
            <a:r>
              <a:rPr lang="es-ES" dirty="0" err="1">
                <a:solidFill>
                  <a:schemeClr val="tx1"/>
                </a:solidFill>
              </a:rPr>
              <a:t>problemes</a:t>
            </a:r>
            <a:r>
              <a:rPr lang="es-ES" dirty="0">
                <a:solidFill>
                  <a:schemeClr val="tx1"/>
                </a:solidFill>
              </a:rPr>
              <a:t> de </a:t>
            </a:r>
            <a:r>
              <a:rPr lang="es-ES" dirty="0" err="1">
                <a:solidFill>
                  <a:schemeClr val="tx1"/>
                </a:solidFill>
              </a:rPr>
              <a:t>cor</a:t>
            </a:r>
            <a:r>
              <a:rPr lang="es-ES" dirty="0">
                <a:solidFill>
                  <a:schemeClr val="tx1"/>
                </a:solidFill>
              </a:rPr>
              <a:t> i a </a:t>
            </a:r>
            <a:r>
              <a:rPr lang="es-ES" dirty="0" err="1">
                <a:solidFill>
                  <a:schemeClr val="tx1"/>
                </a:solidFill>
              </a:rPr>
              <a:t>l'hivern</a:t>
            </a:r>
            <a:r>
              <a:rPr lang="es-ES" dirty="0">
                <a:solidFill>
                  <a:schemeClr val="tx1"/>
                </a:solidFill>
              </a:rPr>
              <a:t> escalfa per </a:t>
            </a:r>
            <a:r>
              <a:rPr lang="es-ES" dirty="0" err="1">
                <a:solidFill>
                  <a:schemeClr val="tx1"/>
                </a:solidFill>
              </a:rPr>
              <a:t>dins</a:t>
            </a:r>
            <a:r>
              <a:rPr lang="es-ES" dirty="0">
                <a:solidFill>
                  <a:schemeClr val="tx1"/>
                </a:solidFill>
              </a:rPr>
              <a:t> </a:t>
            </a:r>
            <a:r>
              <a:rPr lang="es-ES" dirty="0" err="1">
                <a:solidFill>
                  <a:schemeClr val="tx1"/>
                </a:solidFill>
              </a:rPr>
              <a:t>als</a:t>
            </a:r>
            <a:r>
              <a:rPr lang="es-ES" dirty="0">
                <a:solidFill>
                  <a:schemeClr val="tx1"/>
                </a:solidFill>
              </a:rPr>
              <a:t> </a:t>
            </a:r>
            <a:r>
              <a:rPr lang="es-ES" dirty="0" err="1">
                <a:solidFill>
                  <a:schemeClr val="tx1"/>
                </a:solidFill>
              </a:rPr>
              <a:t>treballadors</a:t>
            </a:r>
            <a:r>
              <a:rPr lang="es-ES" dirty="0">
                <a:solidFill>
                  <a:schemeClr val="tx1"/>
                </a:solidFill>
              </a:rPr>
              <a:t> </a:t>
            </a:r>
            <a:r>
              <a:rPr lang="es-ES" dirty="0" err="1">
                <a:solidFill>
                  <a:schemeClr val="tx1"/>
                </a:solidFill>
              </a:rPr>
              <a:t>quan</a:t>
            </a:r>
            <a:r>
              <a:rPr lang="es-ES" dirty="0">
                <a:solidFill>
                  <a:schemeClr val="tx1"/>
                </a:solidFill>
              </a:rPr>
              <a:t> fa </a:t>
            </a:r>
            <a:r>
              <a:rPr lang="es-ES" dirty="0" err="1">
                <a:solidFill>
                  <a:schemeClr val="tx1"/>
                </a:solidFill>
              </a:rPr>
              <a:t>fred</a:t>
            </a:r>
            <a:r>
              <a:rPr lang="es-ES" dirty="0">
                <a:solidFill>
                  <a:schemeClr val="tx1"/>
                </a:solidFill>
              </a:rPr>
              <a:t>.</a:t>
            </a:r>
          </a:p>
          <a:p>
            <a:pPr marL="342900" indent="-342900">
              <a:buFont typeface="+mj-lt"/>
              <a:buAutoNum type="alphaUcPeriod"/>
            </a:pPr>
            <a:endParaRPr lang="es-ES" dirty="0">
              <a:solidFill>
                <a:schemeClr val="tx1"/>
              </a:solidFill>
            </a:endParaRPr>
          </a:p>
          <a:p>
            <a:pPr marL="342900" indent="-342900">
              <a:buFont typeface="+mj-lt"/>
              <a:buAutoNum type="alphaUcPeriod"/>
            </a:pPr>
            <a:r>
              <a:rPr lang="es-ES" dirty="0" err="1">
                <a:solidFill>
                  <a:schemeClr val="tx1"/>
                </a:solidFill>
              </a:rPr>
              <a:t>Dubto</a:t>
            </a:r>
            <a:r>
              <a:rPr lang="es-ES" dirty="0">
                <a:solidFill>
                  <a:schemeClr val="tx1"/>
                </a:solidFill>
              </a:rPr>
              <a:t>, </a:t>
            </a:r>
            <a:r>
              <a:rPr lang="es-ES" dirty="0" err="1">
                <a:solidFill>
                  <a:schemeClr val="tx1"/>
                </a:solidFill>
              </a:rPr>
              <a:t>perquè</a:t>
            </a:r>
            <a:r>
              <a:rPr lang="es-ES" dirty="0">
                <a:solidFill>
                  <a:schemeClr val="tx1"/>
                </a:solidFill>
              </a:rPr>
              <a:t> </a:t>
            </a:r>
            <a:r>
              <a:rPr lang="es-ES" dirty="0" err="1">
                <a:solidFill>
                  <a:schemeClr val="tx1"/>
                </a:solidFill>
              </a:rPr>
              <a:t>l'alcohol</a:t>
            </a:r>
            <a:r>
              <a:rPr lang="es-ES" dirty="0">
                <a:solidFill>
                  <a:schemeClr val="tx1"/>
                </a:solidFill>
              </a:rPr>
              <a:t> en </a:t>
            </a:r>
            <a:r>
              <a:rPr lang="es-ES" dirty="0" err="1">
                <a:solidFill>
                  <a:schemeClr val="tx1"/>
                </a:solidFill>
              </a:rPr>
              <a:t>vendre's</a:t>
            </a:r>
            <a:r>
              <a:rPr lang="es-ES" dirty="0">
                <a:solidFill>
                  <a:schemeClr val="tx1"/>
                </a:solidFill>
              </a:rPr>
              <a:t> en </a:t>
            </a:r>
            <a:r>
              <a:rPr lang="es-ES" dirty="0" err="1">
                <a:solidFill>
                  <a:schemeClr val="tx1"/>
                </a:solidFill>
              </a:rPr>
              <a:t>supermercats</a:t>
            </a:r>
            <a:r>
              <a:rPr lang="es-ES" dirty="0">
                <a:solidFill>
                  <a:schemeClr val="tx1"/>
                </a:solidFill>
              </a:rPr>
              <a:t>, </a:t>
            </a:r>
            <a:r>
              <a:rPr lang="es-ES" dirty="0" err="1">
                <a:solidFill>
                  <a:schemeClr val="tx1"/>
                </a:solidFill>
              </a:rPr>
              <a:t>botigues</a:t>
            </a:r>
            <a:r>
              <a:rPr lang="es-ES" dirty="0">
                <a:solidFill>
                  <a:schemeClr val="tx1"/>
                </a:solidFill>
              </a:rPr>
              <a:t>, </a:t>
            </a:r>
            <a:r>
              <a:rPr lang="es-ES" dirty="0" err="1">
                <a:solidFill>
                  <a:schemeClr val="tx1"/>
                </a:solidFill>
              </a:rPr>
              <a:t>bars</a:t>
            </a:r>
            <a:r>
              <a:rPr lang="es-ES" dirty="0">
                <a:solidFill>
                  <a:schemeClr val="tx1"/>
                </a:solidFill>
              </a:rPr>
              <a:t> i restaurants, ha de ser </a:t>
            </a:r>
            <a:r>
              <a:rPr lang="es-ES" dirty="0" err="1">
                <a:solidFill>
                  <a:schemeClr val="tx1"/>
                </a:solidFill>
              </a:rPr>
              <a:t>inofensiu</a:t>
            </a:r>
            <a:r>
              <a:rPr lang="es-ES" dirty="0">
                <a:solidFill>
                  <a:schemeClr val="tx1"/>
                </a:solidFill>
              </a:rPr>
              <a:t> i </a:t>
            </a:r>
            <a:r>
              <a:rPr lang="es-ES" dirty="0" err="1">
                <a:solidFill>
                  <a:schemeClr val="tx1"/>
                </a:solidFill>
              </a:rPr>
              <a:t>sense</a:t>
            </a:r>
            <a:r>
              <a:rPr lang="es-ES" dirty="0">
                <a:solidFill>
                  <a:schemeClr val="tx1"/>
                </a:solidFill>
              </a:rPr>
              <a:t> </a:t>
            </a:r>
            <a:r>
              <a:rPr lang="es-ES" dirty="0" err="1">
                <a:solidFill>
                  <a:schemeClr val="tx1"/>
                </a:solidFill>
              </a:rPr>
              <a:t>efectes</a:t>
            </a:r>
            <a:r>
              <a:rPr lang="es-ES" dirty="0">
                <a:solidFill>
                  <a:schemeClr val="tx1"/>
                </a:solidFill>
              </a:rPr>
              <a:t> </a:t>
            </a:r>
            <a:r>
              <a:rPr lang="es-ES" dirty="0" err="1">
                <a:solidFill>
                  <a:schemeClr val="tx1"/>
                </a:solidFill>
              </a:rPr>
              <a:t>perjudicials</a:t>
            </a:r>
            <a:r>
              <a:rPr lang="es-ES" dirty="0">
                <a:solidFill>
                  <a:schemeClr val="tx1"/>
                </a:solidFill>
              </a:rPr>
              <a:t>. No </a:t>
            </a:r>
            <a:r>
              <a:rPr lang="es-ES" dirty="0" err="1">
                <a:solidFill>
                  <a:schemeClr val="tx1"/>
                </a:solidFill>
              </a:rPr>
              <a:t>obstant</a:t>
            </a:r>
            <a:r>
              <a:rPr lang="es-ES" dirty="0">
                <a:solidFill>
                  <a:schemeClr val="tx1"/>
                </a:solidFill>
              </a:rPr>
              <a:t> </a:t>
            </a:r>
            <a:r>
              <a:rPr lang="es-ES" dirty="0" err="1">
                <a:solidFill>
                  <a:schemeClr val="tx1"/>
                </a:solidFill>
              </a:rPr>
              <a:t>això</a:t>
            </a:r>
            <a:r>
              <a:rPr lang="es-ES" dirty="0">
                <a:solidFill>
                  <a:schemeClr val="tx1"/>
                </a:solidFill>
              </a:rPr>
              <a:t>, no té valor </a:t>
            </a:r>
            <a:r>
              <a:rPr lang="es-ES" dirty="0" err="1">
                <a:solidFill>
                  <a:schemeClr val="tx1"/>
                </a:solidFill>
              </a:rPr>
              <a:t>alimentós</a:t>
            </a:r>
            <a:r>
              <a:rPr lang="es-ES" dirty="0">
                <a:solidFill>
                  <a:schemeClr val="tx1"/>
                </a:solidFill>
              </a:rPr>
              <a:t> (</a:t>
            </a:r>
            <a:r>
              <a:rPr lang="es-ES" dirty="0" err="1">
                <a:solidFill>
                  <a:schemeClr val="tx1"/>
                </a:solidFill>
              </a:rPr>
              <a:t>ho</a:t>
            </a:r>
            <a:r>
              <a:rPr lang="es-ES" dirty="0">
                <a:solidFill>
                  <a:schemeClr val="tx1"/>
                </a:solidFill>
              </a:rPr>
              <a:t> </a:t>
            </a:r>
            <a:r>
              <a:rPr lang="es-ES" dirty="0" err="1">
                <a:solidFill>
                  <a:schemeClr val="tx1"/>
                </a:solidFill>
              </a:rPr>
              <a:t>diuen</a:t>
            </a:r>
            <a:r>
              <a:rPr lang="es-ES" dirty="0">
                <a:solidFill>
                  <a:schemeClr val="tx1"/>
                </a:solidFill>
              </a:rPr>
              <a:t> </a:t>
            </a:r>
            <a:r>
              <a:rPr lang="es-ES" dirty="0" err="1">
                <a:solidFill>
                  <a:schemeClr val="tx1"/>
                </a:solidFill>
              </a:rPr>
              <a:t>aliment</a:t>
            </a:r>
            <a:r>
              <a:rPr lang="es-ES" dirty="0">
                <a:solidFill>
                  <a:schemeClr val="tx1"/>
                </a:solidFill>
              </a:rPr>
              <a:t> </a:t>
            </a:r>
            <a:r>
              <a:rPr lang="es-ES" dirty="0" err="1">
                <a:solidFill>
                  <a:schemeClr val="tx1"/>
                </a:solidFill>
              </a:rPr>
              <a:t>amb</a:t>
            </a:r>
            <a:r>
              <a:rPr lang="es-ES" dirty="0">
                <a:solidFill>
                  <a:schemeClr val="tx1"/>
                </a:solidFill>
              </a:rPr>
              <a:t> “</a:t>
            </a:r>
            <a:r>
              <a:rPr lang="es-ES" dirty="0" err="1">
                <a:solidFill>
                  <a:schemeClr val="tx1"/>
                </a:solidFill>
              </a:rPr>
              <a:t>calories</a:t>
            </a:r>
            <a:r>
              <a:rPr lang="es-ES" dirty="0">
                <a:solidFill>
                  <a:schemeClr val="tx1"/>
                </a:solidFill>
              </a:rPr>
              <a:t> buides” </a:t>
            </a:r>
            <a:r>
              <a:rPr lang="es-ES" dirty="0" err="1">
                <a:solidFill>
                  <a:schemeClr val="tx1"/>
                </a:solidFill>
              </a:rPr>
              <a:t>perquè</a:t>
            </a:r>
            <a:r>
              <a:rPr lang="es-ES" dirty="0">
                <a:solidFill>
                  <a:schemeClr val="tx1"/>
                </a:solidFill>
              </a:rPr>
              <a:t> es cremen de seguida) i no </a:t>
            </a:r>
            <a:r>
              <a:rPr lang="es-ES" dirty="0" err="1">
                <a:solidFill>
                  <a:schemeClr val="tx1"/>
                </a:solidFill>
              </a:rPr>
              <a:t>nodreix</a:t>
            </a:r>
            <a:r>
              <a:rPr lang="es-ES" dirty="0">
                <a:solidFill>
                  <a:schemeClr val="tx1"/>
                </a:solidFill>
              </a:rPr>
              <a:t> ni proporciona </a:t>
            </a:r>
            <a:r>
              <a:rPr lang="es-ES" dirty="0" err="1">
                <a:solidFill>
                  <a:schemeClr val="tx1"/>
                </a:solidFill>
              </a:rPr>
              <a:t>energia</a:t>
            </a:r>
            <a:r>
              <a:rPr lang="es-ES" dirty="0">
                <a:solidFill>
                  <a:schemeClr val="tx1"/>
                </a:solidFill>
              </a:rPr>
              <a:t>.</a:t>
            </a:r>
          </a:p>
          <a:p>
            <a:pPr marL="342900" indent="-342900">
              <a:buFont typeface="+mj-lt"/>
              <a:buAutoNum type="alphaUcPeriod"/>
            </a:pPr>
            <a:endParaRPr lang="es-ES" dirty="0">
              <a:solidFill>
                <a:schemeClr val="tx1"/>
              </a:solidFill>
            </a:endParaRPr>
          </a:p>
          <a:p>
            <a:pPr marL="342900" indent="-342900">
              <a:buFont typeface="+mj-lt"/>
              <a:buAutoNum type="alphaUcPeriod"/>
            </a:pPr>
            <a:r>
              <a:rPr lang="es-ES" dirty="0" err="1">
                <a:solidFill>
                  <a:schemeClr val="tx1"/>
                </a:solidFill>
              </a:rPr>
              <a:t>És</a:t>
            </a:r>
            <a:r>
              <a:rPr lang="es-ES" dirty="0">
                <a:solidFill>
                  <a:schemeClr val="tx1"/>
                </a:solidFill>
              </a:rPr>
              <a:t> </a:t>
            </a:r>
            <a:r>
              <a:rPr lang="es-ES" dirty="0" err="1">
                <a:solidFill>
                  <a:schemeClr val="tx1"/>
                </a:solidFill>
              </a:rPr>
              <a:t>fals</a:t>
            </a:r>
            <a:r>
              <a:rPr lang="es-ES" dirty="0">
                <a:solidFill>
                  <a:schemeClr val="tx1"/>
                </a:solidFill>
              </a:rPr>
              <a:t>, </a:t>
            </a:r>
            <a:r>
              <a:rPr lang="es-ES" dirty="0" err="1">
                <a:solidFill>
                  <a:schemeClr val="tx1"/>
                </a:solidFill>
              </a:rPr>
              <a:t>perquè</a:t>
            </a:r>
            <a:r>
              <a:rPr lang="es-ES" dirty="0">
                <a:solidFill>
                  <a:schemeClr val="tx1"/>
                </a:solidFill>
              </a:rPr>
              <a:t> legal no </a:t>
            </a:r>
            <a:r>
              <a:rPr lang="es-ES" dirty="0" err="1">
                <a:solidFill>
                  <a:schemeClr val="tx1"/>
                </a:solidFill>
              </a:rPr>
              <a:t>és</a:t>
            </a:r>
            <a:r>
              <a:rPr lang="es-ES" dirty="0">
                <a:solidFill>
                  <a:schemeClr val="tx1"/>
                </a:solidFill>
              </a:rPr>
              <a:t> </a:t>
            </a:r>
            <a:r>
              <a:rPr lang="es-ES" dirty="0" err="1">
                <a:solidFill>
                  <a:schemeClr val="tx1"/>
                </a:solidFill>
              </a:rPr>
              <a:t>sinònim</a:t>
            </a:r>
            <a:r>
              <a:rPr lang="es-ES" dirty="0">
                <a:solidFill>
                  <a:schemeClr val="tx1"/>
                </a:solidFill>
              </a:rPr>
              <a:t> de saludable (</a:t>
            </a:r>
            <a:r>
              <a:rPr lang="es-ES" dirty="0" err="1">
                <a:solidFill>
                  <a:schemeClr val="tx1"/>
                </a:solidFill>
              </a:rPr>
              <a:t>incongruències</a:t>
            </a:r>
            <a:r>
              <a:rPr lang="es-ES" dirty="0">
                <a:solidFill>
                  <a:schemeClr val="tx1"/>
                </a:solidFill>
              </a:rPr>
              <a:t> de la </a:t>
            </a:r>
            <a:r>
              <a:rPr lang="es-ES" dirty="0" err="1">
                <a:solidFill>
                  <a:schemeClr val="tx1"/>
                </a:solidFill>
              </a:rPr>
              <a:t>nostra</a:t>
            </a:r>
            <a:r>
              <a:rPr lang="es-ES" dirty="0">
                <a:solidFill>
                  <a:schemeClr val="tx1"/>
                </a:solidFill>
              </a:rPr>
              <a:t> </a:t>
            </a:r>
            <a:r>
              <a:rPr lang="es-ES" dirty="0" err="1">
                <a:solidFill>
                  <a:schemeClr val="tx1"/>
                </a:solidFill>
              </a:rPr>
              <a:t>societat</a:t>
            </a:r>
            <a:r>
              <a:rPr lang="es-ES" dirty="0">
                <a:solidFill>
                  <a:schemeClr val="tx1"/>
                </a:solidFill>
              </a:rPr>
              <a:t> que </a:t>
            </a:r>
            <a:r>
              <a:rPr lang="es-ES" dirty="0" err="1">
                <a:solidFill>
                  <a:schemeClr val="tx1"/>
                </a:solidFill>
              </a:rPr>
              <a:t>permet</a:t>
            </a:r>
            <a:r>
              <a:rPr lang="es-ES" dirty="0">
                <a:solidFill>
                  <a:schemeClr val="tx1"/>
                </a:solidFill>
              </a:rPr>
              <a:t> la </a:t>
            </a:r>
            <a:r>
              <a:rPr lang="es-ES" dirty="0" err="1">
                <a:solidFill>
                  <a:schemeClr val="tx1"/>
                </a:solidFill>
              </a:rPr>
              <a:t>seva</a:t>
            </a:r>
            <a:r>
              <a:rPr lang="es-ES" dirty="0">
                <a:solidFill>
                  <a:schemeClr val="tx1"/>
                </a:solidFill>
              </a:rPr>
              <a:t> venda </a:t>
            </a:r>
            <a:r>
              <a:rPr lang="es-ES" dirty="0" err="1">
                <a:solidFill>
                  <a:schemeClr val="tx1"/>
                </a:solidFill>
              </a:rPr>
              <a:t>als</a:t>
            </a:r>
            <a:r>
              <a:rPr lang="es-ES" dirty="0">
                <a:solidFill>
                  <a:schemeClr val="tx1"/>
                </a:solidFill>
              </a:rPr>
              <a:t> </a:t>
            </a:r>
            <a:r>
              <a:rPr lang="es-ES" dirty="0" err="1">
                <a:solidFill>
                  <a:schemeClr val="tx1"/>
                </a:solidFill>
              </a:rPr>
              <a:t>majors</a:t>
            </a:r>
            <a:r>
              <a:rPr lang="es-ES" dirty="0">
                <a:solidFill>
                  <a:schemeClr val="tx1"/>
                </a:solidFill>
              </a:rPr>
              <a:t> </a:t>
            </a:r>
            <a:r>
              <a:rPr lang="es-ES" dirty="0" err="1">
                <a:solidFill>
                  <a:schemeClr val="tx1"/>
                </a:solidFill>
              </a:rPr>
              <a:t>d'edat</a:t>
            </a:r>
            <a:r>
              <a:rPr lang="es-ES" dirty="0">
                <a:solidFill>
                  <a:schemeClr val="tx1"/>
                </a:solidFill>
              </a:rPr>
              <a:t>). El </a:t>
            </a:r>
            <a:r>
              <a:rPr lang="es-ES" dirty="0" err="1">
                <a:solidFill>
                  <a:schemeClr val="tx1"/>
                </a:solidFill>
              </a:rPr>
              <a:t>consum</a:t>
            </a:r>
            <a:r>
              <a:rPr lang="es-ES" dirty="0">
                <a:solidFill>
                  <a:schemeClr val="tx1"/>
                </a:solidFill>
              </a:rPr>
              <a:t> </a:t>
            </a:r>
            <a:r>
              <a:rPr lang="es-ES" dirty="0" err="1">
                <a:solidFill>
                  <a:schemeClr val="tx1"/>
                </a:solidFill>
              </a:rPr>
              <a:t>d'alcohol</a:t>
            </a:r>
            <a:r>
              <a:rPr lang="es-ES" dirty="0">
                <a:solidFill>
                  <a:schemeClr val="tx1"/>
                </a:solidFill>
              </a:rPr>
              <a:t> (etanol, OH, </a:t>
            </a:r>
            <a:r>
              <a:rPr lang="es-ES" dirty="0" err="1">
                <a:solidFill>
                  <a:schemeClr val="tx1"/>
                </a:solidFill>
              </a:rPr>
              <a:t>químic</a:t>
            </a:r>
            <a:r>
              <a:rPr lang="es-ES" dirty="0">
                <a:solidFill>
                  <a:schemeClr val="tx1"/>
                </a:solidFill>
              </a:rPr>
              <a:t> </a:t>
            </a:r>
            <a:r>
              <a:rPr lang="es-ES" dirty="0" err="1">
                <a:solidFill>
                  <a:schemeClr val="tx1"/>
                </a:solidFill>
              </a:rPr>
              <a:t>nociu</a:t>
            </a:r>
            <a:r>
              <a:rPr lang="es-ES" dirty="0">
                <a:solidFill>
                  <a:schemeClr val="tx1"/>
                </a:solidFill>
              </a:rPr>
              <a:t> per a ser </a:t>
            </a:r>
            <a:r>
              <a:rPr lang="es-ES" dirty="0" err="1">
                <a:solidFill>
                  <a:schemeClr val="tx1"/>
                </a:solidFill>
              </a:rPr>
              <a:t>ingerit</a:t>
            </a:r>
            <a:r>
              <a:rPr lang="es-ES" dirty="0">
                <a:solidFill>
                  <a:schemeClr val="tx1"/>
                </a:solidFill>
              </a:rPr>
              <a:t>), perjudica la </a:t>
            </a:r>
            <a:r>
              <a:rPr lang="es-ES" dirty="0" err="1">
                <a:solidFill>
                  <a:schemeClr val="tx1"/>
                </a:solidFill>
              </a:rPr>
              <a:t>salut</a:t>
            </a:r>
            <a:r>
              <a:rPr lang="es-ES" dirty="0">
                <a:solidFill>
                  <a:schemeClr val="tx1"/>
                </a:solidFill>
              </a:rPr>
              <a:t> </a:t>
            </a:r>
            <a:r>
              <a:rPr lang="es-ES" dirty="0" err="1">
                <a:solidFill>
                  <a:schemeClr val="tx1"/>
                </a:solidFill>
              </a:rPr>
              <a:t>perquè</a:t>
            </a:r>
            <a:r>
              <a:rPr lang="es-ES" dirty="0">
                <a:solidFill>
                  <a:schemeClr val="tx1"/>
                </a:solidFill>
              </a:rPr>
              <a:t> </a:t>
            </a:r>
            <a:r>
              <a:rPr lang="es-ES" dirty="0" err="1">
                <a:solidFill>
                  <a:schemeClr val="tx1"/>
                </a:solidFill>
              </a:rPr>
              <a:t>és</a:t>
            </a:r>
            <a:r>
              <a:rPr lang="es-ES" dirty="0">
                <a:solidFill>
                  <a:schemeClr val="tx1"/>
                </a:solidFill>
              </a:rPr>
              <a:t> </a:t>
            </a:r>
            <a:r>
              <a:rPr lang="es-ES" dirty="0" err="1">
                <a:solidFill>
                  <a:schemeClr val="tx1"/>
                </a:solidFill>
              </a:rPr>
              <a:t>tòxic</a:t>
            </a:r>
            <a:r>
              <a:rPr lang="es-ES" dirty="0">
                <a:solidFill>
                  <a:schemeClr val="tx1"/>
                </a:solidFill>
              </a:rPr>
              <a:t> per </a:t>
            </a:r>
            <a:r>
              <a:rPr lang="es-ES" dirty="0" err="1">
                <a:solidFill>
                  <a:schemeClr val="tx1"/>
                </a:solidFill>
              </a:rPr>
              <a:t>als</a:t>
            </a:r>
            <a:r>
              <a:rPr lang="es-ES" dirty="0">
                <a:solidFill>
                  <a:schemeClr val="tx1"/>
                </a:solidFill>
              </a:rPr>
              <a:t> </a:t>
            </a:r>
            <a:r>
              <a:rPr lang="es-ES" dirty="0" err="1">
                <a:solidFill>
                  <a:schemeClr val="tx1"/>
                </a:solidFill>
              </a:rPr>
              <a:t>òrgans</a:t>
            </a:r>
            <a:r>
              <a:rPr lang="es-ES" dirty="0">
                <a:solidFill>
                  <a:schemeClr val="tx1"/>
                </a:solidFill>
              </a:rPr>
              <a:t> </a:t>
            </a:r>
            <a:r>
              <a:rPr lang="es-ES" dirty="0" err="1">
                <a:solidFill>
                  <a:schemeClr val="tx1"/>
                </a:solidFill>
              </a:rPr>
              <a:t>pels</a:t>
            </a:r>
            <a:r>
              <a:rPr lang="es-ES" dirty="0">
                <a:solidFill>
                  <a:schemeClr val="tx1"/>
                </a:solidFill>
              </a:rPr>
              <a:t> </a:t>
            </a:r>
            <a:r>
              <a:rPr lang="es-ES" dirty="0" err="1">
                <a:solidFill>
                  <a:schemeClr val="tx1"/>
                </a:solidFill>
              </a:rPr>
              <a:t>quals</a:t>
            </a:r>
            <a:r>
              <a:rPr lang="es-ES" dirty="0">
                <a:solidFill>
                  <a:schemeClr val="tx1"/>
                </a:solidFill>
              </a:rPr>
              <a:t> </a:t>
            </a:r>
            <a:r>
              <a:rPr lang="es-ES" dirty="0" err="1">
                <a:solidFill>
                  <a:schemeClr val="tx1"/>
                </a:solidFill>
              </a:rPr>
              <a:t>passa</a:t>
            </a:r>
            <a:r>
              <a:rPr lang="es-ES" dirty="0">
                <a:solidFill>
                  <a:schemeClr val="tx1"/>
                </a:solidFill>
              </a:rPr>
              <a:t> (</a:t>
            </a:r>
            <a:r>
              <a:rPr lang="es-ES" dirty="0" err="1">
                <a:solidFill>
                  <a:schemeClr val="tx1"/>
                </a:solidFill>
              </a:rPr>
              <a:t>cervell</a:t>
            </a:r>
            <a:r>
              <a:rPr lang="es-ES" dirty="0">
                <a:solidFill>
                  <a:schemeClr val="tx1"/>
                </a:solidFill>
              </a:rPr>
              <a:t>, </a:t>
            </a:r>
            <a:r>
              <a:rPr lang="es-ES" dirty="0" err="1">
                <a:solidFill>
                  <a:schemeClr val="tx1"/>
                </a:solidFill>
              </a:rPr>
              <a:t>fetge</a:t>
            </a:r>
            <a:r>
              <a:rPr lang="es-ES" dirty="0">
                <a:solidFill>
                  <a:schemeClr val="tx1"/>
                </a:solidFill>
              </a:rPr>
              <a:t>, </a:t>
            </a:r>
            <a:r>
              <a:rPr lang="es-ES" dirty="0" err="1">
                <a:solidFill>
                  <a:schemeClr val="tx1"/>
                </a:solidFill>
              </a:rPr>
              <a:t>esòfag</a:t>
            </a:r>
            <a:r>
              <a:rPr lang="es-ES" dirty="0">
                <a:solidFill>
                  <a:schemeClr val="tx1"/>
                </a:solidFill>
              </a:rPr>
              <a:t>, </a:t>
            </a:r>
            <a:r>
              <a:rPr lang="es-ES" dirty="0" err="1">
                <a:solidFill>
                  <a:schemeClr val="tx1"/>
                </a:solidFill>
              </a:rPr>
              <a:t>estómac</a:t>
            </a:r>
            <a:r>
              <a:rPr lang="es-ES" dirty="0">
                <a:solidFill>
                  <a:schemeClr val="tx1"/>
                </a:solidFill>
              </a:rPr>
              <a:t>, </a:t>
            </a:r>
            <a:r>
              <a:rPr lang="es-ES" dirty="0" err="1">
                <a:solidFill>
                  <a:schemeClr val="tx1"/>
                </a:solidFill>
              </a:rPr>
              <a:t>intestins</a:t>
            </a:r>
            <a:r>
              <a:rPr lang="es-ES" dirty="0">
                <a:solidFill>
                  <a:schemeClr val="tx1"/>
                </a:solidFill>
              </a:rPr>
              <a:t>, etc.).</a:t>
            </a:r>
          </a:p>
        </p:txBody>
      </p:sp>
      <p:sp>
        <p:nvSpPr>
          <p:cNvPr id="11" name="CuadroTexto 10"/>
          <p:cNvSpPr txBox="1"/>
          <p:nvPr/>
        </p:nvSpPr>
        <p:spPr>
          <a:xfrm>
            <a:off x="116873" y="126999"/>
            <a:ext cx="8910254" cy="1200329"/>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1. </a:t>
            </a:r>
            <a:r>
              <a:rPr lang="es-ES" b="1" dirty="0" err="1">
                <a:solidFill>
                  <a:schemeClr val="bg1"/>
                </a:solidFill>
                <a:latin typeface="Arial" panose="020B0604020202020204" pitchFamily="34" charset="0"/>
                <a:cs typeface="Arial" panose="020B0604020202020204" pitchFamily="34" charset="0"/>
              </a:rPr>
              <a:t>És</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veritat</a:t>
            </a:r>
            <a:r>
              <a:rPr lang="es-ES" b="1" dirty="0">
                <a:solidFill>
                  <a:schemeClr val="bg1"/>
                </a:solidFill>
                <a:latin typeface="Arial" panose="020B0604020202020204" pitchFamily="34" charset="0"/>
                <a:cs typeface="Arial" panose="020B0604020202020204" pitchFamily="34" charset="0"/>
              </a:rPr>
              <a:t> que el </a:t>
            </a:r>
            <a:r>
              <a:rPr lang="es-ES" b="1" dirty="0" err="1">
                <a:solidFill>
                  <a:schemeClr val="bg1"/>
                </a:solidFill>
                <a:latin typeface="Arial" panose="020B0604020202020204" pitchFamily="34" charset="0"/>
                <a:cs typeface="Arial" panose="020B0604020202020204" pitchFamily="34" charset="0"/>
              </a:rPr>
              <a:t>consum</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d'alcohol</a:t>
            </a:r>
            <a:r>
              <a:rPr lang="es-ES" b="1" dirty="0">
                <a:solidFill>
                  <a:schemeClr val="bg1"/>
                </a:solidFill>
                <a:latin typeface="Arial" panose="020B0604020202020204" pitchFamily="34" charset="0"/>
                <a:cs typeface="Arial" panose="020B0604020202020204" pitchFamily="34" charset="0"/>
              </a:rPr>
              <a:t> té </a:t>
            </a:r>
            <a:r>
              <a:rPr lang="es-ES" b="1" dirty="0" err="1">
                <a:solidFill>
                  <a:schemeClr val="bg1"/>
                </a:solidFill>
                <a:latin typeface="Arial" panose="020B0604020202020204" pitchFamily="34" charset="0"/>
                <a:cs typeface="Arial" panose="020B0604020202020204" pitchFamily="34" charset="0"/>
              </a:rPr>
              <a:t>pocs</a:t>
            </a:r>
            <a:r>
              <a:rPr lang="es-ES" b="1" dirty="0">
                <a:solidFill>
                  <a:schemeClr val="bg1"/>
                </a:solidFill>
                <a:latin typeface="Arial" panose="020B0604020202020204" pitchFamily="34" charset="0"/>
                <a:cs typeface="Arial" panose="020B0604020202020204" pitchFamily="34" charset="0"/>
              </a:rPr>
              <a:t> riscos per a la </a:t>
            </a:r>
            <a:r>
              <a:rPr lang="es-ES" b="1" dirty="0" err="1">
                <a:solidFill>
                  <a:schemeClr val="bg1"/>
                </a:solidFill>
                <a:latin typeface="Arial" panose="020B0604020202020204" pitchFamily="34" charset="0"/>
                <a:cs typeface="Arial" panose="020B0604020202020204" pitchFamily="34" charset="0"/>
              </a:rPr>
              <a:t>salut</a:t>
            </a:r>
            <a:r>
              <a:rPr lang="es-ES" b="1" dirty="0">
                <a:solidFill>
                  <a:schemeClr val="bg1"/>
                </a:solidFill>
                <a:latin typeface="Arial" panose="020B0604020202020204" pitchFamily="34" charset="0"/>
                <a:cs typeface="Arial" panose="020B0604020202020204" pitchFamily="34" charset="0"/>
              </a:rPr>
              <a:t> i </a:t>
            </a:r>
            <a:r>
              <a:rPr lang="es-ES" b="1" dirty="0" err="1">
                <a:solidFill>
                  <a:schemeClr val="bg1"/>
                </a:solidFill>
                <a:latin typeface="Arial" panose="020B0604020202020204" pitchFamily="34" charset="0"/>
                <a:cs typeface="Arial" panose="020B0604020202020204" pitchFamily="34" charset="0"/>
              </a:rPr>
              <a:t>fins</a:t>
            </a:r>
            <a:r>
              <a:rPr lang="es-ES" b="1" dirty="0">
                <a:solidFill>
                  <a:schemeClr val="bg1"/>
                </a:solidFill>
                <a:latin typeface="Arial" panose="020B0604020202020204" pitchFamily="34" charset="0"/>
                <a:cs typeface="Arial" panose="020B0604020202020204" pitchFamily="34" charset="0"/>
              </a:rPr>
              <a:t> i </a:t>
            </a:r>
            <a:r>
              <a:rPr lang="es-ES" b="1" dirty="0" err="1">
                <a:solidFill>
                  <a:schemeClr val="bg1"/>
                </a:solidFill>
                <a:latin typeface="Arial" panose="020B0604020202020204" pitchFamily="34" charset="0"/>
                <a:cs typeface="Arial" panose="020B0604020202020204" pitchFamily="34" charset="0"/>
              </a:rPr>
              <a:t>tot</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és</a:t>
            </a:r>
            <a:r>
              <a:rPr lang="es-ES" b="1" dirty="0">
                <a:solidFill>
                  <a:schemeClr val="bg1"/>
                </a:solidFill>
                <a:latin typeface="Arial" panose="020B0604020202020204" pitchFamily="34" charset="0"/>
                <a:cs typeface="Arial" panose="020B0604020202020204" pitchFamily="34" charset="0"/>
              </a:rPr>
              <a:t> saludable (evita </a:t>
            </a:r>
            <a:r>
              <a:rPr lang="es-ES" b="1" dirty="0" err="1">
                <a:solidFill>
                  <a:schemeClr val="bg1"/>
                </a:solidFill>
                <a:latin typeface="Arial" panose="020B0604020202020204" pitchFamily="34" charset="0"/>
                <a:cs typeface="Arial" panose="020B0604020202020204" pitchFamily="34" charset="0"/>
              </a:rPr>
              <a:t>malalties</a:t>
            </a:r>
            <a:r>
              <a:rPr lang="es-ES" b="1" dirty="0">
                <a:solidFill>
                  <a:schemeClr val="bg1"/>
                </a:solidFill>
                <a:latin typeface="Arial" panose="020B0604020202020204" pitchFamily="34" charset="0"/>
                <a:cs typeface="Arial" panose="020B0604020202020204" pitchFamily="34" charset="0"/>
              </a:rPr>
              <a:t> del </a:t>
            </a:r>
            <a:r>
              <a:rPr lang="es-ES" b="1" dirty="0" err="1">
                <a:solidFill>
                  <a:schemeClr val="bg1"/>
                </a:solidFill>
                <a:latin typeface="Arial" panose="020B0604020202020204" pitchFamily="34" charset="0"/>
                <a:cs typeface="Arial" panose="020B0604020202020204" pitchFamily="34" charset="0"/>
              </a:rPr>
              <a:t>cor</a:t>
            </a:r>
            <a:r>
              <a:rPr lang="es-ES" b="1" dirty="0">
                <a:solidFill>
                  <a:schemeClr val="bg1"/>
                </a:solidFill>
                <a:latin typeface="Arial" panose="020B0604020202020204" pitchFamily="34" charset="0"/>
                <a:cs typeface="Arial" panose="020B0604020202020204" pitchFamily="34" charset="0"/>
              </a:rPr>
              <a:t> i </a:t>
            </a:r>
            <a:r>
              <a:rPr lang="es-ES" b="1" dirty="0" err="1">
                <a:solidFill>
                  <a:schemeClr val="bg1"/>
                </a:solidFill>
                <a:latin typeface="Arial" panose="020B0604020202020204" pitchFamily="34" charset="0"/>
                <a:cs typeface="Arial" panose="020B0604020202020204" pitchFamily="34" charset="0"/>
              </a:rPr>
              <a:t>és</a:t>
            </a:r>
            <a:r>
              <a:rPr lang="es-ES" b="1" dirty="0">
                <a:solidFill>
                  <a:schemeClr val="bg1"/>
                </a:solidFill>
                <a:latin typeface="Arial" panose="020B0604020202020204" pitchFamily="34" charset="0"/>
                <a:cs typeface="Arial" panose="020B0604020202020204" pitchFamily="34" charset="0"/>
              </a:rPr>
              <a:t> bon </a:t>
            </a:r>
            <a:r>
              <a:rPr lang="es-ES" b="1" dirty="0" err="1">
                <a:solidFill>
                  <a:schemeClr val="bg1"/>
                </a:solidFill>
                <a:latin typeface="Arial" panose="020B0604020202020204" pitchFamily="34" charset="0"/>
                <a:cs typeface="Arial" panose="020B0604020202020204" pitchFamily="34" charset="0"/>
              </a:rPr>
              <a:t>aliment</a:t>
            </a:r>
            <a:r>
              <a:rPr lang="es-ES" b="1" dirty="0">
                <a:solidFill>
                  <a:schemeClr val="bg1"/>
                </a:solidFill>
                <a:latin typeface="Arial" panose="020B0604020202020204" pitchFamily="34" charset="0"/>
                <a:cs typeface="Arial" panose="020B0604020202020204" pitchFamily="34" charset="0"/>
              </a:rPr>
              <a:t>), per </a:t>
            </a:r>
            <a:r>
              <a:rPr lang="es-ES" b="1" dirty="0" err="1">
                <a:solidFill>
                  <a:schemeClr val="bg1"/>
                </a:solidFill>
                <a:latin typeface="Arial" panose="020B0604020202020204" pitchFamily="34" charset="0"/>
                <a:cs typeface="Arial" panose="020B0604020202020204" pitchFamily="34" charset="0"/>
              </a:rPr>
              <a:t>això</a:t>
            </a:r>
            <a:r>
              <a:rPr lang="es-ES" b="1" dirty="0">
                <a:solidFill>
                  <a:schemeClr val="bg1"/>
                </a:solidFill>
                <a:latin typeface="Arial" panose="020B0604020202020204" pitchFamily="34" charset="0"/>
                <a:cs typeface="Arial" panose="020B0604020202020204" pitchFamily="34" charset="0"/>
              </a:rPr>
              <a:t> la </a:t>
            </a:r>
            <a:r>
              <a:rPr lang="es-ES" b="1" dirty="0" err="1">
                <a:solidFill>
                  <a:schemeClr val="bg1"/>
                </a:solidFill>
                <a:latin typeface="Arial" panose="020B0604020202020204" pitchFamily="34" charset="0"/>
                <a:cs typeface="Arial" panose="020B0604020202020204" pitchFamily="34" charset="0"/>
              </a:rPr>
              <a:t>seva</a:t>
            </a:r>
            <a:r>
              <a:rPr lang="es-ES" b="1" dirty="0">
                <a:solidFill>
                  <a:schemeClr val="bg1"/>
                </a:solidFill>
                <a:latin typeface="Arial" panose="020B0604020202020204" pitchFamily="34" charset="0"/>
                <a:cs typeface="Arial" panose="020B0604020202020204" pitchFamily="34" charset="0"/>
              </a:rPr>
              <a:t> venda </a:t>
            </a:r>
            <a:r>
              <a:rPr lang="es-ES" b="1" dirty="0" err="1">
                <a:solidFill>
                  <a:schemeClr val="bg1"/>
                </a:solidFill>
                <a:latin typeface="Arial" panose="020B0604020202020204" pitchFamily="34" charset="0"/>
                <a:cs typeface="Arial" panose="020B0604020202020204" pitchFamily="34" charset="0"/>
              </a:rPr>
              <a:t>és</a:t>
            </a:r>
            <a:r>
              <a:rPr lang="es-ES" b="1" dirty="0">
                <a:solidFill>
                  <a:schemeClr val="bg1"/>
                </a:solidFill>
                <a:latin typeface="Arial" panose="020B0604020202020204" pitchFamily="34" charset="0"/>
                <a:cs typeface="Arial" panose="020B0604020202020204" pitchFamily="34" charset="0"/>
              </a:rPr>
              <a:t> legal per </a:t>
            </a:r>
            <a:r>
              <a:rPr lang="es-ES" b="1" dirty="0" err="1">
                <a:solidFill>
                  <a:schemeClr val="bg1"/>
                </a:solidFill>
                <a:latin typeface="Arial" panose="020B0604020202020204" pitchFamily="34" charset="0"/>
                <a:cs typeface="Arial" panose="020B0604020202020204" pitchFamily="34" charset="0"/>
              </a:rPr>
              <a:t>als</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majors</a:t>
            </a:r>
            <a:r>
              <a:rPr lang="es-ES" b="1" dirty="0">
                <a:solidFill>
                  <a:schemeClr val="bg1"/>
                </a:solidFill>
                <a:latin typeface="Arial" panose="020B0604020202020204" pitchFamily="34" charset="0"/>
                <a:cs typeface="Arial" panose="020B0604020202020204" pitchFamily="34" charset="0"/>
              </a:rPr>
              <a:t> de 18 </a:t>
            </a:r>
            <a:r>
              <a:rPr lang="es-ES" b="1" dirty="0" err="1">
                <a:solidFill>
                  <a:schemeClr val="bg1"/>
                </a:solidFill>
                <a:latin typeface="Arial" panose="020B0604020202020204" pitchFamily="34" charset="0"/>
                <a:cs typeface="Arial" panose="020B0604020202020204" pitchFamily="34" charset="0"/>
              </a:rPr>
              <a:t>anys</a:t>
            </a:r>
            <a:r>
              <a:rPr lang="es-ES" b="1" dirty="0">
                <a:solidFill>
                  <a:schemeClr val="bg1"/>
                </a:solidFill>
                <a:latin typeface="Arial" panose="020B0604020202020204" pitchFamily="34" charset="0"/>
                <a:cs typeface="Arial" panose="020B0604020202020204" pitchFamily="34" charset="0"/>
              </a:rPr>
              <a:t>?</a:t>
            </a:r>
            <a:endParaRPr lang="es-ES" altLang="es-ES" b="1" spc="-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64323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ntr" presetSubtype="16" fill="hold" grpId="0" nodeType="withEffect">
                                  <p:stCondLst>
                                    <p:cond delay="10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2000"/>
                                        <p:tgtEl>
                                          <p:spTgt spid="11"/>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210" y="86498"/>
            <a:ext cx="8921578" cy="1112108"/>
          </a:xfrm>
        </p:spPr>
        <p:txBody>
          <a:bodyPr>
            <a:noAutofit/>
          </a:bodyPr>
          <a:lstStyle/>
          <a:p>
            <a:pPr algn="l"/>
            <a:r>
              <a:rPr lang="es-ES" altLang="es-ES" sz="2400" spc="-100" dirty="0">
                <a:latin typeface="Arial"/>
                <a:cs typeface="Arial"/>
              </a:rPr>
              <a:t/>
            </a:r>
            <a:br>
              <a:rPr lang="es-ES" altLang="es-ES" sz="2400" spc="-100" dirty="0">
                <a:latin typeface="Arial"/>
                <a:cs typeface="Arial"/>
              </a:rPr>
            </a:br>
            <a:r>
              <a:rPr lang="es-ES" altLang="es-ES" sz="3600" b="1" spc="-100" dirty="0">
                <a:latin typeface="Arial"/>
                <a:cs typeface="Arial"/>
              </a:rPr>
              <a:t>5. </a:t>
            </a:r>
            <a:r>
              <a:rPr lang="es-ES" sz="2400" dirty="0" err="1"/>
              <a:t>És</a:t>
            </a:r>
            <a:r>
              <a:rPr lang="es-ES" sz="2400" dirty="0"/>
              <a:t> </a:t>
            </a:r>
            <a:r>
              <a:rPr lang="es-ES" sz="2400" dirty="0" err="1"/>
              <a:t>veritat</a:t>
            </a:r>
            <a:r>
              <a:rPr lang="es-ES" sz="2400" dirty="0"/>
              <a:t> que una </a:t>
            </a:r>
            <a:r>
              <a:rPr lang="es-ES" sz="2400" dirty="0" err="1"/>
              <a:t>ressaca</a:t>
            </a:r>
            <a:r>
              <a:rPr lang="es-ES" sz="2400" dirty="0"/>
              <a:t> es lleva </a:t>
            </a:r>
            <a:r>
              <a:rPr lang="es-ES" sz="2400" dirty="0" err="1"/>
              <a:t>amb</a:t>
            </a:r>
            <a:r>
              <a:rPr lang="es-ES" sz="2400" dirty="0"/>
              <a:t> </a:t>
            </a:r>
            <a:r>
              <a:rPr lang="es-ES" sz="2400" dirty="0" err="1"/>
              <a:t>cafè</a:t>
            </a:r>
            <a:r>
              <a:rPr lang="es-ES" sz="2400" dirty="0"/>
              <a:t>, una </a:t>
            </a:r>
            <a:r>
              <a:rPr lang="es-ES" sz="2400" dirty="0" err="1"/>
              <a:t>dutxa</a:t>
            </a:r>
            <a:r>
              <a:rPr lang="es-ES" sz="2400" dirty="0"/>
              <a:t> i un bon </a:t>
            </a:r>
            <a:r>
              <a:rPr lang="es-ES" sz="2400" dirty="0" err="1"/>
              <a:t>glop</a:t>
            </a:r>
            <a:r>
              <a:rPr lang="es-ES" sz="2400" dirty="0"/>
              <a:t> de </a:t>
            </a:r>
            <a:r>
              <a:rPr lang="es-ES" sz="2400" dirty="0" err="1"/>
              <a:t>l'alcohol</a:t>
            </a:r>
            <a:r>
              <a:rPr lang="es-ES" sz="2400" dirty="0"/>
              <a:t> que vas </a:t>
            </a:r>
            <a:r>
              <a:rPr lang="es-ES" sz="2400" dirty="0" err="1"/>
              <a:t>prendre</a:t>
            </a:r>
            <a:r>
              <a:rPr lang="es-ES" sz="2400" dirty="0"/>
              <a:t> per a </a:t>
            </a:r>
            <a:r>
              <a:rPr lang="es-ES" sz="2400" dirty="0" err="1"/>
              <a:t>emborratxar</a:t>
            </a:r>
            <a:r>
              <a:rPr lang="es-ES" sz="2400" dirty="0"/>
              <a:t>-te?</a:t>
            </a:r>
            <a:r>
              <a:rPr lang="es-ES" sz="1800" dirty="0">
                <a:latin typeface="Arial" panose="020B0604020202020204" pitchFamily="34" charset="0"/>
                <a:cs typeface="Arial" panose="020B0604020202020204" pitchFamily="34" charset="0"/>
              </a:rPr>
              <a:t/>
            </a:r>
            <a:br>
              <a:rPr lang="es-ES" sz="1800" dirty="0">
                <a:latin typeface="Arial" panose="020B0604020202020204" pitchFamily="34" charset="0"/>
                <a:cs typeface="Arial" panose="020B0604020202020204" pitchFamily="34" charset="0"/>
              </a:rPr>
            </a:br>
            <a:endParaRPr lang="es-ES" sz="18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 y="1988820"/>
            <a:ext cx="9143999" cy="3154679"/>
          </a:xfrm>
          <a:solidFill>
            <a:srgbClr val="00FF00"/>
          </a:solidFill>
        </p:spPr>
        <p:txBody>
          <a:bodyPr>
            <a:normAutofit fontScale="92500" lnSpcReduction="20000"/>
          </a:bodyPr>
          <a:lstStyle/>
          <a:p>
            <a:pPr marL="400050" lvl="1" indent="0" algn="ctr">
              <a:buNone/>
            </a:pPr>
            <a:r>
              <a:rPr lang="es-ES" sz="3300" b="1" dirty="0"/>
              <a:t>¡</a:t>
            </a:r>
            <a:r>
              <a:rPr lang="es-ES" sz="3300" b="1" i="1" dirty="0"/>
              <a:t>REAL NEWS</a:t>
            </a:r>
            <a:r>
              <a:rPr lang="es-ES" sz="3300" b="1" dirty="0"/>
              <a:t>!</a:t>
            </a:r>
          </a:p>
          <a:p>
            <a:pPr marL="400050" lvl="1" indent="0">
              <a:lnSpc>
                <a:spcPct val="120000"/>
              </a:lnSpc>
              <a:buNone/>
            </a:pPr>
            <a:r>
              <a:rPr lang="es-ES" sz="3600" b="1" dirty="0"/>
              <a:t>B) </a:t>
            </a:r>
            <a:r>
              <a:rPr lang="es-ES" dirty="0"/>
              <a:t>La </a:t>
            </a:r>
            <a:r>
              <a:rPr lang="es-ES" b="1" dirty="0" err="1"/>
              <a:t>toxicitat</a:t>
            </a:r>
            <a:r>
              <a:rPr lang="es-ES" b="1" dirty="0"/>
              <a:t> de </a:t>
            </a:r>
            <a:r>
              <a:rPr lang="es-ES" b="1" dirty="0" err="1"/>
              <a:t>l'alcohol</a:t>
            </a:r>
            <a:r>
              <a:rPr lang="es-ES" b="1" dirty="0"/>
              <a:t> </a:t>
            </a:r>
            <a:r>
              <a:rPr lang="es-ES" dirty="0"/>
              <a:t>per al cos </a:t>
            </a:r>
            <a:r>
              <a:rPr lang="es-ES" dirty="0" err="1"/>
              <a:t>és</a:t>
            </a:r>
            <a:r>
              <a:rPr lang="es-ES" dirty="0"/>
              <a:t> tal que, per a eliminar-lo, el </a:t>
            </a:r>
            <a:r>
              <a:rPr lang="es-ES" dirty="0" err="1"/>
              <a:t>fetge</a:t>
            </a:r>
            <a:r>
              <a:rPr lang="es-ES" dirty="0"/>
              <a:t> </a:t>
            </a:r>
            <a:r>
              <a:rPr lang="es-ES" dirty="0" err="1"/>
              <a:t>l'ha</a:t>
            </a:r>
            <a:r>
              <a:rPr lang="es-ES" dirty="0"/>
              <a:t> de transformar en </a:t>
            </a:r>
            <a:r>
              <a:rPr lang="es-ES" dirty="0" err="1"/>
              <a:t>altres</a:t>
            </a:r>
            <a:r>
              <a:rPr lang="es-ES" dirty="0"/>
              <a:t> </a:t>
            </a:r>
            <a:r>
              <a:rPr lang="es-ES" dirty="0" err="1"/>
              <a:t>substàncies</a:t>
            </a:r>
            <a:r>
              <a:rPr lang="es-ES" dirty="0"/>
              <a:t> que encara </a:t>
            </a:r>
            <a:r>
              <a:rPr lang="es-ES" dirty="0" err="1"/>
              <a:t>són</a:t>
            </a:r>
            <a:r>
              <a:rPr lang="es-ES" dirty="0"/>
              <a:t> </a:t>
            </a:r>
            <a:r>
              <a:rPr lang="es-ES" dirty="0" err="1"/>
              <a:t>més</a:t>
            </a:r>
            <a:r>
              <a:rPr lang="es-ES" dirty="0"/>
              <a:t> </a:t>
            </a:r>
            <a:r>
              <a:rPr lang="es-ES" dirty="0" err="1"/>
              <a:t>tòxiques</a:t>
            </a:r>
            <a:r>
              <a:rPr lang="es-ES" dirty="0"/>
              <a:t> que el propi alcohol, i </a:t>
            </a:r>
            <a:r>
              <a:rPr lang="es-ES" dirty="0" err="1"/>
              <a:t>fins</a:t>
            </a:r>
            <a:r>
              <a:rPr lang="es-ES" dirty="0"/>
              <a:t> que el cos no </a:t>
            </a:r>
            <a:r>
              <a:rPr lang="es-ES" dirty="0" err="1"/>
              <a:t>aconsegueix</a:t>
            </a:r>
            <a:r>
              <a:rPr lang="es-ES" dirty="0"/>
              <a:t> expulsar-les a través de </a:t>
            </a:r>
            <a:r>
              <a:rPr lang="es-ES" dirty="0" err="1"/>
              <a:t>l'orina</a:t>
            </a:r>
            <a:r>
              <a:rPr lang="es-ES" dirty="0"/>
              <a:t>, la </a:t>
            </a:r>
            <a:r>
              <a:rPr lang="es-ES" dirty="0" err="1"/>
              <a:t>suor</a:t>
            </a:r>
            <a:r>
              <a:rPr lang="es-ES" dirty="0"/>
              <a:t> o la </a:t>
            </a:r>
            <a:r>
              <a:rPr lang="es-ES" dirty="0" err="1"/>
              <a:t>respiració</a:t>
            </a:r>
            <a:r>
              <a:rPr lang="es-ES" dirty="0"/>
              <a:t>, </a:t>
            </a:r>
            <a:r>
              <a:rPr lang="es-ES" b="1" dirty="0"/>
              <a:t>recorren </a:t>
            </a:r>
            <a:r>
              <a:rPr lang="es-ES" b="1" dirty="0" err="1"/>
              <a:t>tots</a:t>
            </a:r>
            <a:r>
              <a:rPr lang="es-ES" b="1" dirty="0"/>
              <a:t> </a:t>
            </a:r>
            <a:r>
              <a:rPr lang="es-ES" b="1" dirty="0" err="1"/>
              <a:t>els</a:t>
            </a:r>
            <a:r>
              <a:rPr lang="es-ES" b="1" dirty="0"/>
              <a:t> </a:t>
            </a:r>
            <a:r>
              <a:rPr lang="es-ES" b="1" dirty="0" err="1"/>
              <a:t>òrgans</a:t>
            </a:r>
            <a:r>
              <a:rPr lang="es-ES" b="1" dirty="0"/>
              <a:t> </a:t>
            </a:r>
            <a:r>
              <a:rPr lang="es-ES" b="1" dirty="0" err="1"/>
              <a:t>produint</a:t>
            </a:r>
            <a:r>
              <a:rPr lang="es-ES" b="1" dirty="0"/>
              <a:t> </a:t>
            </a:r>
            <a:r>
              <a:rPr lang="es-ES" b="1" dirty="0" err="1"/>
              <a:t>danys</a:t>
            </a:r>
            <a:r>
              <a:rPr lang="es-ES" b="1" dirty="0"/>
              <a:t> i </a:t>
            </a:r>
            <a:r>
              <a:rPr lang="es-ES" b="1" dirty="0" err="1"/>
              <a:t>molt</a:t>
            </a:r>
            <a:r>
              <a:rPr lang="es-ES" b="1" dirty="0"/>
              <a:t> malestar</a:t>
            </a:r>
            <a:r>
              <a:rPr lang="es-ES" dirty="0"/>
              <a:t>.</a:t>
            </a:r>
          </a:p>
          <a:p>
            <a:pPr marL="400050" lvl="1" indent="0">
              <a:lnSpc>
                <a:spcPct val="120000"/>
              </a:lnSpc>
              <a:buNone/>
            </a:pPr>
            <a:endParaRPr lang="es-ES" b="1" dirty="0"/>
          </a:p>
          <a:p>
            <a:pPr marL="400050" lvl="1" indent="0">
              <a:buNone/>
            </a:pPr>
            <a:endParaRPr lang="es-ES" dirty="0">
              <a:solidFill>
                <a:srgbClr val="FFC000"/>
              </a:solidFill>
            </a:endParaRPr>
          </a:p>
          <a:p>
            <a:pPr marL="400050" lvl="1" indent="0">
              <a:buNone/>
            </a:pPr>
            <a:endParaRPr lang="es-ES" dirty="0">
              <a:solidFill>
                <a:srgbClr val="FFC000"/>
              </a:solidFill>
            </a:endParaRPr>
          </a:p>
          <a:p>
            <a:endParaRPr lang="es-ES" sz="2800" dirty="0"/>
          </a:p>
        </p:txBody>
      </p:sp>
      <p:sp>
        <p:nvSpPr>
          <p:cNvPr id="4" name="Título 1"/>
          <p:cNvSpPr txBox="1">
            <a:spLocks/>
          </p:cNvSpPr>
          <p:nvPr/>
        </p:nvSpPr>
        <p:spPr>
          <a:xfrm>
            <a:off x="6171117" y="1104798"/>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“B”</a:t>
            </a:r>
            <a:endParaRPr lang="es-ES" sz="5400" b="1" dirty="0">
              <a:latin typeface="Arial" panose="020B0604020202020204" pitchFamily="34" charset="0"/>
              <a:cs typeface="Arial" panose="020B0604020202020204" pitchFamily="34" charset="0"/>
            </a:endParaRPr>
          </a:p>
        </p:txBody>
      </p:sp>
      <p:sp>
        <p:nvSpPr>
          <p:cNvPr id="6" name="Título 1"/>
          <p:cNvSpPr txBox="1">
            <a:spLocks/>
          </p:cNvSpPr>
          <p:nvPr/>
        </p:nvSpPr>
        <p:spPr>
          <a:xfrm>
            <a:off x="843148" y="113288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¡I LA RESPOSTA CORRECTA ES…!</a:t>
            </a:r>
            <a:endParaRPr lang="es-E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1806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6" presetClass="entr" presetSubtype="16" fill="hold" grpId="0" nodeType="after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circle(in)">
                                      <p:cBhvr>
                                        <p:cTn id="19" dur="2000"/>
                                        <p:tgtEl>
                                          <p:spTgt spid="3">
                                            <p:bg/>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ircle(in)">
                                      <p:cBhvr>
                                        <p:cTn id="22" dur="2000"/>
                                        <p:tgtEl>
                                          <p:spTgt spid="3">
                                            <p:txEl>
                                              <p:pRg st="0" end="0"/>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circle(in)">
                                      <p:cBhvr>
                                        <p:cTn id="2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xmlns="" id="{1D6CF3A4-C10B-47C2-B782-BD2DBE818A01}"/>
              </a:ext>
            </a:extLst>
          </p:cNvPr>
          <p:cNvPicPr>
            <a:picLocks noChangeAspect="1"/>
          </p:cNvPicPr>
          <p:nvPr/>
        </p:nvPicPr>
        <p:blipFill rotWithShape="1">
          <a:blip r:embed="rId3"/>
          <a:srcRect l="58985" t="43636" r="31091" b="37293"/>
          <a:stretch/>
        </p:blipFill>
        <p:spPr>
          <a:xfrm>
            <a:off x="8379398" y="3211983"/>
            <a:ext cx="439979" cy="475613"/>
          </a:xfrm>
          <a:prstGeom prst="rect">
            <a:avLst/>
          </a:prstGeom>
        </p:spPr>
      </p:pic>
      <p:sp>
        <p:nvSpPr>
          <p:cNvPr id="4" name="Marcador de contenido 2"/>
          <p:cNvSpPr>
            <a:spLocks noGrp="1"/>
          </p:cNvSpPr>
          <p:nvPr>
            <p:ph idx="1"/>
          </p:nvPr>
        </p:nvSpPr>
        <p:spPr>
          <a:xfrm>
            <a:off x="333510" y="538456"/>
            <a:ext cx="7150655" cy="665535"/>
          </a:xfrm>
        </p:spPr>
        <p:txBody>
          <a:bodyPr>
            <a:normAutofit fontScale="25000" lnSpcReduction="20000"/>
          </a:bodyPr>
          <a:lstStyle/>
          <a:p>
            <a:pPr marL="0" indent="0">
              <a:buNone/>
            </a:pPr>
            <a:r>
              <a:rPr lang="es-ES" sz="5600" b="1" i="1" dirty="0" err="1">
                <a:solidFill>
                  <a:schemeClr val="tx1">
                    <a:lumMod val="65000"/>
                    <a:lumOff val="35000"/>
                  </a:schemeClr>
                </a:solidFill>
                <a:latin typeface="Segoe UI Black" panose="020B0A02040204020203" pitchFamily="34" charset="0"/>
                <a:ea typeface="Segoe UI Black" panose="020B0A02040204020203" pitchFamily="34" charset="0"/>
              </a:rPr>
              <a:t>Fake</a:t>
            </a:r>
            <a:r>
              <a:rPr lang="es-ES" sz="5600" b="1" i="1" dirty="0">
                <a:solidFill>
                  <a:schemeClr val="tx1">
                    <a:lumMod val="65000"/>
                    <a:lumOff val="35000"/>
                  </a:schemeClr>
                </a:solidFill>
                <a:latin typeface="Segoe UI Black" panose="020B0A02040204020203" pitchFamily="34" charset="0"/>
                <a:ea typeface="Segoe UI Black" panose="020B0A02040204020203" pitchFamily="34" charset="0"/>
              </a:rPr>
              <a:t> News: </a:t>
            </a:r>
          </a:p>
          <a:p>
            <a:pPr marL="0" indent="0">
              <a:buNone/>
            </a:pPr>
            <a:r>
              <a:rPr lang="es-ES" sz="5600" i="1" dirty="0">
                <a:solidFill>
                  <a:schemeClr val="tx1">
                    <a:lumMod val="65000"/>
                    <a:lumOff val="35000"/>
                  </a:schemeClr>
                </a:solidFill>
                <a:latin typeface="Segoe UI Semilight" panose="020B0402040204020203" pitchFamily="34" charset="0"/>
                <a:ea typeface="Quattrocento Sans"/>
              </a:rPr>
              <a:t>El </a:t>
            </a:r>
            <a:r>
              <a:rPr lang="es-ES" sz="5600" i="1" dirty="0" err="1">
                <a:solidFill>
                  <a:schemeClr val="tx1">
                    <a:lumMod val="65000"/>
                    <a:lumOff val="35000"/>
                  </a:schemeClr>
                </a:solidFill>
                <a:latin typeface="Segoe UI Semilight" panose="020B0402040204020203" pitchFamily="34" charset="0"/>
                <a:ea typeface="Quattrocento Sans"/>
              </a:rPr>
              <a:t>cafè</a:t>
            </a:r>
            <a:r>
              <a:rPr lang="es-ES" sz="5600" i="1" dirty="0">
                <a:solidFill>
                  <a:schemeClr val="tx1">
                    <a:lumMod val="65000"/>
                    <a:lumOff val="35000"/>
                  </a:schemeClr>
                </a:solidFill>
                <a:latin typeface="Segoe UI Semilight" panose="020B0402040204020203" pitchFamily="34" charset="0"/>
                <a:ea typeface="Quattrocento Sans"/>
              </a:rPr>
              <a:t> estimula, per la </a:t>
            </a:r>
            <a:r>
              <a:rPr lang="es-ES" sz="5600" i="1" dirty="0" err="1">
                <a:solidFill>
                  <a:schemeClr val="tx1">
                    <a:lumMod val="65000"/>
                    <a:lumOff val="35000"/>
                  </a:schemeClr>
                </a:solidFill>
                <a:latin typeface="Segoe UI Semilight" panose="020B0402040204020203" pitchFamily="34" charset="0"/>
                <a:ea typeface="Quattrocento Sans"/>
              </a:rPr>
              <a:t>qual</a:t>
            </a:r>
            <a:r>
              <a:rPr lang="es-ES" sz="5600" i="1" dirty="0">
                <a:solidFill>
                  <a:schemeClr val="tx1">
                    <a:lumMod val="65000"/>
                    <a:lumOff val="35000"/>
                  </a:schemeClr>
                </a:solidFill>
                <a:latin typeface="Segoe UI Semilight" panose="020B0402040204020203" pitchFamily="34" charset="0"/>
                <a:ea typeface="Quattrocento Sans"/>
              </a:rPr>
              <a:t> cosa contrarresta </a:t>
            </a:r>
            <a:r>
              <a:rPr lang="es-ES" sz="5600" i="1" dirty="0" err="1">
                <a:solidFill>
                  <a:schemeClr val="tx1">
                    <a:lumMod val="65000"/>
                    <a:lumOff val="35000"/>
                  </a:schemeClr>
                </a:solidFill>
                <a:latin typeface="Segoe UI Semilight" panose="020B0402040204020203" pitchFamily="34" charset="0"/>
                <a:ea typeface="Quattrocento Sans"/>
              </a:rPr>
              <a:t>els</a:t>
            </a:r>
            <a:r>
              <a:rPr lang="es-ES" sz="5600" i="1" dirty="0">
                <a:solidFill>
                  <a:schemeClr val="tx1">
                    <a:lumMod val="65000"/>
                    <a:lumOff val="35000"/>
                  </a:schemeClr>
                </a:solidFill>
                <a:latin typeface="Segoe UI Semilight" panose="020B0402040204020203" pitchFamily="34" charset="0"/>
                <a:ea typeface="Quattrocento Sans"/>
              </a:rPr>
              <a:t> </a:t>
            </a:r>
            <a:r>
              <a:rPr lang="es-ES" sz="5600" i="1" dirty="0" err="1">
                <a:solidFill>
                  <a:schemeClr val="tx1">
                    <a:lumMod val="65000"/>
                    <a:lumOff val="35000"/>
                  </a:schemeClr>
                </a:solidFill>
                <a:latin typeface="Segoe UI Semilight" panose="020B0402040204020203" pitchFamily="34" charset="0"/>
                <a:ea typeface="Quattrocento Sans"/>
              </a:rPr>
              <a:t>efectes</a:t>
            </a:r>
            <a:r>
              <a:rPr lang="es-ES" sz="5600" i="1" dirty="0">
                <a:solidFill>
                  <a:schemeClr val="tx1">
                    <a:lumMod val="65000"/>
                    <a:lumOff val="35000"/>
                  </a:schemeClr>
                </a:solidFill>
                <a:latin typeface="Segoe UI Semilight" panose="020B0402040204020203" pitchFamily="34" charset="0"/>
                <a:ea typeface="Quattrocento Sans"/>
              </a:rPr>
              <a:t> de </a:t>
            </a:r>
            <a:r>
              <a:rPr lang="es-ES" sz="5600" i="1" dirty="0" err="1">
                <a:solidFill>
                  <a:schemeClr val="tx1">
                    <a:lumMod val="65000"/>
                    <a:lumOff val="35000"/>
                  </a:schemeClr>
                </a:solidFill>
                <a:latin typeface="Segoe UI Semilight" panose="020B0402040204020203" pitchFamily="34" charset="0"/>
                <a:ea typeface="Quattrocento Sans"/>
              </a:rPr>
              <a:t>l’alcohol</a:t>
            </a:r>
            <a:r>
              <a:rPr lang="es-ES" sz="5600" i="1" dirty="0">
                <a:solidFill>
                  <a:schemeClr val="tx1">
                    <a:lumMod val="65000"/>
                    <a:lumOff val="35000"/>
                  </a:schemeClr>
                </a:solidFill>
                <a:latin typeface="Segoe UI Semilight" panose="020B0402040204020203" pitchFamily="34" charset="0"/>
                <a:ea typeface="Quattrocento Sans"/>
              </a:rPr>
              <a:t>…</a:t>
            </a:r>
          </a:p>
          <a:p>
            <a:pPr marL="0" indent="0">
              <a:buNone/>
            </a:pPr>
            <a:r>
              <a:rPr lang="es-ES" sz="5600" b="1" i="1" dirty="0">
                <a:solidFill>
                  <a:srgbClr val="00B050"/>
                </a:solidFill>
                <a:latin typeface="Segoe UI Black" panose="020B0A02040204020203" pitchFamily="34" charset="0"/>
                <a:ea typeface="Segoe UI Black" panose="020B0A02040204020203" pitchFamily="34" charset="0"/>
              </a:rPr>
              <a:t>Real News:</a:t>
            </a:r>
            <a:r>
              <a:rPr lang="es-ES" sz="5600" b="1" dirty="0">
                <a:solidFill>
                  <a:srgbClr val="00B050"/>
                </a:solidFill>
                <a:latin typeface="Segoe UI Semilight" panose="020B0402040204020203" pitchFamily="34" charset="0"/>
                <a:ea typeface="Quattrocento Sans"/>
              </a:rPr>
              <a:t> No lleva una </a:t>
            </a:r>
            <a:r>
              <a:rPr lang="es-ES" sz="5600" b="1" dirty="0" err="1">
                <a:solidFill>
                  <a:srgbClr val="00B050"/>
                </a:solidFill>
                <a:latin typeface="Segoe UI Semilight" panose="020B0402040204020203" pitchFamily="34" charset="0"/>
                <a:ea typeface="Quattrocento Sans"/>
              </a:rPr>
              <a:t>borratxera</a:t>
            </a:r>
            <a:r>
              <a:rPr lang="es-ES" sz="5600" b="1" dirty="0">
                <a:solidFill>
                  <a:srgbClr val="00B050"/>
                </a:solidFill>
                <a:latin typeface="Segoe UI Semilight" panose="020B0402040204020203" pitchFamily="34" charset="0"/>
                <a:ea typeface="Quattrocento Sans"/>
              </a:rPr>
              <a:t> </a:t>
            </a:r>
            <a:r>
              <a:rPr lang="es-ES" sz="5600" b="1" dirty="0" err="1">
                <a:solidFill>
                  <a:srgbClr val="00B050"/>
                </a:solidFill>
                <a:latin typeface="Segoe UI Semilight" panose="020B0402040204020203" pitchFamily="34" charset="0"/>
                <a:ea typeface="Quattrocento Sans"/>
              </a:rPr>
              <a:t>perquè</a:t>
            </a:r>
            <a:r>
              <a:rPr lang="es-ES" sz="5600" b="1" dirty="0">
                <a:solidFill>
                  <a:srgbClr val="00B050"/>
                </a:solidFill>
                <a:latin typeface="Segoe UI Semilight" panose="020B0402040204020203" pitchFamily="34" charset="0"/>
                <a:ea typeface="Quattrocento Sans"/>
              </a:rPr>
              <a:t> no </a:t>
            </a:r>
            <a:r>
              <a:rPr lang="es-ES" sz="5600" b="1" dirty="0" err="1">
                <a:solidFill>
                  <a:srgbClr val="00B050"/>
                </a:solidFill>
                <a:latin typeface="Segoe UI Semilight" panose="020B0402040204020203" pitchFamily="34" charset="0"/>
                <a:ea typeface="Quattrocento Sans"/>
              </a:rPr>
              <a:t>disminuiex</a:t>
            </a:r>
            <a:r>
              <a:rPr lang="es-ES" sz="5600" b="1" dirty="0">
                <a:solidFill>
                  <a:srgbClr val="00B050"/>
                </a:solidFill>
                <a:latin typeface="Segoe UI Semilight" panose="020B0402040204020203" pitchFamily="34" charset="0"/>
                <a:ea typeface="Quattrocento Sans"/>
              </a:rPr>
              <a:t> el nivel </a:t>
            </a:r>
            <a:r>
              <a:rPr lang="es-ES" sz="5600" b="1" dirty="0" err="1">
                <a:solidFill>
                  <a:srgbClr val="00B050"/>
                </a:solidFill>
                <a:latin typeface="Segoe UI Semilight" panose="020B0402040204020203" pitchFamily="34" charset="0"/>
                <a:ea typeface="Quattrocento Sans"/>
              </a:rPr>
              <a:t>d’alcohol</a:t>
            </a:r>
            <a:r>
              <a:rPr lang="es-ES" sz="5600" b="1" dirty="0">
                <a:solidFill>
                  <a:srgbClr val="00B050"/>
                </a:solidFill>
                <a:latin typeface="Segoe UI Semilight" panose="020B0402040204020203" pitchFamily="34" charset="0"/>
                <a:ea typeface="Quattrocento Sans"/>
              </a:rPr>
              <a:t> en </a:t>
            </a:r>
            <a:r>
              <a:rPr lang="es-ES" sz="5600" b="1" dirty="0" err="1">
                <a:solidFill>
                  <a:srgbClr val="00B050"/>
                </a:solidFill>
                <a:latin typeface="Segoe UI Semilight" panose="020B0402040204020203" pitchFamily="34" charset="0"/>
                <a:ea typeface="Quattrocento Sans"/>
              </a:rPr>
              <a:t>sang</a:t>
            </a:r>
            <a:r>
              <a:rPr lang="es-ES" sz="5600" b="1" dirty="0">
                <a:solidFill>
                  <a:srgbClr val="00B050"/>
                </a:solidFill>
                <a:latin typeface="Segoe UI Semilight" panose="020B0402040204020203" pitchFamily="34" charset="0"/>
                <a:ea typeface="Quattrocento Sans"/>
              </a:rPr>
              <a:t>.</a:t>
            </a:r>
          </a:p>
          <a:p>
            <a:pPr marL="0" indent="0">
              <a:buNone/>
            </a:pPr>
            <a:endParaRPr lang="es-ES" sz="5600" dirty="0"/>
          </a:p>
          <a:p>
            <a:pPr marL="0" indent="0">
              <a:buNone/>
            </a:pPr>
            <a:endParaRPr lang="es-ES" sz="4300" b="1" dirty="0">
              <a:solidFill>
                <a:srgbClr val="00B050"/>
              </a:solidFill>
            </a:endParaRPr>
          </a:p>
        </p:txBody>
      </p:sp>
      <p:sp>
        <p:nvSpPr>
          <p:cNvPr id="5" name="Marcador de contenido 2"/>
          <p:cNvSpPr txBox="1">
            <a:spLocks/>
          </p:cNvSpPr>
          <p:nvPr/>
        </p:nvSpPr>
        <p:spPr>
          <a:xfrm>
            <a:off x="1" y="0"/>
            <a:ext cx="9143999" cy="490670"/>
          </a:xfrm>
          <a:prstGeom prst="rect">
            <a:avLst/>
          </a:prstGeom>
          <a:solidFill>
            <a:srgbClr val="00FF00"/>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b="1" dirty="0" err="1">
                <a:cs typeface="Arial" panose="020B0604020202020204" pitchFamily="34" charset="0"/>
              </a:rPr>
              <a:t>Enxampant</a:t>
            </a:r>
            <a:r>
              <a:rPr lang="es-ES" b="1" dirty="0">
                <a:cs typeface="Arial" panose="020B0604020202020204" pitchFamily="34" charset="0"/>
              </a:rPr>
              <a:t> </a:t>
            </a:r>
            <a:r>
              <a:rPr lang="es-ES" b="1" i="1" dirty="0" err="1">
                <a:cs typeface="Arial" panose="020B0604020202020204" pitchFamily="34" charset="0"/>
              </a:rPr>
              <a:t>Fake</a:t>
            </a:r>
            <a:r>
              <a:rPr lang="es-ES" b="1" i="1" dirty="0">
                <a:cs typeface="Arial" panose="020B0604020202020204" pitchFamily="34" charset="0"/>
              </a:rPr>
              <a:t> News </a:t>
            </a:r>
            <a:r>
              <a:rPr lang="es-ES" b="1" dirty="0">
                <a:cs typeface="Arial" panose="020B0604020202020204" pitchFamily="34" charset="0"/>
              </a:rPr>
              <a:t>sobre les </a:t>
            </a:r>
            <a:r>
              <a:rPr lang="es-ES" b="1" dirty="0" err="1">
                <a:cs typeface="Arial" panose="020B0604020202020204" pitchFamily="34" charset="0"/>
              </a:rPr>
              <a:t>borratxeres</a:t>
            </a:r>
            <a:endParaRPr lang="es-ES" b="1" dirty="0">
              <a:cs typeface="Arial" panose="020B0604020202020204" pitchFamily="34" charset="0"/>
            </a:endParaRPr>
          </a:p>
        </p:txBody>
      </p:sp>
      <p:pic>
        <p:nvPicPr>
          <p:cNvPr id="6" name="Imagen 5">
            <a:extLst>
              <a:ext uri="{FF2B5EF4-FFF2-40B4-BE49-F238E27FC236}">
                <a16:creationId xmlns:a16="http://schemas.microsoft.com/office/drawing/2014/main" xmlns="" id="{745D368B-E2F4-4C5A-AA4B-91757BEB1781}"/>
              </a:ext>
            </a:extLst>
          </p:cNvPr>
          <p:cNvPicPr>
            <a:picLocks noChangeAspect="1"/>
          </p:cNvPicPr>
          <p:nvPr/>
        </p:nvPicPr>
        <p:blipFill rotWithShape="1">
          <a:blip r:embed="rId4"/>
          <a:srcRect l="23862" t="27326" r="61333" b="53819"/>
          <a:stretch/>
        </p:blipFill>
        <p:spPr>
          <a:xfrm>
            <a:off x="7325976" y="704724"/>
            <a:ext cx="684934" cy="490670"/>
          </a:xfrm>
          <a:prstGeom prst="rect">
            <a:avLst/>
          </a:prstGeom>
        </p:spPr>
      </p:pic>
      <p:sp>
        <p:nvSpPr>
          <p:cNvPr id="7" name="Rectángulo 6"/>
          <p:cNvSpPr/>
          <p:nvPr/>
        </p:nvSpPr>
        <p:spPr>
          <a:xfrm>
            <a:off x="333510" y="1272689"/>
            <a:ext cx="7402930" cy="523220"/>
          </a:xfrm>
          <a:prstGeom prst="rect">
            <a:avLst/>
          </a:prstGeom>
        </p:spPr>
        <p:txBody>
          <a:bodyPr wrap="square">
            <a:spAutoFit/>
          </a:bodyPr>
          <a:lstStyle/>
          <a:p>
            <a:r>
              <a:rPr lang="es-ES" sz="1400" b="1" i="1" dirty="0" err="1">
                <a:solidFill>
                  <a:schemeClr val="tx1">
                    <a:lumMod val="75000"/>
                    <a:lumOff val="25000"/>
                  </a:schemeClr>
                </a:solidFill>
                <a:latin typeface="Segoe UI Black" panose="020B0A02040204020203" pitchFamily="34" charset="0"/>
                <a:ea typeface="Segoe UI Black" panose="020B0A02040204020203" pitchFamily="34" charset="0"/>
              </a:rPr>
              <a:t>Fake</a:t>
            </a:r>
            <a:r>
              <a:rPr lang="es-ES" sz="1400" b="1" i="1" dirty="0">
                <a:solidFill>
                  <a:schemeClr val="tx1">
                    <a:lumMod val="75000"/>
                    <a:lumOff val="25000"/>
                  </a:schemeClr>
                </a:solidFill>
                <a:latin typeface="Segoe UI Black" panose="020B0A02040204020203" pitchFamily="34" charset="0"/>
                <a:ea typeface="Segoe UI Black" panose="020B0A02040204020203" pitchFamily="34" charset="0"/>
              </a:rPr>
              <a:t> News</a:t>
            </a:r>
            <a:r>
              <a:rPr lang="es-ES" sz="1400" i="1" dirty="0">
                <a:solidFill>
                  <a:schemeClr val="tx1">
                    <a:lumMod val="75000"/>
                    <a:lumOff val="25000"/>
                  </a:schemeClr>
                </a:solidFill>
                <a:latin typeface="Segoe UI Black" panose="020B0A02040204020203" pitchFamily="34" charset="0"/>
                <a:ea typeface="Segoe UI Black" panose="020B0A02040204020203" pitchFamily="34" charset="0"/>
              </a:rPr>
              <a:t>:</a:t>
            </a:r>
            <a:r>
              <a:rPr lang="es-ES" sz="1400" i="1" dirty="0">
                <a:solidFill>
                  <a:schemeClr val="tx1">
                    <a:lumMod val="75000"/>
                    <a:lumOff val="25000"/>
                  </a:schemeClr>
                </a:solidFill>
                <a:latin typeface="Segoe UI Semilight" panose="020B0402040204020203" pitchFamily="34" charset="0"/>
                <a:ea typeface="Quattrocento Sans"/>
              </a:rPr>
              <a:t>  </a:t>
            </a:r>
          </a:p>
          <a:p>
            <a:r>
              <a:rPr lang="es-ES" sz="1400" i="1" dirty="0" err="1">
                <a:solidFill>
                  <a:schemeClr val="tx1">
                    <a:lumMod val="75000"/>
                    <a:lumOff val="25000"/>
                  </a:schemeClr>
                </a:solidFill>
                <a:latin typeface="Segoe UI Semilight" panose="020B0402040204020203" pitchFamily="34" charset="0"/>
                <a:ea typeface="Quattrocento Sans"/>
              </a:rPr>
              <a:t>Amb</a:t>
            </a:r>
            <a:r>
              <a:rPr lang="es-ES" sz="1400" i="1" dirty="0">
                <a:solidFill>
                  <a:schemeClr val="tx1">
                    <a:lumMod val="75000"/>
                    <a:lumOff val="25000"/>
                  </a:schemeClr>
                </a:solidFill>
                <a:latin typeface="Segoe UI Semilight" panose="020B0402040204020203" pitchFamily="34" charset="0"/>
                <a:ea typeface="Quattrocento Sans"/>
              </a:rPr>
              <a:t> una </a:t>
            </a:r>
            <a:r>
              <a:rPr lang="es-ES" sz="1400" i="1" dirty="0" err="1">
                <a:solidFill>
                  <a:schemeClr val="tx1">
                    <a:lumMod val="75000"/>
                    <a:lumOff val="25000"/>
                  </a:schemeClr>
                </a:solidFill>
                <a:latin typeface="Segoe UI Semilight" panose="020B0402040204020203" pitchFamily="34" charset="0"/>
                <a:ea typeface="Quattrocento Sans"/>
              </a:rPr>
              <a:t>dutxa</a:t>
            </a:r>
            <a:r>
              <a:rPr lang="es-ES" sz="1400" i="1" dirty="0">
                <a:solidFill>
                  <a:schemeClr val="tx1">
                    <a:lumMod val="75000"/>
                    <a:lumOff val="25000"/>
                  </a:schemeClr>
                </a:solidFill>
                <a:latin typeface="Segoe UI Semilight" panose="020B0402040204020203" pitchFamily="34" charset="0"/>
                <a:ea typeface="Quattrocento Sans"/>
              </a:rPr>
              <a:t> </a:t>
            </a:r>
            <a:r>
              <a:rPr lang="es-ES" sz="1400" i="1" dirty="0" err="1">
                <a:solidFill>
                  <a:schemeClr val="tx1">
                    <a:lumMod val="75000"/>
                    <a:lumOff val="25000"/>
                  </a:schemeClr>
                </a:solidFill>
                <a:latin typeface="Segoe UI Semilight" panose="020B0402040204020203" pitchFamily="34" charset="0"/>
                <a:ea typeface="Quattrocento Sans"/>
              </a:rPr>
              <a:t>t’espaviles</a:t>
            </a:r>
            <a:r>
              <a:rPr lang="es-ES" sz="1400" i="1" dirty="0">
                <a:solidFill>
                  <a:schemeClr val="tx1">
                    <a:lumMod val="75000"/>
                    <a:lumOff val="25000"/>
                  </a:schemeClr>
                </a:solidFill>
                <a:latin typeface="Segoe UI Semilight" panose="020B0402040204020203" pitchFamily="34" charset="0"/>
                <a:ea typeface="Quattrocento Sans"/>
              </a:rPr>
              <a:t>…</a:t>
            </a:r>
          </a:p>
        </p:txBody>
      </p:sp>
      <p:pic>
        <p:nvPicPr>
          <p:cNvPr id="8" name="Imagen 7">
            <a:extLst>
              <a:ext uri="{FF2B5EF4-FFF2-40B4-BE49-F238E27FC236}">
                <a16:creationId xmlns:a16="http://schemas.microsoft.com/office/drawing/2014/main" xmlns="" id="{55FF6348-B704-4AA9-8B89-A4CF274353B8}"/>
              </a:ext>
            </a:extLst>
          </p:cNvPr>
          <p:cNvPicPr>
            <a:picLocks noChangeAspect="1"/>
          </p:cNvPicPr>
          <p:nvPr/>
        </p:nvPicPr>
        <p:blipFill rotWithShape="1">
          <a:blip r:embed="rId5"/>
          <a:srcRect l="53409" t="37576" r="41061" b="53131"/>
          <a:stretch/>
        </p:blipFill>
        <p:spPr>
          <a:xfrm>
            <a:off x="8159156" y="1341472"/>
            <a:ext cx="601807" cy="568831"/>
          </a:xfrm>
          <a:prstGeom prst="rect">
            <a:avLst/>
          </a:prstGeom>
        </p:spPr>
      </p:pic>
      <p:sp>
        <p:nvSpPr>
          <p:cNvPr id="9" name="Rectángulo 8"/>
          <p:cNvSpPr/>
          <p:nvPr/>
        </p:nvSpPr>
        <p:spPr>
          <a:xfrm>
            <a:off x="328788" y="1677573"/>
            <a:ext cx="7970473" cy="523220"/>
          </a:xfrm>
          <a:prstGeom prst="rect">
            <a:avLst/>
          </a:prstGeom>
        </p:spPr>
        <p:txBody>
          <a:bodyPr wrap="square">
            <a:spAutoFit/>
          </a:bodyPr>
          <a:lstStyle/>
          <a:p>
            <a:r>
              <a:rPr lang="es-ES" sz="1400" b="1" i="1" dirty="0">
                <a:solidFill>
                  <a:srgbClr val="00B050"/>
                </a:solidFill>
                <a:latin typeface="Segoe UI Black" panose="020B0A02040204020203" pitchFamily="34" charset="0"/>
                <a:ea typeface="Segoe UI Black" panose="020B0A02040204020203" pitchFamily="34" charset="0"/>
              </a:rPr>
              <a:t>Real News:</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Recordeu</a:t>
            </a:r>
            <a:r>
              <a:rPr lang="es-ES" sz="1400" b="1" dirty="0">
                <a:solidFill>
                  <a:srgbClr val="00B050"/>
                </a:solidFill>
                <a:latin typeface="Segoe UI Semilight" panose="020B0402040204020203" pitchFamily="34" charset="0"/>
                <a:ea typeface="Quattrocento Sans"/>
              </a:rPr>
              <a:t> que </a:t>
            </a:r>
            <a:r>
              <a:rPr lang="es-ES" sz="1400" b="1" dirty="0" err="1">
                <a:solidFill>
                  <a:srgbClr val="00B050"/>
                </a:solidFill>
                <a:latin typeface="Segoe UI Semilight" panose="020B0402040204020203" pitchFamily="34" charset="0"/>
                <a:ea typeface="Quattrocento Sans"/>
              </a:rPr>
              <a:t>l'alcohol</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refreda</a:t>
            </a:r>
            <a:r>
              <a:rPr lang="es-ES" sz="1400" b="1" dirty="0">
                <a:solidFill>
                  <a:srgbClr val="00B050"/>
                </a:solidFill>
                <a:latin typeface="Segoe UI Semilight" panose="020B0402040204020203" pitchFamily="34" charset="0"/>
                <a:ea typeface="Quattrocento Sans"/>
              </a:rPr>
              <a:t> el cos per </a:t>
            </a:r>
            <a:r>
              <a:rPr lang="es-ES" sz="1400" b="1" dirty="0" err="1">
                <a:solidFill>
                  <a:srgbClr val="00B050"/>
                </a:solidFill>
                <a:latin typeface="Segoe UI Semilight" panose="020B0402040204020203" pitchFamily="34" charset="0"/>
                <a:ea typeface="Quattrocento Sans"/>
              </a:rPr>
              <a:t>dins</a:t>
            </a:r>
            <a:r>
              <a:rPr lang="es-ES" sz="1400" b="1" dirty="0">
                <a:solidFill>
                  <a:srgbClr val="00B050"/>
                </a:solidFill>
                <a:latin typeface="Segoe UI Semilight" panose="020B0402040204020203" pitchFamily="34" charset="0"/>
                <a:ea typeface="Quattrocento Sans"/>
              </a:rPr>
              <a:t>? Cal abrigar a la persona </a:t>
            </a:r>
            <a:r>
              <a:rPr lang="es-ES" sz="1400" b="1" dirty="0" err="1">
                <a:solidFill>
                  <a:srgbClr val="00B050"/>
                </a:solidFill>
                <a:latin typeface="Segoe UI Semilight" panose="020B0402040204020203" pitchFamily="34" charset="0"/>
                <a:ea typeface="Quattrocento Sans"/>
              </a:rPr>
              <a:t>amb</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embriaguesa</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mai</a:t>
            </a:r>
            <a:r>
              <a:rPr lang="es-ES" sz="1400" b="1" dirty="0">
                <a:solidFill>
                  <a:srgbClr val="00B050"/>
                </a:solidFill>
                <a:latin typeface="Segoe UI Semilight" panose="020B0402040204020203" pitchFamily="34" charset="0"/>
                <a:ea typeface="Quattrocento Sans"/>
              </a:rPr>
              <a:t> intentar </a:t>
            </a:r>
            <a:r>
              <a:rPr lang="es-ES" sz="1400" b="1" dirty="0" err="1">
                <a:solidFill>
                  <a:srgbClr val="00B050"/>
                </a:solidFill>
                <a:latin typeface="Segoe UI Semilight" panose="020B0402040204020203" pitchFamily="34" charset="0"/>
                <a:ea typeface="Quattrocento Sans"/>
              </a:rPr>
              <a:t>espavilar</a:t>
            </a:r>
            <a:r>
              <a:rPr lang="es-ES" sz="1400" b="1" dirty="0">
                <a:solidFill>
                  <a:srgbClr val="00B050"/>
                </a:solidFill>
                <a:latin typeface="Segoe UI Semilight" panose="020B0402040204020203" pitchFamily="34" charset="0"/>
                <a:ea typeface="Quattrocento Sans"/>
              </a:rPr>
              <a:t>-la </a:t>
            </a:r>
            <a:r>
              <a:rPr lang="es-ES" sz="1400" b="1" dirty="0" err="1">
                <a:solidFill>
                  <a:srgbClr val="00B050"/>
                </a:solidFill>
                <a:latin typeface="Segoe UI Semilight" panose="020B0402040204020203" pitchFamily="34" charset="0"/>
                <a:ea typeface="Quattrocento Sans"/>
              </a:rPr>
              <a:t>amb</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dutxes</a:t>
            </a:r>
            <a:r>
              <a:rPr lang="es-ES" sz="1400" b="1" dirty="0">
                <a:solidFill>
                  <a:srgbClr val="00B050"/>
                </a:solidFill>
                <a:latin typeface="Segoe UI Semilight" panose="020B0402040204020203" pitchFamily="34" charset="0"/>
                <a:ea typeface="Quattrocento Sans"/>
              </a:rPr>
              <a:t> que </a:t>
            </a:r>
            <a:r>
              <a:rPr lang="es-ES" sz="1400" b="1" dirty="0" err="1">
                <a:solidFill>
                  <a:srgbClr val="00B050"/>
                </a:solidFill>
                <a:latin typeface="Segoe UI Semilight" panose="020B0402040204020203" pitchFamily="34" charset="0"/>
                <a:ea typeface="Quattrocento Sans"/>
              </a:rPr>
              <a:t>tampoc</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disminueixen</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l'alcohol</a:t>
            </a:r>
            <a:r>
              <a:rPr lang="es-ES" sz="1400" b="1" dirty="0">
                <a:solidFill>
                  <a:srgbClr val="00B050"/>
                </a:solidFill>
                <a:latin typeface="Segoe UI Semilight" panose="020B0402040204020203" pitchFamily="34" charset="0"/>
                <a:ea typeface="Quattrocento Sans"/>
              </a:rPr>
              <a:t> en </a:t>
            </a:r>
            <a:r>
              <a:rPr lang="es-ES" sz="1400" b="1" dirty="0" err="1">
                <a:solidFill>
                  <a:srgbClr val="00B050"/>
                </a:solidFill>
                <a:latin typeface="Segoe UI Semilight" panose="020B0402040204020203" pitchFamily="34" charset="0"/>
                <a:ea typeface="Quattrocento Sans"/>
              </a:rPr>
              <a:t>sang</a:t>
            </a:r>
            <a:r>
              <a:rPr lang="es-ES" sz="1400" b="1" dirty="0">
                <a:solidFill>
                  <a:srgbClr val="00B050"/>
                </a:solidFill>
                <a:latin typeface="Segoe UI Semilight" panose="020B0402040204020203" pitchFamily="34" charset="0"/>
                <a:ea typeface="Quattrocento Sans"/>
              </a:rPr>
              <a:t>. </a:t>
            </a:r>
          </a:p>
        </p:txBody>
      </p:sp>
      <p:sp>
        <p:nvSpPr>
          <p:cNvPr id="10" name="Rectángulo 9"/>
          <p:cNvSpPr/>
          <p:nvPr/>
        </p:nvSpPr>
        <p:spPr>
          <a:xfrm>
            <a:off x="328788" y="2208596"/>
            <a:ext cx="7776821" cy="738664"/>
          </a:xfrm>
          <a:prstGeom prst="rect">
            <a:avLst/>
          </a:prstGeom>
        </p:spPr>
        <p:txBody>
          <a:bodyPr wrap="square">
            <a:spAutoFit/>
          </a:bodyPr>
          <a:lstStyle/>
          <a:p>
            <a:r>
              <a:rPr lang="es-ES" sz="1400" b="1" i="1" dirty="0" err="1">
                <a:solidFill>
                  <a:schemeClr val="tx1">
                    <a:lumMod val="75000"/>
                    <a:lumOff val="25000"/>
                  </a:schemeClr>
                </a:solidFill>
                <a:latin typeface="Segoe UI Black" panose="020B0A02040204020203" pitchFamily="34" charset="0"/>
                <a:ea typeface="Segoe UI Black" panose="020B0A02040204020203" pitchFamily="34" charset="0"/>
              </a:rPr>
              <a:t>Fake</a:t>
            </a:r>
            <a:r>
              <a:rPr lang="es-ES" sz="1400" b="1" i="1" dirty="0">
                <a:solidFill>
                  <a:schemeClr val="tx1">
                    <a:lumMod val="75000"/>
                    <a:lumOff val="25000"/>
                  </a:schemeClr>
                </a:solidFill>
                <a:latin typeface="Segoe UI Black" panose="020B0A02040204020203" pitchFamily="34" charset="0"/>
                <a:ea typeface="Segoe UI Black" panose="020B0A02040204020203" pitchFamily="34" charset="0"/>
              </a:rPr>
              <a:t> News</a:t>
            </a:r>
            <a:r>
              <a:rPr lang="es-ES" sz="1400" i="1" dirty="0">
                <a:solidFill>
                  <a:schemeClr val="tx1">
                    <a:lumMod val="75000"/>
                    <a:lumOff val="25000"/>
                  </a:schemeClr>
                </a:solidFill>
                <a:latin typeface="Segoe UI Black" panose="020B0A02040204020203" pitchFamily="34" charset="0"/>
                <a:ea typeface="Segoe UI Black" panose="020B0A02040204020203" pitchFamily="34" charset="0"/>
              </a:rPr>
              <a:t>:</a:t>
            </a:r>
          </a:p>
          <a:p>
            <a:r>
              <a:rPr lang="es-ES" sz="1400" i="1" dirty="0" err="1">
                <a:solidFill>
                  <a:schemeClr val="tx1">
                    <a:lumMod val="75000"/>
                    <a:lumOff val="25000"/>
                  </a:schemeClr>
                </a:solidFill>
                <a:latin typeface="Segoe UI Semilight" panose="020B0402040204020203" pitchFamily="34" charset="0"/>
                <a:ea typeface="Quattrocento Sans"/>
              </a:rPr>
              <a:t>Prendre</a:t>
            </a:r>
            <a:r>
              <a:rPr lang="es-ES" sz="1400" i="1" dirty="0">
                <a:solidFill>
                  <a:schemeClr val="tx1">
                    <a:lumMod val="75000"/>
                    <a:lumOff val="25000"/>
                  </a:schemeClr>
                </a:solidFill>
                <a:latin typeface="Segoe UI Semilight" panose="020B0402040204020203" pitchFamily="34" charset="0"/>
                <a:ea typeface="Quattrocento Sans"/>
              </a:rPr>
              <a:t> alcohol de </a:t>
            </a:r>
            <a:r>
              <a:rPr lang="es-ES" sz="1400" i="1" dirty="0" err="1">
                <a:solidFill>
                  <a:schemeClr val="tx1">
                    <a:lumMod val="75000"/>
                    <a:lumOff val="25000"/>
                  </a:schemeClr>
                </a:solidFill>
                <a:latin typeface="Segoe UI Semilight" panose="020B0402040204020203" pitchFamily="34" charset="0"/>
                <a:ea typeface="Quattrocento Sans"/>
              </a:rPr>
              <a:t>nou</a:t>
            </a:r>
            <a:r>
              <a:rPr lang="es-ES" sz="1400" i="1" dirty="0">
                <a:solidFill>
                  <a:schemeClr val="tx1">
                    <a:lumMod val="75000"/>
                    <a:lumOff val="25000"/>
                  </a:schemeClr>
                </a:solidFill>
                <a:latin typeface="Segoe UI Semilight" panose="020B0402040204020203" pitchFamily="34" charset="0"/>
                <a:ea typeface="Quattrocento Sans"/>
              </a:rPr>
              <a:t> per llevar la </a:t>
            </a:r>
            <a:r>
              <a:rPr lang="es-ES" sz="1400" i="1" dirty="0" err="1">
                <a:solidFill>
                  <a:schemeClr val="tx1">
                    <a:lumMod val="75000"/>
                    <a:lumOff val="25000"/>
                  </a:schemeClr>
                </a:solidFill>
                <a:latin typeface="Segoe UI Semilight" panose="020B0402040204020203" pitchFamily="34" charset="0"/>
                <a:ea typeface="Quattrocento Sans"/>
              </a:rPr>
              <a:t>ressaca</a:t>
            </a:r>
            <a:r>
              <a:rPr lang="es-ES" sz="1400" i="1" dirty="0">
                <a:solidFill>
                  <a:schemeClr val="tx1">
                    <a:lumMod val="75000"/>
                    <a:lumOff val="25000"/>
                  </a:schemeClr>
                </a:solidFill>
                <a:latin typeface="Segoe UI Semilight" panose="020B0402040204020203" pitchFamily="34" charset="0"/>
                <a:ea typeface="Quattrocento Sans"/>
              </a:rPr>
              <a:t>…</a:t>
            </a:r>
          </a:p>
          <a:p>
            <a:r>
              <a:rPr lang="es-ES" sz="1400" b="1" i="1" dirty="0">
                <a:solidFill>
                  <a:srgbClr val="00B050"/>
                </a:solidFill>
                <a:latin typeface="Segoe UI Black" panose="020B0A02040204020203" pitchFamily="34" charset="0"/>
                <a:ea typeface="Segoe UI Black" panose="020B0A02040204020203" pitchFamily="34" charset="0"/>
              </a:rPr>
              <a:t>Real News</a:t>
            </a:r>
            <a:r>
              <a:rPr lang="es-ES" sz="1400" b="1" dirty="0">
                <a:solidFill>
                  <a:srgbClr val="00B050"/>
                </a:solidFill>
                <a:latin typeface="Segoe UI Black" panose="020B0A02040204020203" pitchFamily="34" charset="0"/>
                <a:ea typeface="Segoe UI Black" panose="020B0A02040204020203" pitchFamily="34" charset="0"/>
              </a:rPr>
              <a:t>:</a:t>
            </a:r>
            <a:r>
              <a:rPr lang="es-ES" sz="1400" b="1" dirty="0">
                <a:solidFill>
                  <a:srgbClr val="00B050"/>
                </a:solidFill>
              </a:rPr>
              <a:t> </a:t>
            </a:r>
            <a:r>
              <a:rPr lang="es-ES" sz="1400" b="1" dirty="0">
                <a:solidFill>
                  <a:srgbClr val="00B050"/>
                </a:solidFill>
                <a:latin typeface="Segoe UI Semilight" panose="020B0402040204020203" pitchFamily="34" charset="0"/>
                <a:ea typeface="Quattrocento Sans"/>
              </a:rPr>
              <a:t> Si es </a:t>
            </a:r>
            <a:r>
              <a:rPr lang="es-ES" sz="1400" b="1" dirty="0" err="1">
                <a:solidFill>
                  <a:srgbClr val="00B050"/>
                </a:solidFill>
                <a:latin typeface="Segoe UI Semilight" panose="020B0402040204020203" pitchFamily="34" charset="0"/>
                <a:ea typeface="Quattrocento Sans"/>
              </a:rPr>
              <a:t>beu</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més</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sumem</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aquest</a:t>
            </a:r>
            <a:r>
              <a:rPr lang="es-ES" sz="1400" b="1" dirty="0">
                <a:solidFill>
                  <a:srgbClr val="00B050"/>
                </a:solidFill>
                <a:latin typeface="Segoe UI Semilight" panose="020B0402040204020203" pitchFamily="34" charset="0"/>
                <a:ea typeface="Quattrocento Sans"/>
              </a:rPr>
              <a:t> alcohol al ja </a:t>
            </a:r>
            <a:r>
              <a:rPr lang="es-ES" sz="1400" b="1" dirty="0" err="1">
                <a:solidFill>
                  <a:srgbClr val="00B050"/>
                </a:solidFill>
                <a:latin typeface="Segoe UI Semilight" panose="020B0402040204020203" pitchFamily="34" charset="0"/>
                <a:ea typeface="Quattrocento Sans"/>
              </a:rPr>
              <a:t>ingerit</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amb</a:t>
            </a:r>
            <a:r>
              <a:rPr lang="es-ES" sz="1400" b="1" dirty="0">
                <a:solidFill>
                  <a:srgbClr val="00B050"/>
                </a:solidFill>
                <a:latin typeface="Segoe UI Semilight" panose="020B0402040204020203" pitchFamily="34" charset="0"/>
                <a:ea typeface="Quattrocento Sans"/>
              </a:rPr>
              <a:t> la </a:t>
            </a:r>
            <a:r>
              <a:rPr lang="es-ES" sz="1400" b="1" dirty="0" err="1">
                <a:solidFill>
                  <a:srgbClr val="00B050"/>
                </a:solidFill>
                <a:latin typeface="Segoe UI Semilight" panose="020B0402040204020203" pitchFamily="34" charset="0"/>
                <a:ea typeface="Quattrocento Sans"/>
              </a:rPr>
              <a:t>seva</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corresponent</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ressaca</a:t>
            </a:r>
            <a:r>
              <a:rPr lang="es-ES" sz="1400" b="1" dirty="0">
                <a:solidFill>
                  <a:srgbClr val="00B050"/>
                </a:solidFill>
                <a:latin typeface="Segoe UI Semilight" panose="020B0402040204020203" pitchFamily="34" charset="0"/>
                <a:ea typeface="Quattrocento Sans"/>
              </a:rPr>
              <a:t>. </a:t>
            </a:r>
          </a:p>
        </p:txBody>
      </p:sp>
      <p:pic>
        <p:nvPicPr>
          <p:cNvPr id="11" name="Imagen 10">
            <a:extLst>
              <a:ext uri="{FF2B5EF4-FFF2-40B4-BE49-F238E27FC236}">
                <a16:creationId xmlns:a16="http://schemas.microsoft.com/office/drawing/2014/main" xmlns="" id="{456E301E-652B-47E8-823D-7DA4538B2607}"/>
              </a:ext>
            </a:extLst>
          </p:cNvPr>
          <p:cNvPicPr>
            <a:picLocks noChangeAspect="1"/>
          </p:cNvPicPr>
          <p:nvPr/>
        </p:nvPicPr>
        <p:blipFill rotWithShape="1">
          <a:blip r:embed="rId6"/>
          <a:srcRect l="25496" t="28046" r="69076" b="53918"/>
          <a:stretch/>
        </p:blipFill>
        <p:spPr>
          <a:xfrm>
            <a:off x="8059787" y="2262756"/>
            <a:ext cx="400273" cy="748034"/>
          </a:xfrm>
          <a:prstGeom prst="rect">
            <a:avLst/>
          </a:prstGeom>
        </p:spPr>
      </p:pic>
      <p:sp>
        <p:nvSpPr>
          <p:cNvPr id="12" name="Rectángulo 11"/>
          <p:cNvSpPr/>
          <p:nvPr/>
        </p:nvSpPr>
        <p:spPr>
          <a:xfrm>
            <a:off x="333507" y="2941083"/>
            <a:ext cx="7888771" cy="954107"/>
          </a:xfrm>
          <a:prstGeom prst="rect">
            <a:avLst/>
          </a:prstGeom>
        </p:spPr>
        <p:txBody>
          <a:bodyPr wrap="square">
            <a:spAutoFit/>
          </a:bodyPr>
          <a:lstStyle/>
          <a:p>
            <a:pPr fontAlgn="base"/>
            <a:r>
              <a:rPr lang="es-ES" sz="1400" b="1" i="1" dirty="0" err="1">
                <a:solidFill>
                  <a:schemeClr val="tx1">
                    <a:lumMod val="75000"/>
                    <a:lumOff val="25000"/>
                  </a:schemeClr>
                </a:solidFill>
                <a:latin typeface="Segoe UI Black" panose="020B0A02040204020203" pitchFamily="34" charset="0"/>
                <a:ea typeface="Segoe UI Black" panose="020B0A02040204020203" pitchFamily="34" charset="0"/>
              </a:rPr>
              <a:t>Fake</a:t>
            </a:r>
            <a:r>
              <a:rPr lang="es-ES" sz="1400" b="1" i="1" dirty="0">
                <a:solidFill>
                  <a:schemeClr val="tx1">
                    <a:lumMod val="75000"/>
                    <a:lumOff val="25000"/>
                  </a:schemeClr>
                </a:solidFill>
                <a:latin typeface="Segoe UI Black" panose="020B0A02040204020203" pitchFamily="34" charset="0"/>
                <a:ea typeface="Segoe UI Black" panose="020B0A02040204020203" pitchFamily="34" charset="0"/>
              </a:rPr>
              <a:t> News</a:t>
            </a:r>
            <a:r>
              <a:rPr lang="es-ES" sz="1400" i="1" dirty="0">
                <a:solidFill>
                  <a:schemeClr val="tx1">
                    <a:lumMod val="75000"/>
                    <a:lumOff val="25000"/>
                  </a:schemeClr>
                </a:solidFill>
                <a:latin typeface="Segoe UI Black" panose="020B0A02040204020203" pitchFamily="34" charset="0"/>
                <a:ea typeface="Segoe UI Black" panose="020B0A02040204020203" pitchFamily="34" charset="0"/>
              </a:rPr>
              <a:t>:</a:t>
            </a:r>
          </a:p>
          <a:p>
            <a:pPr fontAlgn="base"/>
            <a:r>
              <a:rPr lang="es-ES" sz="1400" i="1" dirty="0" err="1">
                <a:solidFill>
                  <a:schemeClr val="tx1">
                    <a:lumMod val="75000"/>
                    <a:lumOff val="25000"/>
                  </a:schemeClr>
                </a:solidFill>
                <a:latin typeface="Segoe UI Semilight" panose="020B0402040204020203" pitchFamily="34" charset="0"/>
                <a:ea typeface="Quattrocento Sans"/>
              </a:rPr>
              <a:t>S’elimina</a:t>
            </a:r>
            <a:r>
              <a:rPr lang="es-ES" sz="1400" i="1" dirty="0">
                <a:solidFill>
                  <a:schemeClr val="tx1">
                    <a:lumMod val="75000"/>
                    <a:lumOff val="25000"/>
                  </a:schemeClr>
                </a:solidFill>
                <a:latin typeface="Segoe UI Semilight" panose="020B0402040204020203" pitchFamily="34" charset="0"/>
                <a:ea typeface="Quattrocento Sans"/>
              </a:rPr>
              <a:t> </a:t>
            </a:r>
            <a:r>
              <a:rPr lang="es-ES" sz="1400" i="1" dirty="0" err="1">
                <a:solidFill>
                  <a:schemeClr val="tx1">
                    <a:lumMod val="75000"/>
                    <a:lumOff val="25000"/>
                  </a:schemeClr>
                </a:solidFill>
                <a:latin typeface="Segoe UI Semilight" panose="020B0402040204020203" pitchFamily="34" charset="0"/>
                <a:ea typeface="Quattrocento Sans"/>
              </a:rPr>
              <a:t>l’alcohol</a:t>
            </a:r>
            <a:r>
              <a:rPr lang="es-ES" sz="1400" i="1" dirty="0">
                <a:solidFill>
                  <a:schemeClr val="tx1">
                    <a:lumMod val="75000"/>
                    <a:lumOff val="25000"/>
                  </a:schemeClr>
                </a:solidFill>
                <a:latin typeface="Segoe UI Semilight" panose="020B0402040204020203" pitchFamily="34" charset="0"/>
                <a:ea typeface="Quattrocento Sans"/>
              </a:rPr>
              <a:t> </a:t>
            </a:r>
            <a:r>
              <a:rPr lang="es-ES" sz="1400" i="1" dirty="0" err="1">
                <a:solidFill>
                  <a:schemeClr val="tx1">
                    <a:lumMod val="75000"/>
                    <a:lumOff val="25000"/>
                  </a:schemeClr>
                </a:solidFill>
                <a:latin typeface="Segoe UI Semilight" panose="020B0402040204020203" pitchFamily="34" charset="0"/>
                <a:ea typeface="Quattrocento Sans"/>
              </a:rPr>
              <a:t>fent</a:t>
            </a:r>
            <a:r>
              <a:rPr lang="es-ES" sz="1400" i="1" dirty="0">
                <a:solidFill>
                  <a:schemeClr val="tx1">
                    <a:lumMod val="75000"/>
                    <a:lumOff val="25000"/>
                  </a:schemeClr>
                </a:solidFill>
                <a:latin typeface="Segoe UI Semilight" panose="020B0402040204020203" pitchFamily="34" charset="0"/>
                <a:ea typeface="Quattrocento Sans"/>
              </a:rPr>
              <a:t> </a:t>
            </a:r>
            <a:r>
              <a:rPr lang="es-ES" sz="1400" i="1" dirty="0" err="1">
                <a:solidFill>
                  <a:schemeClr val="tx1">
                    <a:lumMod val="75000"/>
                    <a:lumOff val="25000"/>
                  </a:schemeClr>
                </a:solidFill>
                <a:latin typeface="Segoe UI Semilight" panose="020B0402040204020203" pitchFamily="34" charset="0"/>
                <a:ea typeface="Quattrocento Sans"/>
              </a:rPr>
              <a:t>exercici</a:t>
            </a:r>
            <a:r>
              <a:rPr lang="es-ES" sz="1400" i="1" dirty="0">
                <a:solidFill>
                  <a:schemeClr val="tx1">
                    <a:lumMod val="75000"/>
                    <a:lumOff val="25000"/>
                  </a:schemeClr>
                </a:solidFill>
                <a:latin typeface="Segoe UI Semilight" panose="020B0402040204020203" pitchFamily="34" charset="0"/>
                <a:ea typeface="Quattrocento Sans"/>
              </a:rPr>
              <a:t> o </a:t>
            </a:r>
            <a:r>
              <a:rPr lang="es-ES" sz="1400" i="1" dirty="0" err="1">
                <a:solidFill>
                  <a:schemeClr val="tx1">
                    <a:lumMod val="75000"/>
                    <a:lumOff val="25000"/>
                  </a:schemeClr>
                </a:solidFill>
                <a:latin typeface="Segoe UI Semilight" panose="020B0402040204020203" pitchFamily="34" charset="0"/>
                <a:ea typeface="Quattrocento Sans"/>
              </a:rPr>
              <a:t>vomitant</a:t>
            </a:r>
            <a:r>
              <a:rPr lang="es-ES" sz="1400" i="1" dirty="0">
                <a:solidFill>
                  <a:schemeClr val="tx1">
                    <a:lumMod val="75000"/>
                    <a:lumOff val="25000"/>
                  </a:schemeClr>
                </a:solidFill>
                <a:latin typeface="Segoe UI Semilight" panose="020B0402040204020203" pitchFamily="34" charset="0"/>
                <a:ea typeface="Quattrocento Sans"/>
              </a:rPr>
              <a:t>…</a:t>
            </a:r>
          </a:p>
          <a:p>
            <a:pPr fontAlgn="base"/>
            <a:r>
              <a:rPr lang="es-ES" sz="1400" b="1" i="1" dirty="0">
                <a:solidFill>
                  <a:srgbClr val="00B050"/>
                </a:solidFill>
                <a:latin typeface="Segoe UI Black" panose="020B0A02040204020203" pitchFamily="34" charset="0"/>
                <a:ea typeface="Segoe UI Black" panose="020B0A02040204020203" pitchFamily="34" charset="0"/>
              </a:rPr>
              <a:t>Real News: </a:t>
            </a:r>
            <a:r>
              <a:rPr lang="es-ES" sz="1400" b="1" dirty="0" err="1">
                <a:solidFill>
                  <a:srgbClr val="00B050"/>
                </a:solidFill>
                <a:latin typeface="Segoe UI Semilight" panose="020B0402040204020203" pitchFamily="34" charset="0"/>
                <a:ea typeface="Segoe UI Black" panose="020B0A02040204020203" pitchFamily="34" charset="0"/>
              </a:rPr>
              <a:t>Amb</a:t>
            </a:r>
            <a:r>
              <a:rPr lang="es-ES" sz="1400" b="1" dirty="0">
                <a:solidFill>
                  <a:srgbClr val="00B050"/>
                </a:solidFill>
                <a:latin typeface="Segoe UI Semilight" panose="020B0402040204020203" pitchFamily="34" charset="0"/>
                <a:ea typeface="Segoe UI Black" panose="020B0A02040204020203" pitchFamily="34" charset="0"/>
              </a:rPr>
              <a:t> </a:t>
            </a:r>
            <a:r>
              <a:rPr lang="es-ES" sz="1400" b="1" dirty="0" err="1">
                <a:solidFill>
                  <a:srgbClr val="00B050"/>
                </a:solidFill>
                <a:latin typeface="Segoe UI Semilight" panose="020B0402040204020203" pitchFamily="34" charset="0"/>
                <a:ea typeface="Quattrocento Sans"/>
              </a:rPr>
              <a:t>exercici</a:t>
            </a:r>
            <a:r>
              <a:rPr lang="es-ES" sz="1400" b="1" dirty="0">
                <a:solidFill>
                  <a:srgbClr val="00B050"/>
                </a:solidFill>
                <a:latin typeface="Segoe UI Semilight" panose="020B0402040204020203" pitchFamily="34" charset="0"/>
                <a:ea typeface="Quattrocento Sans"/>
              </a:rPr>
              <a:t> o </a:t>
            </a:r>
            <a:r>
              <a:rPr lang="es-ES" sz="1400" b="1" dirty="0" err="1">
                <a:solidFill>
                  <a:srgbClr val="00B050"/>
                </a:solidFill>
                <a:latin typeface="Segoe UI Semilight" panose="020B0402040204020203" pitchFamily="34" charset="0"/>
                <a:ea typeface="Quattrocento Sans"/>
              </a:rPr>
              <a:t>vomitant</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s’expulsa</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menys</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d’un</a:t>
            </a:r>
            <a:r>
              <a:rPr lang="es-ES" sz="1400" b="1" dirty="0">
                <a:solidFill>
                  <a:srgbClr val="00B050"/>
                </a:solidFill>
                <a:latin typeface="Segoe UI Semilight" panose="020B0402040204020203" pitchFamily="34" charset="0"/>
                <a:ea typeface="Quattrocento Sans"/>
              </a:rPr>
              <a:t> 2% </a:t>
            </a:r>
            <a:r>
              <a:rPr lang="es-ES" sz="1400" b="1" dirty="0" err="1">
                <a:solidFill>
                  <a:srgbClr val="00B050"/>
                </a:solidFill>
                <a:latin typeface="Segoe UI Semilight" panose="020B0402040204020203" pitchFamily="34" charset="0"/>
                <a:ea typeface="Quattrocento Sans"/>
              </a:rPr>
              <a:t>d’alcohol</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insuficient</a:t>
            </a:r>
            <a:r>
              <a:rPr lang="es-ES" sz="1400" b="1" dirty="0">
                <a:solidFill>
                  <a:srgbClr val="00B050"/>
                </a:solidFill>
                <a:latin typeface="Segoe UI Semilight" panose="020B0402040204020203" pitchFamily="34" charset="0"/>
                <a:ea typeface="Quattrocento Sans"/>
              </a:rPr>
              <a:t> per afectar al </a:t>
            </a:r>
            <a:r>
              <a:rPr lang="es-ES" sz="1400" b="1" dirty="0" err="1">
                <a:solidFill>
                  <a:srgbClr val="00B050"/>
                </a:solidFill>
                <a:latin typeface="Segoe UI Semilight" panose="020B0402040204020203" pitchFamily="34" charset="0"/>
                <a:ea typeface="Quattrocento Sans"/>
              </a:rPr>
              <a:t>nivell</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d’alcoholèmia</a:t>
            </a:r>
            <a:r>
              <a:rPr lang="es-ES" sz="1400" b="1" dirty="0">
                <a:solidFill>
                  <a:srgbClr val="00B050"/>
                </a:solidFill>
                <a:latin typeface="Segoe UI Semilight" panose="020B0402040204020203" pitchFamily="34" charset="0"/>
                <a:ea typeface="Quattrocento Sans"/>
              </a:rPr>
              <a:t> i </a:t>
            </a:r>
            <a:r>
              <a:rPr lang="es-ES" sz="1400" b="1" dirty="0" err="1">
                <a:solidFill>
                  <a:srgbClr val="00B050"/>
                </a:solidFill>
                <a:latin typeface="Segoe UI Semilight" panose="020B0402040204020203" pitchFamily="34" charset="0"/>
                <a:ea typeface="Quattrocento Sans"/>
              </a:rPr>
              <a:t>deixar</a:t>
            </a:r>
            <a:r>
              <a:rPr lang="es-ES" sz="1400" b="1" dirty="0">
                <a:solidFill>
                  <a:srgbClr val="00B050"/>
                </a:solidFill>
                <a:latin typeface="Segoe UI Semilight" panose="020B0402040204020203" pitchFamily="34" charset="0"/>
                <a:ea typeface="Quattrocento Sans"/>
              </a:rPr>
              <a:t> de </a:t>
            </a:r>
            <a:r>
              <a:rPr lang="es-ES" sz="1400" b="1" dirty="0" err="1">
                <a:solidFill>
                  <a:srgbClr val="00B050"/>
                </a:solidFill>
                <a:latin typeface="Segoe UI Semilight" panose="020B0402040204020203" pitchFamily="34" charset="0"/>
                <a:ea typeface="Quattrocento Sans"/>
              </a:rPr>
              <a:t>sofrir</a:t>
            </a:r>
            <a:r>
              <a:rPr lang="es-ES" sz="1400" b="1" dirty="0">
                <a:solidFill>
                  <a:srgbClr val="00B050"/>
                </a:solidFill>
                <a:latin typeface="Segoe UI Semilight" panose="020B0402040204020203" pitchFamily="34" charset="0"/>
                <a:ea typeface="Quattrocento Sans"/>
              </a:rPr>
              <a:t> la </a:t>
            </a:r>
            <a:r>
              <a:rPr lang="es-ES" sz="1400" b="1" dirty="0" err="1">
                <a:solidFill>
                  <a:srgbClr val="00B050"/>
                </a:solidFill>
                <a:latin typeface="Segoe UI Semilight" panose="020B0402040204020203" pitchFamily="34" charset="0"/>
                <a:ea typeface="Quattrocento Sans"/>
              </a:rPr>
              <a:t>borratxera</a:t>
            </a:r>
            <a:r>
              <a:rPr lang="es-ES" sz="1400" b="1" dirty="0">
                <a:solidFill>
                  <a:srgbClr val="00B050"/>
                </a:solidFill>
                <a:latin typeface="Segoe UI Semilight" panose="020B0402040204020203" pitchFamily="34" charset="0"/>
                <a:ea typeface="Quattrocento Sans"/>
              </a:rPr>
              <a:t>. </a:t>
            </a:r>
          </a:p>
        </p:txBody>
      </p:sp>
      <p:pic>
        <p:nvPicPr>
          <p:cNvPr id="13" name="Imagen 12">
            <a:extLst>
              <a:ext uri="{FF2B5EF4-FFF2-40B4-BE49-F238E27FC236}">
                <a16:creationId xmlns:a16="http://schemas.microsoft.com/office/drawing/2014/main" xmlns="" id="{33F0D928-0A14-41B1-97A8-D27072182CE1}"/>
              </a:ext>
            </a:extLst>
          </p:cNvPr>
          <p:cNvPicPr>
            <a:picLocks noChangeAspect="1"/>
          </p:cNvPicPr>
          <p:nvPr/>
        </p:nvPicPr>
        <p:blipFill rotWithShape="1">
          <a:blip r:embed="rId7"/>
          <a:srcRect l="44266" t="22612" r="47262" b="62972"/>
          <a:stretch/>
        </p:blipFill>
        <p:spPr>
          <a:xfrm>
            <a:off x="7982235" y="3227439"/>
            <a:ext cx="353841" cy="338666"/>
          </a:xfrm>
          <a:prstGeom prst="rect">
            <a:avLst/>
          </a:prstGeom>
        </p:spPr>
      </p:pic>
      <p:sp>
        <p:nvSpPr>
          <p:cNvPr id="15" name="Rectángulo 14"/>
          <p:cNvSpPr/>
          <p:nvPr/>
        </p:nvSpPr>
        <p:spPr>
          <a:xfrm>
            <a:off x="333510" y="3910646"/>
            <a:ext cx="7888768" cy="954107"/>
          </a:xfrm>
          <a:prstGeom prst="rect">
            <a:avLst/>
          </a:prstGeom>
        </p:spPr>
        <p:txBody>
          <a:bodyPr wrap="square">
            <a:spAutoFit/>
          </a:bodyPr>
          <a:lstStyle/>
          <a:p>
            <a:r>
              <a:rPr lang="es-ES" sz="1400" b="1" i="1" dirty="0" err="1">
                <a:solidFill>
                  <a:schemeClr val="tx1">
                    <a:lumMod val="75000"/>
                    <a:lumOff val="25000"/>
                  </a:schemeClr>
                </a:solidFill>
                <a:latin typeface="Segoe UI Black" panose="020B0A02040204020203" pitchFamily="34" charset="0"/>
                <a:ea typeface="Segoe UI Black" panose="020B0A02040204020203" pitchFamily="34" charset="0"/>
              </a:rPr>
              <a:t>Fake</a:t>
            </a:r>
            <a:r>
              <a:rPr lang="es-ES" sz="1400" b="1" i="1" dirty="0">
                <a:solidFill>
                  <a:schemeClr val="tx1">
                    <a:lumMod val="75000"/>
                    <a:lumOff val="25000"/>
                  </a:schemeClr>
                </a:solidFill>
                <a:latin typeface="Segoe UI Black" panose="020B0A02040204020203" pitchFamily="34" charset="0"/>
                <a:ea typeface="Segoe UI Black" panose="020B0A02040204020203" pitchFamily="34" charset="0"/>
              </a:rPr>
              <a:t> News</a:t>
            </a:r>
            <a:r>
              <a:rPr lang="es-ES" sz="1400" i="1" dirty="0">
                <a:solidFill>
                  <a:schemeClr val="tx1">
                    <a:lumMod val="75000"/>
                    <a:lumOff val="25000"/>
                  </a:schemeClr>
                </a:solidFill>
                <a:latin typeface="Segoe UI Black" panose="020B0A02040204020203" pitchFamily="34" charset="0"/>
                <a:ea typeface="Segoe UI Black" panose="020B0A02040204020203" pitchFamily="34" charset="0"/>
              </a:rPr>
              <a:t>:</a:t>
            </a:r>
            <a:r>
              <a:rPr lang="es-ES" sz="1400" i="1" dirty="0">
                <a:solidFill>
                  <a:schemeClr val="tx1">
                    <a:lumMod val="75000"/>
                    <a:lumOff val="25000"/>
                  </a:schemeClr>
                </a:solidFill>
                <a:latin typeface="Segoe UI Semilight" panose="020B0402040204020203" pitchFamily="34" charset="0"/>
                <a:ea typeface="Quattrocento Sans"/>
              </a:rPr>
              <a:t> </a:t>
            </a:r>
          </a:p>
          <a:p>
            <a:r>
              <a:rPr lang="es-ES" sz="1400" i="1" dirty="0">
                <a:solidFill>
                  <a:schemeClr val="tx1">
                    <a:lumMod val="75000"/>
                    <a:lumOff val="25000"/>
                  </a:schemeClr>
                </a:solidFill>
                <a:latin typeface="Segoe UI Semilight" panose="020B0402040204020203" pitchFamily="34" charset="0"/>
                <a:ea typeface="Quattrocento Sans"/>
              </a:rPr>
              <a:t>Qui </a:t>
            </a:r>
            <a:r>
              <a:rPr lang="es-ES" sz="1400" i="1" dirty="0" err="1">
                <a:solidFill>
                  <a:schemeClr val="tx1">
                    <a:lumMod val="75000"/>
                    <a:lumOff val="25000"/>
                  </a:schemeClr>
                </a:solidFill>
                <a:latin typeface="Segoe UI Semilight" panose="020B0402040204020203" pitchFamily="34" charset="0"/>
                <a:ea typeface="Quattrocento Sans"/>
              </a:rPr>
              <a:t>més</a:t>
            </a:r>
            <a:r>
              <a:rPr lang="es-ES" sz="1400" i="1" dirty="0">
                <a:solidFill>
                  <a:schemeClr val="tx1">
                    <a:lumMod val="75000"/>
                    <a:lumOff val="25000"/>
                  </a:schemeClr>
                </a:solidFill>
                <a:latin typeface="Segoe UI Semilight" panose="020B0402040204020203" pitchFamily="34" charset="0"/>
                <a:ea typeface="Quattrocento Sans"/>
              </a:rPr>
              <a:t> aguanta, </a:t>
            </a:r>
            <a:r>
              <a:rPr lang="es-ES" sz="1400" i="1" dirty="0" err="1">
                <a:solidFill>
                  <a:schemeClr val="tx1">
                    <a:lumMod val="75000"/>
                    <a:lumOff val="25000"/>
                  </a:schemeClr>
                </a:solidFill>
                <a:latin typeface="Segoe UI Semilight" panose="020B0402040204020203" pitchFamily="34" charset="0"/>
                <a:ea typeface="Quattrocento Sans"/>
              </a:rPr>
              <a:t>més</a:t>
            </a:r>
            <a:r>
              <a:rPr lang="es-ES" sz="1400" i="1" dirty="0">
                <a:solidFill>
                  <a:schemeClr val="tx1">
                    <a:lumMod val="75000"/>
                    <a:lumOff val="25000"/>
                  </a:schemeClr>
                </a:solidFill>
                <a:latin typeface="Segoe UI Semilight" panose="020B0402040204020203" pitchFamily="34" charset="0"/>
                <a:ea typeface="Quattrocento Sans"/>
              </a:rPr>
              <a:t> controla…</a:t>
            </a:r>
          </a:p>
          <a:p>
            <a:r>
              <a:rPr lang="es-ES" sz="1400" b="1" i="1" dirty="0">
                <a:solidFill>
                  <a:srgbClr val="00B050"/>
                </a:solidFill>
                <a:latin typeface="Segoe UI Black" panose="020B0A02040204020203" pitchFamily="34" charset="0"/>
                <a:ea typeface="Segoe UI Black" panose="020B0A02040204020203" pitchFamily="34" charset="0"/>
              </a:rPr>
              <a:t>Real News: </a:t>
            </a:r>
            <a:r>
              <a:rPr lang="es-ES" sz="1400" b="1" dirty="0">
                <a:solidFill>
                  <a:srgbClr val="00B050"/>
                </a:solidFill>
                <a:latin typeface="Segoe UI Semilight" panose="020B0402040204020203" pitchFamily="34" charset="0"/>
                <a:ea typeface="Quattrocento Sans"/>
              </a:rPr>
              <a:t>Si aguanta </a:t>
            </a:r>
            <a:r>
              <a:rPr lang="es-ES" sz="1400" b="1" dirty="0" err="1">
                <a:solidFill>
                  <a:srgbClr val="00B050"/>
                </a:solidFill>
                <a:latin typeface="Segoe UI Semilight" panose="020B0402040204020203" pitchFamily="34" charset="0"/>
                <a:ea typeface="Quattrocento Sans"/>
              </a:rPr>
              <a:t>més</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és</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perquè</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beu</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amb</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freqüencia</a:t>
            </a:r>
            <a:r>
              <a:rPr lang="es-ES" sz="1400" b="1" dirty="0">
                <a:solidFill>
                  <a:srgbClr val="00B050"/>
                </a:solidFill>
                <a:latin typeface="Segoe UI Semilight" panose="020B0402040204020203" pitchFamily="34" charset="0"/>
                <a:ea typeface="Quattrocento Sans"/>
              </a:rPr>
              <a:t> i ha </a:t>
            </a:r>
            <a:r>
              <a:rPr lang="es-ES" sz="1400" b="1" dirty="0" err="1">
                <a:solidFill>
                  <a:srgbClr val="00B050"/>
                </a:solidFill>
                <a:latin typeface="Segoe UI Semilight" panose="020B0402040204020203" pitchFamily="34" charset="0"/>
                <a:ea typeface="Quattrocento Sans"/>
              </a:rPr>
              <a:t>desenvolupat</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tolerància</a:t>
            </a:r>
            <a:r>
              <a:rPr lang="es-ES" sz="1400" b="1" dirty="0">
                <a:solidFill>
                  <a:srgbClr val="00B050"/>
                </a:solidFill>
                <a:latin typeface="Segoe UI Semilight" panose="020B0402040204020203" pitchFamily="34" charset="0"/>
                <a:ea typeface="Quattrocento Sans"/>
              </a:rPr>
              <a:t> a </a:t>
            </a:r>
            <a:r>
              <a:rPr lang="es-ES" sz="1400" b="1" dirty="0" err="1">
                <a:solidFill>
                  <a:srgbClr val="00B050"/>
                </a:solidFill>
                <a:latin typeface="Segoe UI Semilight" panose="020B0402040204020203" pitchFamily="34" charset="0"/>
                <a:ea typeface="Quattrocento Sans"/>
              </a:rPr>
              <a:t>l’alcohol</a:t>
            </a:r>
            <a:r>
              <a:rPr lang="es-ES" sz="1400" b="1" dirty="0">
                <a:solidFill>
                  <a:srgbClr val="00B050"/>
                </a:solidFill>
                <a:latin typeface="Segoe UI Semilight" panose="020B0402040204020203" pitchFamily="34" charset="0"/>
                <a:ea typeface="Quattrocento Sans"/>
              </a:rPr>
              <a:t>, a </a:t>
            </a:r>
            <a:r>
              <a:rPr lang="es-ES" sz="1400" b="1" dirty="0" err="1">
                <a:solidFill>
                  <a:srgbClr val="00B050"/>
                </a:solidFill>
                <a:latin typeface="Segoe UI Semilight" panose="020B0402040204020203" pitchFamily="34" charset="0"/>
                <a:ea typeface="Quattrocento Sans"/>
              </a:rPr>
              <a:t>més</a:t>
            </a:r>
            <a:r>
              <a:rPr lang="es-ES" sz="1400" b="1" dirty="0">
                <a:solidFill>
                  <a:srgbClr val="00B050"/>
                </a:solidFill>
                <a:latin typeface="Segoe UI Semilight" panose="020B0402040204020203" pitchFamily="34" charset="0"/>
                <a:ea typeface="Quattrocento Sans"/>
              </a:rPr>
              <a:t> que </a:t>
            </a:r>
            <a:r>
              <a:rPr lang="es-ES" sz="1400" b="1" dirty="0" err="1">
                <a:solidFill>
                  <a:srgbClr val="00B050"/>
                </a:solidFill>
                <a:latin typeface="Segoe UI Semilight" panose="020B0402040204020203" pitchFamily="34" charset="0"/>
                <a:ea typeface="Quattrocento Sans"/>
              </a:rPr>
              <a:t>l’alcohol</a:t>
            </a:r>
            <a:r>
              <a:rPr lang="es-ES" sz="1400" b="1" dirty="0">
                <a:solidFill>
                  <a:srgbClr val="00B050"/>
                </a:solidFill>
                <a:latin typeface="Segoe UI Semilight" panose="020B0402040204020203" pitchFamily="34" charset="0"/>
                <a:ea typeface="Quattrocento Sans"/>
              </a:rPr>
              <a:t> es troba en igual mesura en la </a:t>
            </a:r>
            <a:r>
              <a:rPr lang="es-ES" sz="1400" b="1" dirty="0" err="1">
                <a:solidFill>
                  <a:srgbClr val="00B050"/>
                </a:solidFill>
                <a:latin typeface="Segoe UI Semilight" panose="020B0402040204020203" pitchFamily="34" charset="0"/>
                <a:ea typeface="Quattrocento Sans"/>
              </a:rPr>
              <a:t>sang</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perjudicant</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els</a:t>
            </a:r>
            <a:r>
              <a:rPr lang="es-ES" sz="1400" b="1" dirty="0">
                <a:solidFill>
                  <a:srgbClr val="00B050"/>
                </a:solidFill>
                <a:latin typeface="Segoe UI Semilight" panose="020B0402040204020203" pitchFamily="34" charset="0"/>
                <a:ea typeface="Quattrocento Sans"/>
              </a:rPr>
              <a:t> </a:t>
            </a:r>
            <a:r>
              <a:rPr lang="es-ES" sz="1400" b="1" dirty="0" err="1">
                <a:solidFill>
                  <a:srgbClr val="00B050"/>
                </a:solidFill>
                <a:latin typeface="Segoe UI Semilight" panose="020B0402040204020203" pitchFamily="34" charset="0"/>
                <a:ea typeface="Quattrocento Sans"/>
              </a:rPr>
              <a:t>òrgans</a:t>
            </a:r>
            <a:r>
              <a:rPr lang="es-ES" sz="1400" b="1" dirty="0">
                <a:solidFill>
                  <a:srgbClr val="00B050"/>
                </a:solidFill>
                <a:latin typeface="Segoe UI Semilight" panose="020B0402040204020203" pitchFamily="34" charset="0"/>
                <a:ea typeface="Quattrocento Sans"/>
              </a:rPr>
              <a:t>.</a:t>
            </a:r>
          </a:p>
        </p:txBody>
      </p:sp>
      <p:pic>
        <p:nvPicPr>
          <p:cNvPr id="16" name="Imagen 15">
            <a:extLst>
              <a:ext uri="{FF2B5EF4-FFF2-40B4-BE49-F238E27FC236}">
                <a16:creationId xmlns:a16="http://schemas.microsoft.com/office/drawing/2014/main" xmlns="" id="{C2C154F1-5B02-41B1-801E-8FAB62F9CF92}"/>
              </a:ext>
            </a:extLst>
          </p:cNvPr>
          <p:cNvPicPr>
            <a:picLocks noChangeAspect="1"/>
          </p:cNvPicPr>
          <p:nvPr/>
        </p:nvPicPr>
        <p:blipFill rotWithShape="1">
          <a:blip r:embed="rId8"/>
          <a:srcRect l="53884" t="26913" r="34444" b="38907"/>
          <a:stretch/>
        </p:blipFill>
        <p:spPr>
          <a:xfrm>
            <a:off x="8299261" y="4153673"/>
            <a:ext cx="484052" cy="693605"/>
          </a:xfrm>
          <a:prstGeom prst="rect">
            <a:avLst/>
          </a:prstGeom>
        </p:spPr>
      </p:pic>
    </p:spTree>
    <p:extLst>
      <p:ext uri="{BB962C8B-B14F-4D97-AF65-F5344CB8AC3E}">
        <p14:creationId xmlns:p14="http://schemas.microsoft.com/office/powerpoint/2010/main" val="12078590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2" end="2"/>
                                            </p:txEl>
                                          </p:spTgt>
                                        </p:tgtEl>
                                      </p:cBhvr>
                                    </p:animEffect>
                                  </p:childTnLst>
                                </p:cTn>
                              </p:par>
                            </p:childTnLst>
                          </p:cTn>
                        </p:par>
                        <p:par>
                          <p:cTn id="17" fill="hold">
                            <p:stCondLst>
                              <p:cond delay="1500"/>
                            </p:stCondLst>
                            <p:childTnLst>
                              <p:par>
                                <p:cTn id="18" presetID="50" presetClass="entr" presetSubtype="0" decel="10000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3"/>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par>
                          <p:cTn id="23" fill="hold">
                            <p:stCondLst>
                              <p:cond delay="2500"/>
                            </p:stCondLst>
                            <p:childTnLst>
                              <p:par>
                                <p:cTn id="24" presetID="16" presetClass="entr" presetSubtype="21" fill="hold" nodeType="afterEffect">
                                  <p:stCondLst>
                                    <p:cond delay="200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inVertical)">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barn(inVertical)">
                                      <p:cBhvr>
                                        <p:cTn id="31" dur="500"/>
                                        <p:tgtEl>
                                          <p:spTgt spid="7">
                                            <p:txEl>
                                              <p:pRg st="0" end="0"/>
                                            </p:txEl>
                                          </p:spTgt>
                                        </p:tgtEl>
                                      </p:cBhvr>
                                    </p:animEffect>
                                  </p:childTnLst>
                                </p:cTn>
                              </p:par>
                            </p:childTnLst>
                          </p:cTn>
                        </p:par>
                        <p:par>
                          <p:cTn id="32" fill="hold">
                            <p:stCondLst>
                              <p:cond delay="500"/>
                            </p:stCondLst>
                            <p:childTnLst>
                              <p:par>
                                <p:cTn id="33" presetID="17" presetClass="entr" presetSubtype="1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strVal val="#ppt_h"/>
                                          </p:val>
                                        </p:tav>
                                        <p:tav tm="100000">
                                          <p:val>
                                            <p:strVal val="#ppt_h"/>
                                          </p:val>
                                        </p:tav>
                                      </p:tavLst>
                                    </p:anim>
                                  </p:childTnLst>
                                </p:cTn>
                              </p:par>
                            </p:childTnLst>
                          </p:cTn>
                        </p:par>
                        <p:par>
                          <p:cTn id="37" fill="hold">
                            <p:stCondLst>
                              <p:cond delay="1000"/>
                            </p:stCondLst>
                            <p:childTnLst>
                              <p:par>
                                <p:cTn id="38" presetID="35"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style.rotation</p:attrName>
                                        </p:attrNameLst>
                                      </p:cBhvr>
                                      <p:tavLst>
                                        <p:tav tm="0">
                                          <p:val>
                                            <p:fltVal val="720"/>
                                          </p:val>
                                        </p:tav>
                                        <p:tav tm="100000">
                                          <p:val>
                                            <p:fltVal val="0"/>
                                          </p:val>
                                        </p:tav>
                                      </p:tavLst>
                                    </p:anim>
                                    <p:anim calcmode="lin" valueType="num">
                                      <p:cBhvr>
                                        <p:cTn id="42" dur="2000" fill="hold"/>
                                        <p:tgtEl>
                                          <p:spTgt spid="8"/>
                                        </p:tgtEl>
                                        <p:attrNameLst>
                                          <p:attrName>ppt_h</p:attrName>
                                        </p:attrNameLst>
                                      </p:cBhvr>
                                      <p:tavLst>
                                        <p:tav tm="0">
                                          <p:val>
                                            <p:fltVal val="0"/>
                                          </p:val>
                                        </p:tav>
                                        <p:tav tm="100000">
                                          <p:val>
                                            <p:strVal val="#ppt_h"/>
                                          </p:val>
                                        </p:tav>
                                      </p:tavLst>
                                    </p:anim>
                                    <p:anim calcmode="lin" valueType="num">
                                      <p:cBhvr>
                                        <p:cTn id="43" dur="2000" fill="hold"/>
                                        <p:tgtEl>
                                          <p:spTgt spid="8"/>
                                        </p:tgtEl>
                                        <p:attrNameLst>
                                          <p:attrName>ppt_w</p:attrName>
                                        </p:attrNameLst>
                                      </p:cBhvr>
                                      <p:tavLst>
                                        <p:tav tm="0">
                                          <p:val>
                                            <p:fltVal val="0"/>
                                          </p:val>
                                        </p:tav>
                                        <p:tav tm="100000">
                                          <p:val>
                                            <p:strVal val="#ppt_w"/>
                                          </p:val>
                                        </p:tav>
                                      </p:tavLst>
                                    </p:anim>
                                  </p:childTnLst>
                                </p:cTn>
                              </p:par>
                            </p:childTnLst>
                          </p:cTn>
                        </p:par>
                        <p:par>
                          <p:cTn id="44" fill="hold">
                            <p:stCondLst>
                              <p:cond delay="3000"/>
                            </p:stCondLst>
                            <p:childTnLst>
                              <p:par>
                                <p:cTn id="45" presetID="16" presetClass="entr" presetSubtype="21" fill="hold" nodeType="afterEffect">
                                  <p:stCondLst>
                                    <p:cond delay="150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barn(inVertical)">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wipe(down)">
                                      <p:cBhvr>
                                        <p:cTn id="52" dur="500"/>
                                        <p:tgtEl>
                                          <p:spTgt spid="10">
                                            <p:txEl>
                                              <p:pRg st="0" end="0"/>
                                            </p:txEl>
                                          </p:spTgt>
                                        </p:tgtEl>
                                      </p:cBhvr>
                                    </p:animEffect>
                                  </p:childTnLst>
                                </p:cTn>
                              </p:par>
                            </p:childTnLst>
                          </p:cTn>
                        </p:par>
                        <p:par>
                          <p:cTn id="53" fill="hold">
                            <p:stCondLst>
                              <p:cond delay="500"/>
                            </p:stCondLst>
                            <p:childTnLst>
                              <p:par>
                                <p:cTn id="54" presetID="5" presetClass="entr" presetSubtype="10" fill="hold" nodeType="afterEffect">
                                  <p:stCondLst>
                                    <p:cond delay="0"/>
                                  </p:stCondLst>
                                  <p:childTnLst>
                                    <p:set>
                                      <p:cBhvr>
                                        <p:cTn id="55" dur="1" fill="hold">
                                          <p:stCondLst>
                                            <p:cond delay="0"/>
                                          </p:stCondLst>
                                        </p:cTn>
                                        <p:tgtEl>
                                          <p:spTgt spid="10">
                                            <p:txEl>
                                              <p:pRg st="2" end="2"/>
                                            </p:txEl>
                                          </p:spTgt>
                                        </p:tgtEl>
                                        <p:attrNameLst>
                                          <p:attrName>style.visibility</p:attrName>
                                        </p:attrNameLst>
                                      </p:cBhvr>
                                      <p:to>
                                        <p:strVal val="visible"/>
                                      </p:to>
                                    </p:set>
                                    <p:animEffect transition="in" filter="checkerboard(across)">
                                      <p:cBhvr>
                                        <p:cTn id="56" dur="500"/>
                                        <p:tgtEl>
                                          <p:spTgt spid="10">
                                            <p:txEl>
                                              <p:pRg st="2" end="2"/>
                                            </p:txEl>
                                          </p:spTgt>
                                        </p:tgtEl>
                                      </p:cBhvr>
                                    </p:animEffect>
                                  </p:childTnLst>
                                </p:cTn>
                              </p:par>
                            </p:childTnLst>
                          </p:cTn>
                        </p:par>
                        <p:par>
                          <p:cTn id="57" fill="hold">
                            <p:stCondLst>
                              <p:cond delay="1000"/>
                            </p:stCondLst>
                            <p:childTnLst>
                              <p:par>
                                <p:cTn id="58" presetID="21" presetClass="entr" presetSubtype="1"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heel(1)">
                                      <p:cBhvr>
                                        <p:cTn id="60" dur="2000"/>
                                        <p:tgtEl>
                                          <p:spTgt spid="11"/>
                                        </p:tgtEl>
                                      </p:cBhvr>
                                    </p:animEffect>
                                  </p:childTnLst>
                                </p:cTn>
                              </p:par>
                            </p:childTnLst>
                          </p:cTn>
                        </p:par>
                        <p:par>
                          <p:cTn id="61" fill="hold">
                            <p:stCondLst>
                              <p:cond delay="3000"/>
                            </p:stCondLst>
                            <p:childTnLst>
                              <p:par>
                                <p:cTn id="62" presetID="22" presetClass="entr" presetSubtype="4" fill="hold" nodeType="afterEffect">
                                  <p:stCondLst>
                                    <p:cond delay="2000"/>
                                  </p:stCondLst>
                                  <p:childTnLst>
                                    <p:set>
                                      <p:cBhvr>
                                        <p:cTn id="63" dur="1" fill="hold">
                                          <p:stCondLst>
                                            <p:cond delay="0"/>
                                          </p:stCondLst>
                                        </p:cTn>
                                        <p:tgtEl>
                                          <p:spTgt spid="12">
                                            <p:txEl>
                                              <p:pRg st="1" end="1"/>
                                            </p:txEl>
                                          </p:spTgt>
                                        </p:tgtEl>
                                        <p:attrNameLst>
                                          <p:attrName>style.visibility</p:attrName>
                                        </p:attrNameLst>
                                      </p:cBhvr>
                                      <p:to>
                                        <p:strVal val="visible"/>
                                      </p:to>
                                    </p:set>
                                    <p:animEffect transition="in" filter="wipe(down)">
                                      <p:cBhvr>
                                        <p:cTn id="64" dur="500"/>
                                        <p:tgtEl>
                                          <p:spTgt spid="12">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2">
                                            <p:txEl>
                                              <p:pRg st="0" end="0"/>
                                            </p:txEl>
                                          </p:spTgt>
                                        </p:tgtEl>
                                        <p:attrNameLst>
                                          <p:attrName>style.visibility</p:attrName>
                                        </p:attrNameLst>
                                      </p:cBhvr>
                                      <p:to>
                                        <p:strVal val="visible"/>
                                      </p:to>
                                    </p:set>
                                    <p:animEffect transition="in" filter="wipe(down)">
                                      <p:cBhvr>
                                        <p:cTn id="69" dur="500"/>
                                        <p:tgtEl>
                                          <p:spTgt spid="12">
                                            <p:txEl>
                                              <p:pRg st="0" end="0"/>
                                            </p:txEl>
                                          </p:spTgt>
                                        </p:tgtEl>
                                      </p:cBhvr>
                                    </p:animEffect>
                                  </p:childTnLst>
                                </p:cTn>
                              </p:par>
                            </p:childTnLst>
                          </p:cTn>
                        </p:par>
                        <p:par>
                          <p:cTn id="70" fill="hold">
                            <p:stCondLst>
                              <p:cond delay="500"/>
                            </p:stCondLst>
                            <p:childTnLst>
                              <p:par>
                                <p:cTn id="71" presetID="9" presetClass="entr" presetSubtype="0" fill="hold" nodeType="afterEffect">
                                  <p:stCondLst>
                                    <p:cond delay="0"/>
                                  </p:stCondLst>
                                  <p:childTnLst>
                                    <p:set>
                                      <p:cBhvr>
                                        <p:cTn id="72" dur="1" fill="hold">
                                          <p:stCondLst>
                                            <p:cond delay="0"/>
                                          </p:stCondLst>
                                        </p:cTn>
                                        <p:tgtEl>
                                          <p:spTgt spid="12">
                                            <p:txEl>
                                              <p:pRg st="2" end="2"/>
                                            </p:txEl>
                                          </p:spTgt>
                                        </p:tgtEl>
                                        <p:attrNameLst>
                                          <p:attrName>style.visibility</p:attrName>
                                        </p:attrNameLst>
                                      </p:cBhvr>
                                      <p:to>
                                        <p:strVal val="visible"/>
                                      </p:to>
                                    </p:set>
                                    <p:animEffect transition="in" filter="dissolve">
                                      <p:cBhvr>
                                        <p:cTn id="73" dur="500"/>
                                        <p:tgtEl>
                                          <p:spTgt spid="12">
                                            <p:txEl>
                                              <p:pRg st="2" end="2"/>
                                            </p:txEl>
                                          </p:spTgt>
                                        </p:tgtEl>
                                      </p:cBhvr>
                                    </p:animEffect>
                                  </p:childTnLst>
                                </p:cTn>
                              </p:par>
                              <p:par>
                                <p:cTn id="74" presetID="45" presetClass="entr" presetSubtype="0"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2000"/>
                                        <p:tgtEl>
                                          <p:spTgt spid="13"/>
                                        </p:tgtEl>
                                      </p:cBhvr>
                                    </p:animEffect>
                                    <p:anim calcmode="lin" valueType="num">
                                      <p:cBhvr>
                                        <p:cTn id="77" dur="2000" fill="hold"/>
                                        <p:tgtEl>
                                          <p:spTgt spid="13"/>
                                        </p:tgtEl>
                                        <p:attrNameLst>
                                          <p:attrName>ppt_w</p:attrName>
                                        </p:attrNameLst>
                                      </p:cBhvr>
                                      <p:tavLst>
                                        <p:tav tm="0" fmla="#ppt_w*sin(2.5*pi*$)">
                                          <p:val>
                                            <p:fltVal val="0"/>
                                          </p:val>
                                        </p:tav>
                                        <p:tav tm="100000">
                                          <p:val>
                                            <p:fltVal val="1"/>
                                          </p:val>
                                        </p:tav>
                                      </p:tavLst>
                                    </p:anim>
                                    <p:anim calcmode="lin" valueType="num">
                                      <p:cBhvr>
                                        <p:cTn id="78" dur="2000" fill="hold"/>
                                        <p:tgtEl>
                                          <p:spTgt spid="13"/>
                                        </p:tgtEl>
                                        <p:attrNameLst>
                                          <p:attrName>ppt_h</p:attrName>
                                        </p:attrNameLst>
                                      </p:cBhvr>
                                      <p:tavLst>
                                        <p:tav tm="0">
                                          <p:val>
                                            <p:strVal val="#ppt_h"/>
                                          </p:val>
                                        </p:tav>
                                        <p:tav tm="100000">
                                          <p:val>
                                            <p:strVal val="#ppt_h"/>
                                          </p:val>
                                        </p:tav>
                                      </p:tavLst>
                                    </p:anim>
                                  </p:childTnLst>
                                </p:cTn>
                              </p:par>
                            </p:childTnLst>
                          </p:cTn>
                        </p:par>
                        <p:par>
                          <p:cTn id="79" fill="hold">
                            <p:stCondLst>
                              <p:cond delay="2500"/>
                            </p:stCondLst>
                            <p:childTnLst>
                              <p:par>
                                <p:cTn id="80" presetID="26" presetClass="entr" presetSubtype="0" fill="hold" nodeType="after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down)">
                                      <p:cBhvr>
                                        <p:cTn id="82" dur="580">
                                          <p:stCondLst>
                                            <p:cond delay="0"/>
                                          </p:stCondLst>
                                        </p:cTn>
                                        <p:tgtEl>
                                          <p:spTgt spid="14"/>
                                        </p:tgtEl>
                                      </p:cBhvr>
                                    </p:animEffect>
                                    <p:anim calcmode="lin" valueType="num">
                                      <p:cBhvr>
                                        <p:cTn id="8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8" dur="26">
                                          <p:stCondLst>
                                            <p:cond delay="650"/>
                                          </p:stCondLst>
                                        </p:cTn>
                                        <p:tgtEl>
                                          <p:spTgt spid="14"/>
                                        </p:tgtEl>
                                      </p:cBhvr>
                                      <p:to x="100000" y="60000"/>
                                    </p:animScale>
                                    <p:animScale>
                                      <p:cBhvr>
                                        <p:cTn id="89" dur="166" decel="50000">
                                          <p:stCondLst>
                                            <p:cond delay="676"/>
                                          </p:stCondLst>
                                        </p:cTn>
                                        <p:tgtEl>
                                          <p:spTgt spid="14"/>
                                        </p:tgtEl>
                                      </p:cBhvr>
                                      <p:to x="100000" y="100000"/>
                                    </p:animScale>
                                    <p:animScale>
                                      <p:cBhvr>
                                        <p:cTn id="90" dur="26">
                                          <p:stCondLst>
                                            <p:cond delay="1312"/>
                                          </p:stCondLst>
                                        </p:cTn>
                                        <p:tgtEl>
                                          <p:spTgt spid="14"/>
                                        </p:tgtEl>
                                      </p:cBhvr>
                                      <p:to x="100000" y="80000"/>
                                    </p:animScale>
                                    <p:animScale>
                                      <p:cBhvr>
                                        <p:cTn id="91" dur="166" decel="50000">
                                          <p:stCondLst>
                                            <p:cond delay="1338"/>
                                          </p:stCondLst>
                                        </p:cTn>
                                        <p:tgtEl>
                                          <p:spTgt spid="14"/>
                                        </p:tgtEl>
                                      </p:cBhvr>
                                      <p:to x="100000" y="100000"/>
                                    </p:animScale>
                                    <p:animScale>
                                      <p:cBhvr>
                                        <p:cTn id="92" dur="26">
                                          <p:stCondLst>
                                            <p:cond delay="1642"/>
                                          </p:stCondLst>
                                        </p:cTn>
                                        <p:tgtEl>
                                          <p:spTgt spid="14"/>
                                        </p:tgtEl>
                                      </p:cBhvr>
                                      <p:to x="100000" y="90000"/>
                                    </p:animScale>
                                    <p:animScale>
                                      <p:cBhvr>
                                        <p:cTn id="93" dur="166" decel="50000">
                                          <p:stCondLst>
                                            <p:cond delay="1668"/>
                                          </p:stCondLst>
                                        </p:cTn>
                                        <p:tgtEl>
                                          <p:spTgt spid="14"/>
                                        </p:tgtEl>
                                      </p:cBhvr>
                                      <p:to x="100000" y="100000"/>
                                    </p:animScale>
                                    <p:animScale>
                                      <p:cBhvr>
                                        <p:cTn id="94" dur="26">
                                          <p:stCondLst>
                                            <p:cond delay="1808"/>
                                          </p:stCondLst>
                                        </p:cTn>
                                        <p:tgtEl>
                                          <p:spTgt spid="14"/>
                                        </p:tgtEl>
                                      </p:cBhvr>
                                      <p:to x="100000" y="95000"/>
                                    </p:animScale>
                                    <p:animScale>
                                      <p:cBhvr>
                                        <p:cTn id="95" dur="166" decel="50000">
                                          <p:stCondLst>
                                            <p:cond delay="1834"/>
                                          </p:stCondLst>
                                        </p:cTn>
                                        <p:tgtEl>
                                          <p:spTgt spid="14"/>
                                        </p:tgtEl>
                                      </p:cBhvr>
                                      <p:to x="100000" y="100000"/>
                                    </p:animScale>
                                  </p:childTnLst>
                                </p:cTn>
                              </p:par>
                            </p:childTnLst>
                          </p:cTn>
                        </p:par>
                        <p:par>
                          <p:cTn id="96" fill="hold">
                            <p:stCondLst>
                              <p:cond delay="4500"/>
                            </p:stCondLst>
                            <p:childTnLst>
                              <p:par>
                                <p:cTn id="97" presetID="42" presetClass="entr" presetSubtype="0" fill="hold" nodeType="afterEffect">
                                  <p:stCondLst>
                                    <p:cond delay="2000"/>
                                  </p:stCondLst>
                                  <p:childTnLst>
                                    <p:set>
                                      <p:cBhvr>
                                        <p:cTn id="98" dur="1" fill="hold">
                                          <p:stCondLst>
                                            <p:cond delay="0"/>
                                          </p:stCondLst>
                                        </p:cTn>
                                        <p:tgtEl>
                                          <p:spTgt spid="15">
                                            <p:txEl>
                                              <p:pRg st="1" end="1"/>
                                            </p:txEl>
                                          </p:spTgt>
                                        </p:tgtEl>
                                        <p:attrNameLst>
                                          <p:attrName>style.visibility</p:attrName>
                                        </p:attrNameLst>
                                      </p:cBhvr>
                                      <p:to>
                                        <p:strVal val="visible"/>
                                      </p:to>
                                    </p:set>
                                    <p:animEffect transition="in" filter="fade">
                                      <p:cBhvr>
                                        <p:cTn id="99" dur="1000"/>
                                        <p:tgtEl>
                                          <p:spTgt spid="15">
                                            <p:txEl>
                                              <p:pRg st="1" end="1"/>
                                            </p:txEl>
                                          </p:spTgt>
                                        </p:tgtEl>
                                      </p:cBhvr>
                                    </p:animEffect>
                                    <p:anim calcmode="lin" valueType="num">
                                      <p:cBhvr>
                                        <p:cTn id="100"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01"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15">
                                            <p:txEl>
                                              <p:pRg st="0" end="0"/>
                                            </p:txEl>
                                          </p:spTgt>
                                        </p:tgtEl>
                                        <p:attrNameLst>
                                          <p:attrName>style.visibility</p:attrName>
                                        </p:attrNameLst>
                                      </p:cBhvr>
                                      <p:to>
                                        <p:strVal val="visible"/>
                                      </p:to>
                                    </p:set>
                                    <p:animEffect transition="in" filter="fade">
                                      <p:cBhvr>
                                        <p:cTn id="106" dur="1000"/>
                                        <p:tgtEl>
                                          <p:spTgt spid="15">
                                            <p:txEl>
                                              <p:pRg st="0" end="0"/>
                                            </p:txEl>
                                          </p:spTgt>
                                        </p:tgtEl>
                                      </p:cBhvr>
                                    </p:animEffect>
                                    <p:anim calcmode="lin" valueType="num">
                                      <p:cBhvr>
                                        <p:cTn id="10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0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2" presetClass="entr" presetSubtype="0" fill="hold" nodeType="afterEffect">
                                  <p:stCondLst>
                                    <p:cond delay="0"/>
                                  </p:stCondLst>
                                  <p:childTnLst>
                                    <p:set>
                                      <p:cBhvr>
                                        <p:cTn id="111" dur="1" fill="hold">
                                          <p:stCondLst>
                                            <p:cond delay="0"/>
                                          </p:stCondLst>
                                        </p:cTn>
                                        <p:tgtEl>
                                          <p:spTgt spid="15">
                                            <p:txEl>
                                              <p:pRg st="2" end="2"/>
                                            </p:txEl>
                                          </p:spTgt>
                                        </p:tgtEl>
                                        <p:attrNameLst>
                                          <p:attrName>style.visibility</p:attrName>
                                        </p:attrNameLst>
                                      </p:cBhvr>
                                      <p:to>
                                        <p:strVal val="visible"/>
                                      </p:to>
                                    </p:set>
                                    <p:animScale>
                                      <p:cBhvr>
                                        <p:cTn id="112" dur="1000" decel="50000" fill="hold">
                                          <p:stCondLst>
                                            <p:cond delay="0"/>
                                          </p:stCondLst>
                                        </p:cTn>
                                        <p:tgtEl>
                                          <p:spTgt spid="1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3" dur="1000" decel="50000" fill="hold">
                                          <p:stCondLst>
                                            <p:cond delay="0"/>
                                          </p:stCondLst>
                                        </p:cTn>
                                        <p:tgtEl>
                                          <p:spTgt spid="15">
                                            <p:txEl>
                                              <p:pRg st="2" end="2"/>
                                            </p:txEl>
                                          </p:spTgt>
                                        </p:tgtEl>
                                        <p:attrNameLst>
                                          <p:attrName>ppt_x</p:attrName>
                                          <p:attrName>ppt_y</p:attrName>
                                        </p:attrNameLst>
                                      </p:cBhvr>
                                    </p:animMotion>
                                    <p:animEffect transition="in" filter="fade">
                                      <p:cBhvr>
                                        <p:cTn id="114" dur="1000"/>
                                        <p:tgtEl>
                                          <p:spTgt spid="15">
                                            <p:txEl>
                                              <p:pRg st="2" end="2"/>
                                            </p:txEl>
                                          </p:spTgt>
                                        </p:tgtEl>
                                      </p:cBhvr>
                                    </p:animEffect>
                                  </p:childTnLst>
                                </p:cTn>
                              </p:par>
                            </p:childTnLst>
                          </p:cTn>
                        </p:par>
                        <p:par>
                          <p:cTn id="115" fill="hold">
                            <p:stCondLst>
                              <p:cond delay="2000"/>
                            </p:stCondLst>
                            <p:childTnLst>
                              <p:par>
                                <p:cTn id="116" presetID="45" presetClass="entr" presetSubtype="0" fill="hold" nodeType="after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2000"/>
                                        <p:tgtEl>
                                          <p:spTgt spid="16"/>
                                        </p:tgtEl>
                                      </p:cBhvr>
                                    </p:animEffect>
                                    <p:anim calcmode="lin" valueType="num">
                                      <p:cBhvr>
                                        <p:cTn id="119" dur="2000" fill="hold"/>
                                        <p:tgtEl>
                                          <p:spTgt spid="16"/>
                                        </p:tgtEl>
                                        <p:attrNameLst>
                                          <p:attrName>ppt_w</p:attrName>
                                        </p:attrNameLst>
                                      </p:cBhvr>
                                      <p:tavLst>
                                        <p:tav tm="0" fmla="#ppt_w*sin(2.5*pi*$)">
                                          <p:val>
                                            <p:fltVal val="0"/>
                                          </p:val>
                                        </p:tav>
                                        <p:tav tm="100000">
                                          <p:val>
                                            <p:fltVal val="1"/>
                                          </p:val>
                                        </p:tav>
                                      </p:tavLst>
                                    </p:anim>
                                    <p:anim calcmode="lin" valueType="num">
                                      <p:cBhvr>
                                        <p:cTn id="120"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23/74/ab/2374ab2718e5b2ea26d4ddfb6b3c4fcd.jpg">
            <a:extLst>
              <a:ext uri="{FF2B5EF4-FFF2-40B4-BE49-F238E27FC236}">
                <a16:creationId xmlns:a16="http://schemas.microsoft.com/office/drawing/2014/main" xmlns="" id="{92772633-A856-4B50-AD7B-F0158F6B8483}"/>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936980">
            <a:off x="8347720" y="1549649"/>
            <a:ext cx="745850" cy="8441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i.pinimg.com/564x/23/74/ab/2374ab2718e5b2ea26d4ddfb6b3c4fcd.jpg">
            <a:extLst>
              <a:ext uri="{FF2B5EF4-FFF2-40B4-BE49-F238E27FC236}">
                <a16:creationId xmlns:a16="http://schemas.microsoft.com/office/drawing/2014/main" xmlns="" id="{92772633-A856-4B50-AD7B-F0158F6B8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6980">
            <a:off x="6241331" y="543801"/>
            <a:ext cx="824894" cy="88299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xmlns="" id="{2816B006-7D15-4C29-9C2B-36001B602C5A}"/>
              </a:ext>
            </a:extLst>
          </p:cNvPr>
          <p:cNvSpPr>
            <a:spLocks noGrp="1"/>
          </p:cNvSpPr>
          <p:nvPr>
            <p:ph idx="1"/>
          </p:nvPr>
        </p:nvSpPr>
        <p:spPr>
          <a:xfrm>
            <a:off x="501867" y="778515"/>
            <a:ext cx="8515052" cy="3992675"/>
          </a:xfrm>
        </p:spPr>
        <p:txBody>
          <a:bodyPr>
            <a:normAutofit fontScale="25000" lnSpcReduction="20000"/>
          </a:bodyPr>
          <a:lstStyle/>
          <a:p>
            <a:pPr lvl="0">
              <a:spcBef>
                <a:spcPts val="0"/>
              </a:spcBef>
              <a:buFont typeface="Wingdings" panose="05000000000000000000" pitchFamily="2" charset="2"/>
              <a:buChar char="ü"/>
              <a:defRPr/>
            </a:pPr>
            <a:r>
              <a:rPr lang="es-ES" sz="5600" b="1" dirty="0" err="1">
                <a:solidFill>
                  <a:srgbClr val="00B050"/>
                </a:solidFill>
              </a:rPr>
              <a:t>L'alcohol</a:t>
            </a:r>
            <a:r>
              <a:rPr lang="es-ES" sz="5600" b="1" dirty="0">
                <a:solidFill>
                  <a:srgbClr val="00B050"/>
                </a:solidFill>
              </a:rPr>
              <a:t> </a:t>
            </a:r>
            <a:r>
              <a:rPr lang="es-ES" sz="5600" b="1" dirty="0" err="1">
                <a:solidFill>
                  <a:srgbClr val="00B050"/>
                </a:solidFill>
              </a:rPr>
              <a:t>és</a:t>
            </a:r>
            <a:r>
              <a:rPr lang="es-ES" sz="5600" b="1" dirty="0">
                <a:solidFill>
                  <a:srgbClr val="00B050"/>
                </a:solidFill>
              </a:rPr>
              <a:t> un TÒXIC per a </a:t>
            </a:r>
            <a:r>
              <a:rPr lang="es-ES" sz="5600" b="1" dirty="0" err="1">
                <a:solidFill>
                  <a:srgbClr val="00B050"/>
                </a:solidFill>
              </a:rPr>
              <a:t>l'organisme</a:t>
            </a:r>
            <a:r>
              <a:rPr lang="es-ES" sz="5600" b="1" dirty="0">
                <a:solidFill>
                  <a:srgbClr val="00B050"/>
                </a:solidFill>
              </a:rPr>
              <a:t>.</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err="1"/>
              <a:t>S'elimina</a:t>
            </a:r>
            <a:r>
              <a:rPr lang="es-ES" sz="5600" b="1" dirty="0"/>
              <a:t> LENTAMENT </a:t>
            </a:r>
            <a:r>
              <a:rPr lang="es-ES" sz="5600" b="1" dirty="0" err="1"/>
              <a:t>pel</a:t>
            </a:r>
            <a:r>
              <a:rPr lang="es-ES" sz="5600" b="1" dirty="0"/>
              <a:t> </a:t>
            </a:r>
            <a:r>
              <a:rPr lang="es-ES" sz="5600" b="1" dirty="0" err="1"/>
              <a:t>fetge</a:t>
            </a:r>
            <a:r>
              <a:rPr lang="es-ES" sz="5600" b="1" dirty="0"/>
              <a:t> que el metaboliza, </a:t>
            </a:r>
            <a:r>
              <a:rPr lang="es-ES" sz="5600" b="1" dirty="0" err="1"/>
              <a:t>mentrestant</a:t>
            </a:r>
            <a:r>
              <a:rPr lang="es-ES" sz="5600" b="1" dirty="0"/>
              <a:t>, </a:t>
            </a:r>
          </a:p>
          <a:p>
            <a:pPr marL="0" lvl="0" indent="0">
              <a:spcBef>
                <a:spcPts val="0"/>
              </a:spcBef>
              <a:buNone/>
              <a:defRPr/>
            </a:pPr>
            <a:r>
              <a:rPr lang="es-ES" sz="5600" b="1" dirty="0"/>
              <a:t>         </a:t>
            </a:r>
            <a:r>
              <a:rPr lang="es-ES" sz="5600" b="1" dirty="0" err="1"/>
              <a:t>els</a:t>
            </a:r>
            <a:r>
              <a:rPr lang="es-ES" sz="5600" b="1" dirty="0"/>
              <a:t> </a:t>
            </a:r>
            <a:r>
              <a:rPr lang="es-ES" sz="5600" b="1" dirty="0" err="1"/>
              <a:t>tòxics</a:t>
            </a:r>
            <a:r>
              <a:rPr lang="es-ES" sz="5600" b="1" dirty="0"/>
              <a:t> </a:t>
            </a:r>
            <a:r>
              <a:rPr lang="es-ES" sz="5600" b="1" dirty="0" err="1"/>
              <a:t>segueixen</a:t>
            </a:r>
            <a:r>
              <a:rPr lang="es-ES" sz="5600" b="1" dirty="0"/>
              <a:t> en la </a:t>
            </a:r>
            <a:r>
              <a:rPr lang="es-ES" sz="5600" b="1" dirty="0" err="1"/>
              <a:t>sang</a:t>
            </a:r>
            <a:r>
              <a:rPr lang="es-ES" sz="5600" b="1" dirty="0"/>
              <a:t> DANYANT </a:t>
            </a:r>
            <a:r>
              <a:rPr lang="es-ES" sz="5600" b="1" dirty="0" err="1"/>
              <a:t>els</a:t>
            </a:r>
            <a:r>
              <a:rPr lang="es-ES" sz="5600" b="1" dirty="0"/>
              <a:t> </a:t>
            </a:r>
            <a:r>
              <a:rPr lang="es-ES" sz="5600" b="1" dirty="0" err="1"/>
              <a:t>òrgans</a:t>
            </a:r>
            <a:r>
              <a:rPr lang="es-ES" sz="5600" b="1" dirty="0"/>
              <a:t>.</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a:solidFill>
                  <a:srgbClr val="00B050"/>
                </a:solidFill>
              </a:rPr>
              <a:t>RESSACA = </a:t>
            </a:r>
            <a:r>
              <a:rPr lang="es-ES" sz="5600" b="1" dirty="0" err="1">
                <a:solidFill>
                  <a:srgbClr val="00B050"/>
                </a:solidFill>
              </a:rPr>
              <a:t>intoxicació</a:t>
            </a:r>
            <a:r>
              <a:rPr lang="es-ES" sz="5600" b="1" dirty="0">
                <a:solidFill>
                  <a:srgbClr val="00B050"/>
                </a:solidFill>
              </a:rPr>
              <a:t> i </a:t>
            </a:r>
            <a:r>
              <a:rPr lang="es-ES" sz="5600" b="1" dirty="0" err="1">
                <a:solidFill>
                  <a:srgbClr val="00B050"/>
                </a:solidFill>
              </a:rPr>
              <a:t>molt</a:t>
            </a:r>
            <a:r>
              <a:rPr lang="es-ES" sz="5600" b="1" dirty="0">
                <a:solidFill>
                  <a:srgbClr val="00B050"/>
                </a:solidFill>
              </a:rPr>
              <a:t> malestar.</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a:t>Mal de </a:t>
            </a:r>
            <a:r>
              <a:rPr lang="es-ES" sz="5600" b="1" dirty="0" err="1"/>
              <a:t>cap</a:t>
            </a:r>
            <a:r>
              <a:rPr lang="es-ES" sz="5600" b="1" dirty="0"/>
              <a:t> = DESHIDRATACIÓ del </a:t>
            </a:r>
            <a:r>
              <a:rPr lang="es-ES" sz="5600" b="1" dirty="0" err="1"/>
              <a:t>cervell</a:t>
            </a:r>
            <a:r>
              <a:rPr lang="es-ES" sz="5600" b="1" dirty="0"/>
              <a:t>, </a:t>
            </a:r>
            <a:r>
              <a:rPr lang="es-ES" sz="5600" b="1" dirty="0" err="1"/>
              <a:t>recomanable</a:t>
            </a:r>
            <a:r>
              <a:rPr lang="es-ES" sz="5600" b="1" dirty="0"/>
              <a:t> </a:t>
            </a:r>
            <a:r>
              <a:rPr lang="es-ES" sz="5600" b="1" dirty="0" err="1"/>
              <a:t>beure</a:t>
            </a:r>
            <a:r>
              <a:rPr lang="es-ES" sz="5600" b="1" dirty="0"/>
              <a:t> </a:t>
            </a:r>
            <a:r>
              <a:rPr lang="es-ES" sz="5600" b="1" dirty="0" err="1"/>
              <a:t>molta</a:t>
            </a:r>
            <a:r>
              <a:rPr lang="es-ES" sz="5600" b="1" dirty="0"/>
              <a:t> </a:t>
            </a:r>
            <a:r>
              <a:rPr lang="es-ES" sz="5600" b="1" dirty="0" err="1"/>
              <a:t>aigua</a:t>
            </a:r>
            <a:r>
              <a:rPr lang="es-ES" sz="5600" b="1" dirty="0">
                <a:solidFill>
                  <a:srgbClr val="00B050"/>
                </a:solidFill>
              </a:rPr>
              <a:t>.</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err="1">
                <a:solidFill>
                  <a:srgbClr val="00B050"/>
                </a:solidFill>
              </a:rPr>
              <a:t>Amb</a:t>
            </a:r>
            <a:r>
              <a:rPr lang="es-ES" sz="5600" b="1" dirty="0">
                <a:solidFill>
                  <a:srgbClr val="00B050"/>
                </a:solidFill>
              </a:rPr>
              <a:t> </a:t>
            </a:r>
            <a:r>
              <a:rPr lang="es-ES" sz="5600" b="1" dirty="0" err="1">
                <a:solidFill>
                  <a:srgbClr val="00B050"/>
                </a:solidFill>
              </a:rPr>
              <a:t>vòmits</a:t>
            </a:r>
            <a:r>
              <a:rPr lang="es-ES" sz="5600" b="1" dirty="0">
                <a:solidFill>
                  <a:srgbClr val="00B050"/>
                </a:solidFill>
              </a:rPr>
              <a:t> = el </a:t>
            </a:r>
            <a:r>
              <a:rPr lang="es-ES" sz="5600" b="1" dirty="0" err="1">
                <a:solidFill>
                  <a:srgbClr val="00B050"/>
                </a:solidFill>
              </a:rPr>
              <a:t>fetge</a:t>
            </a:r>
            <a:r>
              <a:rPr lang="es-ES" sz="5600" b="1" dirty="0">
                <a:solidFill>
                  <a:srgbClr val="00B050"/>
                </a:solidFill>
              </a:rPr>
              <a:t> no </a:t>
            </a:r>
            <a:r>
              <a:rPr lang="es-ES" sz="5600" b="1" dirty="0" err="1">
                <a:solidFill>
                  <a:srgbClr val="00B050"/>
                </a:solidFill>
              </a:rPr>
              <a:t>pot</a:t>
            </a:r>
            <a:r>
              <a:rPr lang="es-ES" sz="5600" b="1" dirty="0">
                <a:solidFill>
                  <a:srgbClr val="00B050"/>
                </a:solidFill>
              </a:rPr>
              <a:t> metabolizar </a:t>
            </a:r>
            <a:r>
              <a:rPr lang="es-ES" sz="5600" b="1" dirty="0" err="1">
                <a:solidFill>
                  <a:srgbClr val="00B050"/>
                </a:solidFill>
              </a:rPr>
              <a:t>l'alcohol</a:t>
            </a:r>
            <a:r>
              <a:rPr lang="es-ES" sz="5600" b="1" dirty="0">
                <a:solidFill>
                  <a:srgbClr val="00B050"/>
                </a:solidFill>
              </a:rPr>
              <a:t> per ser EXCESSIU.</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a:t>Afecta a la conducta = es corren RISCOS que no es </a:t>
            </a:r>
            <a:r>
              <a:rPr lang="es-ES" sz="5600" b="1" dirty="0" err="1"/>
              <a:t>donarien</a:t>
            </a:r>
            <a:r>
              <a:rPr lang="es-ES" sz="5600" b="1" dirty="0"/>
              <a:t> </a:t>
            </a:r>
            <a:r>
              <a:rPr lang="es-ES" sz="5600" b="1" dirty="0" err="1"/>
              <a:t>sense</a:t>
            </a:r>
            <a:r>
              <a:rPr lang="es-ES" sz="5600" b="1" dirty="0"/>
              <a:t> </a:t>
            </a:r>
            <a:r>
              <a:rPr lang="es-ES" sz="5600" b="1" dirty="0" err="1"/>
              <a:t>beure</a:t>
            </a:r>
            <a:r>
              <a:rPr lang="es-ES" sz="5600" b="1" dirty="0">
                <a:solidFill>
                  <a:srgbClr val="00B050"/>
                </a:solidFill>
              </a:rPr>
              <a:t>.</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err="1">
                <a:solidFill>
                  <a:srgbClr val="00B050"/>
                </a:solidFill>
              </a:rPr>
              <a:t>Noies</a:t>
            </a:r>
            <a:r>
              <a:rPr lang="es-ES" sz="5600" b="1" dirty="0">
                <a:solidFill>
                  <a:srgbClr val="00B050"/>
                </a:solidFill>
              </a:rPr>
              <a:t> PERJUDICA MÉS RÀPID I DURA MÉS </a:t>
            </a:r>
            <a:r>
              <a:rPr lang="es-ES" sz="5600" b="1" dirty="0" err="1">
                <a:solidFill>
                  <a:srgbClr val="00B050"/>
                </a:solidFill>
              </a:rPr>
              <a:t>temps</a:t>
            </a:r>
            <a:r>
              <a:rPr lang="es-ES" sz="5600" b="1" dirty="0">
                <a:solidFill>
                  <a:srgbClr val="00B050"/>
                </a:solidFill>
              </a:rPr>
              <a:t> el </a:t>
            </a:r>
            <a:r>
              <a:rPr lang="es-ES" sz="5600" b="1" dirty="0" err="1">
                <a:solidFill>
                  <a:srgbClr val="00B050"/>
                </a:solidFill>
              </a:rPr>
              <a:t>seu</a:t>
            </a:r>
            <a:r>
              <a:rPr lang="es-ES" sz="5600" b="1" dirty="0">
                <a:solidFill>
                  <a:srgbClr val="00B050"/>
                </a:solidFill>
              </a:rPr>
              <a:t> malestar (-</a:t>
            </a:r>
            <a:r>
              <a:rPr lang="es-ES" sz="5600" b="1" dirty="0" err="1">
                <a:solidFill>
                  <a:srgbClr val="00B050"/>
                </a:solidFill>
              </a:rPr>
              <a:t>aigua</a:t>
            </a:r>
            <a:r>
              <a:rPr lang="es-ES" sz="5600" b="1" dirty="0">
                <a:solidFill>
                  <a:srgbClr val="00B050"/>
                </a:solidFill>
              </a:rPr>
              <a:t> en el cos, -talla, -</a:t>
            </a:r>
            <a:r>
              <a:rPr lang="es-ES" sz="5600" b="1" dirty="0" err="1">
                <a:solidFill>
                  <a:srgbClr val="00B050"/>
                </a:solidFill>
              </a:rPr>
              <a:t>enzim</a:t>
            </a:r>
            <a:r>
              <a:rPr lang="es-ES" sz="5600" b="1" dirty="0">
                <a:solidFill>
                  <a:srgbClr val="00B050"/>
                </a:solidFill>
              </a:rPr>
              <a:t>, etc.).</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err="1"/>
              <a:t>Nois</a:t>
            </a:r>
            <a:r>
              <a:rPr lang="es-ES" sz="5600" b="1" dirty="0"/>
              <a:t>, </a:t>
            </a:r>
            <a:r>
              <a:rPr lang="es-ES" sz="5600" b="1" dirty="0" err="1"/>
              <a:t>quan</a:t>
            </a:r>
            <a:r>
              <a:rPr lang="es-ES" sz="5600" b="1" dirty="0"/>
              <a:t> es prepara un EMBARÀS = no </a:t>
            </a:r>
            <a:r>
              <a:rPr lang="es-ES" sz="5600" b="1" dirty="0" err="1"/>
              <a:t>beure</a:t>
            </a:r>
            <a:r>
              <a:rPr lang="es-ES" sz="5600" b="1" dirty="0"/>
              <a:t> </a:t>
            </a:r>
            <a:r>
              <a:rPr lang="es-ES" sz="5600" b="1" dirty="0" err="1"/>
              <a:t>abans</a:t>
            </a:r>
            <a:r>
              <a:rPr lang="es-ES" sz="5600" b="1" dirty="0"/>
              <a:t> per a TENIR ESPERMATOZOIDES SANS.</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a:solidFill>
                  <a:srgbClr val="00B050"/>
                </a:solidFill>
              </a:rPr>
              <a:t>Afecta al </a:t>
            </a:r>
            <a:r>
              <a:rPr lang="es-ES" sz="5600" b="1" dirty="0" err="1">
                <a:solidFill>
                  <a:srgbClr val="00B050"/>
                </a:solidFill>
              </a:rPr>
              <a:t>fetus</a:t>
            </a:r>
            <a:r>
              <a:rPr lang="es-ES" sz="5600" b="1" dirty="0">
                <a:solidFill>
                  <a:srgbClr val="00B050"/>
                </a:solidFill>
              </a:rPr>
              <a:t> en </a:t>
            </a:r>
            <a:r>
              <a:rPr lang="es-ES" sz="5600" b="1" dirty="0" err="1">
                <a:solidFill>
                  <a:srgbClr val="00B050"/>
                </a:solidFill>
              </a:rPr>
              <a:t>l'EMBARÀS</a:t>
            </a:r>
            <a:r>
              <a:rPr lang="es-ES" sz="5600" b="1" dirty="0">
                <a:solidFill>
                  <a:srgbClr val="00B050"/>
                </a:solidFill>
              </a:rPr>
              <a:t> = DEFECTES CONGÈNITS i </a:t>
            </a:r>
            <a:r>
              <a:rPr lang="es-ES" sz="5600" b="1" dirty="0" err="1">
                <a:solidFill>
                  <a:srgbClr val="00B050"/>
                </a:solidFill>
              </a:rPr>
              <a:t>problemes</a:t>
            </a:r>
            <a:r>
              <a:rPr lang="es-ES" sz="5600" b="1" dirty="0">
                <a:solidFill>
                  <a:srgbClr val="00B050"/>
                </a:solidFill>
              </a:rPr>
              <a:t> de </a:t>
            </a:r>
            <a:r>
              <a:rPr lang="es-ES" sz="5600" b="1" dirty="0" err="1">
                <a:solidFill>
                  <a:srgbClr val="00B050"/>
                </a:solidFill>
              </a:rPr>
              <a:t>salut</a:t>
            </a:r>
            <a:r>
              <a:rPr lang="es-ES" sz="5600" b="1" dirty="0">
                <a:solidFill>
                  <a:srgbClr val="00B050"/>
                </a:solidFill>
              </a:rPr>
              <a:t> en el </a:t>
            </a:r>
            <a:r>
              <a:rPr lang="es-ES" sz="5600" b="1" dirty="0" err="1">
                <a:solidFill>
                  <a:srgbClr val="00B050"/>
                </a:solidFill>
              </a:rPr>
              <a:t>bebè</a:t>
            </a:r>
            <a:r>
              <a:rPr lang="es-ES" sz="5600" b="1" dirty="0">
                <a:solidFill>
                  <a:srgbClr val="00B050"/>
                </a:solidFill>
              </a:rPr>
              <a:t>, ja que el SNC </a:t>
            </a:r>
            <a:r>
              <a:rPr lang="es-ES" sz="5600" b="1" dirty="0" err="1">
                <a:solidFill>
                  <a:srgbClr val="00B050"/>
                </a:solidFill>
              </a:rPr>
              <a:t>és</a:t>
            </a:r>
            <a:r>
              <a:rPr lang="es-ES" sz="5600" b="1" dirty="0">
                <a:solidFill>
                  <a:srgbClr val="00B050"/>
                </a:solidFill>
              </a:rPr>
              <a:t> vulnerable </a:t>
            </a:r>
            <a:r>
              <a:rPr lang="es-ES" sz="5600" b="1" dirty="0" err="1">
                <a:solidFill>
                  <a:srgbClr val="00B050"/>
                </a:solidFill>
              </a:rPr>
              <a:t>durant</a:t>
            </a:r>
            <a:r>
              <a:rPr lang="es-ES" sz="5600" b="1" dirty="0">
                <a:solidFill>
                  <a:srgbClr val="00B050"/>
                </a:solidFill>
              </a:rPr>
              <a:t> </a:t>
            </a:r>
            <a:r>
              <a:rPr lang="es-ES" sz="5600" b="1" dirty="0" err="1">
                <a:solidFill>
                  <a:srgbClr val="00B050"/>
                </a:solidFill>
              </a:rPr>
              <a:t>els</a:t>
            </a:r>
            <a:r>
              <a:rPr lang="es-ES" sz="5600" b="1" dirty="0">
                <a:solidFill>
                  <a:srgbClr val="00B050"/>
                </a:solidFill>
              </a:rPr>
              <a:t> 9 </a:t>
            </a:r>
            <a:r>
              <a:rPr lang="es-ES" sz="5600" b="1" dirty="0" err="1">
                <a:solidFill>
                  <a:srgbClr val="00B050"/>
                </a:solidFill>
              </a:rPr>
              <a:t>mesos</a:t>
            </a:r>
            <a:r>
              <a:rPr lang="es-ES" sz="5600" b="1" dirty="0">
                <a:solidFill>
                  <a:srgbClr val="00B050"/>
                </a:solidFill>
              </a:rPr>
              <a:t> </a:t>
            </a:r>
            <a:r>
              <a:rPr lang="es-ES" sz="5600" b="1" dirty="0" err="1">
                <a:solidFill>
                  <a:srgbClr val="00B050"/>
                </a:solidFill>
              </a:rPr>
              <a:t>d'embaràs</a:t>
            </a:r>
            <a:r>
              <a:rPr lang="es-ES" sz="5600" b="1" dirty="0">
                <a:solidFill>
                  <a:srgbClr val="00B050"/>
                </a:solidFill>
              </a:rPr>
              <a:t>. </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err="1"/>
              <a:t>Beure</a:t>
            </a:r>
            <a:r>
              <a:rPr lang="es-ES" sz="5600" b="1" dirty="0"/>
              <a:t> per a </a:t>
            </a:r>
            <a:r>
              <a:rPr lang="es-ES" sz="5600" b="1" dirty="0" err="1"/>
              <a:t>deixar</a:t>
            </a:r>
            <a:r>
              <a:rPr lang="es-ES" sz="5600" b="1" dirty="0"/>
              <a:t> de sentir </a:t>
            </a:r>
            <a:r>
              <a:rPr lang="es-ES" sz="5600" b="1" dirty="0" err="1"/>
              <a:t>tristesa</a:t>
            </a:r>
            <a:r>
              <a:rPr lang="es-ES" sz="5600" b="1" dirty="0"/>
              <a:t>, per un </a:t>
            </a:r>
            <a:r>
              <a:rPr lang="es-ES" sz="5600" b="1" dirty="0" err="1"/>
              <a:t>empipament</a:t>
            </a:r>
            <a:r>
              <a:rPr lang="es-ES" sz="5600" b="1" dirty="0"/>
              <a:t>, etc., NO SOLUCIONA el que el causa.</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a:solidFill>
                  <a:srgbClr val="00B050"/>
                </a:solidFill>
              </a:rPr>
              <a:t>BORRATXERA </a:t>
            </a:r>
            <a:r>
              <a:rPr lang="es-ES" sz="5600" b="1" dirty="0" err="1">
                <a:solidFill>
                  <a:srgbClr val="00B050"/>
                </a:solidFill>
              </a:rPr>
              <a:t>amb</a:t>
            </a:r>
            <a:r>
              <a:rPr lang="es-ES" sz="5600" b="1" dirty="0">
                <a:solidFill>
                  <a:srgbClr val="00B050"/>
                </a:solidFill>
              </a:rPr>
              <a:t> </a:t>
            </a:r>
            <a:r>
              <a:rPr lang="es-ES" sz="5600" b="1" dirty="0" err="1">
                <a:solidFill>
                  <a:srgbClr val="00B050"/>
                </a:solidFill>
              </a:rPr>
              <a:t>pèrdua</a:t>
            </a:r>
            <a:r>
              <a:rPr lang="es-ES" sz="5600" b="1" dirty="0">
                <a:solidFill>
                  <a:srgbClr val="00B050"/>
                </a:solidFill>
              </a:rPr>
              <a:t> de </a:t>
            </a:r>
            <a:r>
              <a:rPr lang="es-ES" sz="5600" b="1" dirty="0" err="1">
                <a:solidFill>
                  <a:srgbClr val="00B050"/>
                </a:solidFill>
              </a:rPr>
              <a:t>coneixement</a:t>
            </a:r>
            <a:r>
              <a:rPr lang="es-ES" sz="5600" b="1" dirty="0">
                <a:solidFill>
                  <a:srgbClr val="00B050"/>
                </a:solidFill>
              </a:rPr>
              <a:t> = </a:t>
            </a:r>
            <a:r>
              <a:rPr lang="es-ES" sz="5600" b="1" dirty="0" err="1">
                <a:solidFill>
                  <a:srgbClr val="00B050"/>
                </a:solidFill>
              </a:rPr>
              <a:t>mengi</a:t>
            </a:r>
            <a:r>
              <a:rPr lang="es-ES" sz="5600" b="1" dirty="0">
                <a:solidFill>
                  <a:srgbClr val="00B050"/>
                </a:solidFill>
              </a:rPr>
              <a:t> </a:t>
            </a:r>
            <a:r>
              <a:rPr lang="es-ES" sz="5600" b="1" dirty="0" err="1">
                <a:solidFill>
                  <a:srgbClr val="00B050"/>
                </a:solidFill>
              </a:rPr>
              <a:t>etílic</a:t>
            </a:r>
            <a:r>
              <a:rPr lang="es-ES" sz="5600" b="1" dirty="0">
                <a:solidFill>
                  <a:srgbClr val="00B050"/>
                </a:solidFill>
              </a:rPr>
              <a:t> = </a:t>
            </a:r>
            <a:r>
              <a:rPr lang="es-ES" sz="5600" b="1" dirty="0" err="1">
                <a:solidFill>
                  <a:srgbClr val="00B050"/>
                </a:solidFill>
              </a:rPr>
              <a:t>telefonar</a:t>
            </a:r>
            <a:r>
              <a:rPr lang="es-ES" sz="5600" b="1" dirty="0">
                <a:solidFill>
                  <a:srgbClr val="00B050"/>
                </a:solidFill>
              </a:rPr>
              <a:t> a URGÈNCIES (112) </a:t>
            </a:r>
            <a:r>
              <a:rPr lang="es-ES" sz="5600" b="1" dirty="0" err="1">
                <a:solidFill>
                  <a:srgbClr val="00B050"/>
                </a:solidFill>
              </a:rPr>
              <a:t>perquè</a:t>
            </a:r>
            <a:r>
              <a:rPr lang="es-ES" sz="5600" b="1" dirty="0">
                <a:solidFill>
                  <a:srgbClr val="00B050"/>
                </a:solidFill>
              </a:rPr>
              <a:t> </a:t>
            </a:r>
            <a:r>
              <a:rPr lang="es-ES" sz="5600" b="1" dirty="0" err="1">
                <a:solidFill>
                  <a:srgbClr val="00B050"/>
                </a:solidFill>
              </a:rPr>
              <a:t>és</a:t>
            </a:r>
            <a:r>
              <a:rPr lang="es-ES" sz="5600" b="1" dirty="0">
                <a:solidFill>
                  <a:srgbClr val="00B050"/>
                </a:solidFill>
              </a:rPr>
              <a:t> un problema de </a:t>
            </a:r>
            <a:r>
              <a:rPr lang="es-ES" sz="5600" b="1" dirty="0" err="1">
                <a:solidFill>
                  <a:srgbClr val="00B050"/>
                </a:solidFill>
              </a:rPr>
              <a:t>salut</a:t>
            </a:r>
            <a:r>
              <a:rPr lang="es-ES" sz="5600" b="1" dirty="0">
                <a:solidFill>
                  <a:srgbClr val="00B050"/>
                </a:solidFill>
              </a:rPr>
              <a:t> vital (= </a:t>
            </a:r>
            <a:r>
              <a:rPr lang="es-ES" sz="5600" b="1" dirty="0" err="1">
                <a:solidFill>
                  <a:srgbClr val="00B050"/>
                </a:solidFill>
              </a:rPr>
              <a:t>risc</a:t>
            </a:r>
            <a:r>
              <a:rPr lang="es-ES" sz="5600" b="1" dirty="0">
                <a:solidFill>
                  <a:srgbClr val="00B050"/>
                </a:solidFill>
              </a:rPr>
              <a:t> de parada </a:t>
            </a:r>
            <a:r>
              <a:rPr lang="es-ES" sz="5600" b="1" dirty="0" err="1">
                <a:solidFill>
                  <a:srgbClr val="00B050"/>
                </a:solidFill>
              </a:rPr>
              <a:t>cardiorespiratòria</a:t>
            </a:r>
            <a:r>
              <a:rPr lang="es-ES" sz="5600" b="1" dirty="0">
                <a:solidFill>
                  <a:srgbClr val="00B050"/>
                </a:solidFill>
              </a:rPr>
              <a:t> i </a:t>
            </a:r>
            <a:r>
              <a:rPr lang="es-ES" sz="5600" b="1" dirty="0" err="1">
                <a:solidFill>
                  <a:srgbClr val="00B050"/>
                </a:solidFill>
              </a:rPr>
              <a:t>mort</a:t>
            </a:r>
            <a:r>
              <a:rPr lang="es-ES" sz="5600" b="1" dirty="0">
                <a:solidFill>
                  <a:srgbClr val="00B050"/>
                </a:solidFill>
              </a:rPr>
              <a:t>).</a:t>
            </a:r>
          </a:p>
          <a:p>
            <a:pPr lvl="0">
              <a:spcBef>
                <a:spcPts val="0"/>
              </a:spcBef>
              <a:buFont typeface="Wingdings" panose="05000000000000000000" pitchFamily="2" charset="2"/>
              <a:buChar char="ü"/>
              <a:defRPr/>
            </a:pPr>
            <a:endParaRPr lang="es-ES" sz="5600" b="1" dirty="0">
              <a:ea typeface="Quattrocento Sans"/>
            </a:endParaRPr>
          </a:p>
          <a:p>
            <a:pPr>
              <a:spcBef>
                <a:spcPts val="0"/>
              </a:spcBef>
              <a:buFont typeface="Wingdings" panose="05000000000000000000" pitchFamily="2" charset="2"/>
              <a:buChar char="ü"/>
              <a:defRPr/>
            </a:pPr>
            <a:endParaRPr lang="es-ES" sz="5600" b="1" dirty="0">
              <a:solidFill>
                <a:srgbClr val="00B050"/>
              </a:solidFill>
            </a:endParaRPr>
          </a:p>
          <a:p>
            <a:endParaRPr lang="es-ES" dirty="0"/>
          </a:p>
        </p:txBody>
      </p:sp>
      <p:sp>
        <p:nvSpPr>
          <p:cNvPr id="5" name="Título 1">
            <a:extLst>
              <a:ext uri="{FF2B5EF4-FFF2-40B4-BE49-F238E27FC236}">
                <a16:creationId xmlns:a16="http://schemas.microsoft.com/office/drawing/2014/main" xmlns="" id="{87BB07A0-B9A6-4DEE-BEEE-D44C8F119620}"/>
              </a:ext>
            </a:extLst>
          </p:cNvPr>
          <p:cNvSpPr txBox="1">
            <a:spLocks/>
          </p:cNvSpPr>
          <p:nvPr/>
        </p:nvSpPr>
        <p:spPr>
          <a:xfrm>
            <a:off x="1970734" y="280637"/>
            <a:ext cx="5181600" cy="517921"/>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dirty="0"/>
              <a:t/>
            </a:r>
            <a:br>
              <a:rPr lang="es-ES" dirty="0"/>
            </a:br>
            <a:r>
              <a:rPr lang="es-ES" sz="12800" b="1" dirty="0" err="1">
                <a:solidFill>
                  <a:srgbClr val="00B050"/>
                </a:solidFill>
              </a:rPr>
              <a:t>Refrescant</a:t>
            </a:r>
            <a:r>
              <a:rPr lang="es-ES" sz="12800" b="1" dirty="0">
                <a:solidFill>
                  <a:srgbClr val="00B050"/>
                </a:solidFill>
              </a:rPr>
              <a:t> </a:t>
            </a:r>
            <a:r>
              <a:rPr lang="es-ES" sz="12800" b="1" dirty="0" err="1">
                <a:solidFill>
                  <a:srgbClr val="00B050"/>
                </a:solidFill>
              </a:rPr>
              <a:t>veritats</a:t>
            </a:r>
            <a:r>
              <a:rPr lang="es-ES" dirty="0"/>
              <a:t/>
            </a:r>
            <a:br>
              <a:rPr lang="es-ES" dirty="0"/>
            </a:br>
            <a:endParaRPr lang="es-ES" dirty="0"/>
          </a:p>
        </p:txBody>
      </p:sp>
      <p:pic>
        <p:nvPicPr>
          <p:cNvPr id="6" name="Imagen 5">
            <a:extLst>
              <a:ext uri="{FF2B5EF4-FFF2-40B4-BE49-F238E27FC236}">
                <a16:creationId xmlns:a16="http://schemas.microsoft.com/office/drawing/2014/main" xmlns="" id="{8D25DF04-0504-49E3-AEB5-8866E77B4D67}"/>
              </a:ext>
            </a:extLst>
          </p:cNvPr>
          <p:cNvPicPr>
            <a:picLocks noChangeAspect="1"/>
          </p:cNvPicPr>
          <p:nvPr/>
        </p:nvPicPr>
        <p:blipFill>
          <a:blip r:embed="rId4">
            <a:duotone>
              <a:prstClr val="black"/>
              <a:schemeClr val="accent3">
                <a:tint val="45000"/>
                <a:satMod val="400000"/>
              </a:schemeClr>
            </a:duotone>
          </a:blip>
          <a:stretch>
            <a:fillRect/>
          </a:stretch>
        </p:blipFill>
        <p:spPr>
          <a:xfrm>
            <a:off x="0" y="180454"/>
            <a:ext cx="610666" cy="610666"/>
          </a:xfrm>
          <a:prstGeom prst="rect">
            <a:avLst/>
          </a:prstGeom>
          <a:solidFill>
            <a:schemeClr val="bg1"/>
          </a:solidFill>
        </p:spPr>
      </p:pic>
      <p:pic>
        <p:nvPicPr>
          <p:cNvPr id="7" name="Imagen 6">
            <a:extLst>
              <a:ext uri="{FF2B5EF4-FFF2-40B4-BE49-F238E27FC236}">
                <a16:creationId xmlns:a16="http://schemas.microsoft.com/office/drawing/2014/main" xmlns="" id="{8D25DF04-0504-49E3-AEB5-8866E77B4D67}"/>
              </a:ext>
            </a:extLst>
          </p:cNvPr>
          <p:cNvPicPr>
            <a:picLocks noChangeAspect="1"/>
          </p:cNvPicPr>
          <p:nvPr/>
        </p:nvPicPr>
        <p:blipFill>
          <a:blip r:embed="rId4">
            <a:duotone>
              <a:prstClr val="black"/>
              <a:schemeClr val="accent5">
                <a:tint val="45000"/>
                <a:satMod val="400000"/>
              </a:schemeClr>
            </a:duotone>
          </a:blip>
          <a:stretch>
            <a:fillRect/>
          </a:stretch>
        </p:blipFill>
        <p:spPr>
          <a:xfrm>
            <a:off x="602958" y="316712"/>
            <a:ext cx="390492" cy="390492"/>
          </a:xfrm>
          <a:prstGeom prst="rect">
            <a:avLst/>
          </a:prstGeom>
          <a:solidFill>
            <a:schemeClr val="bg1"/>
          </a:solidFill>
        </p:spPr>
      </p:pic>
      <p:pic>
        <p:nvPicPr>
          <p:cNvPr id="8" name="Imagen 7">
            <a:extLst>
              <a:ext uri="{FF2B5EF4-FFF2-40B4-BE49-F238E27FC236}">
                <a16:creationId xmlns:a16="http://schemas.microsoft.com/office/drawing/2014/main" xmlns="" id="{8D25DF04-0504-49E3-AEB5-8866E77B4D67}"/>
              </a:ext>
            </a:extLst>
          </p:cNvPr>
          <p:cNvPicPr>
            <a:picLocks noChangeAspect="1"/>
          </p:cNvPicPr>
          <p:nvPr/>
        </p:nvPicPr>
        <p:blipFill>
          <a:blip r:embed="rId4">
            <a:duotone>
              <a:schemeClr val="accent2">
                <a:shade val="45000"/>
                <a:satMod val="135000"/>
              </a:schemeClr>
              <a:prstClr val="white"/>
            </a:duotone>
          </a:blip>
          <a:stretch>
            <a:fillRect/>
          </a:stretch>
        </p:blipFill>
        <p:spPr>
          <a:xfrm>
            <a:off x="1026380" y="274754"/>
            <a:ext cx="474408" cy="474408"/>
          </a:xfrm>
          <a:prstGeom prst="rect">
            <a:avLst/>
          </a:prstGeom>
          <a:solidFill>
            <a:schemeClr val="bg1"/>
          </a:solidFill>
        </p:spPr>
      </p:pic>
      <p:pic>
        <p:nvPicPr>
          <p:cNvPr id="9" name="Imagen 8">
            <a:extLst>
              <a:ext uri="{FF2B5EF4-FFF2-40B4-BE49-F238E27FC236}">
                <a16:creationId xmlns:a16="http://schemas.microsoft.com/office/drawing/2014/main" xmlns="" id="{8D25DF04-0504-49E3-AEB5-8866E77B4D67}"/>
              </a:ext>
            </a:extLst>
          </p:cNvPr>
          <p:cNvPicPr>
            <a:picLocks noChangeAspect="1"/>
          </p:cNvPicPr>
          <p:nvPr/>
        </p:nvPicPr>
        <p:blipFill>
          <a:blip r:embed="rId4"/>
          <a:stretch>
            <a:fillRect/>
          </a:stretch>
        </p:blipFill>
        <p:spPr>
          <a:xfrm>
            <a:off x="1558147" y="274754"/>
            <a:ext cx="476087" cy="474408"/>
          </a:xfrm>
          <a:prstGeom prst="rect">
            <a:avLst/>
          </a:prstGeom>
          <a:solidFill>
            <a:schemeClr val="bg1"/>
          </a:solidFill>
        </p:spPr>
      </p:pic>
      <p:pic>
        <p:nvPicPr>
          <p:cNvPr id="10" name="Imagen 9">
            <a:extLst>
              <a:ext uri="{FF2B5EF4-FFF2-40B4-BE49-F238E27FC236}">
                <a16:creationId xmlns:a16="http://schemas.microsoft.com/office/drawing/2014/main" xmlns="" id="{8D25DF04-0504-49E3-AEB5-8866E77B4D67}"/>
              </a:ext>
            </a:extLst>
          </p:cNvPr>
          <p:cNvPicPr>
            <a:picLocks noChangeAspect="1"/>
          </p:cNvPicPr>
          <p:nvPr/>
        </p:nvPicPr>
        <p:blipFill>
          <a:blip r:embed="rId4">
            <a:duotone>
              <a:prstClr val="black"/>
              <a:schemeClr val="accent6">
                <a:tint val="45000"/>
                <a:satMod val="400000"/>
              </a:schemeClr>
            </a:duotone>
          </a:blip>
          <a:stretch>
            <a:fillRect/>
          </a:stretch>
        </p:blipFill>
        <p:spPr>
          <a:xfrm>
            <a:off x="2113363" y="294956"/>
            <a:ext cx="450582" cy="450582"/>
          </a:xfrm>
          <a:prstGeom prst="rect">
            <a:avLst/>
          </a:prstGeom>
          <a:solidFill>
            <a:schemeClr val="bg1"/>
          </a:solidFill>
        </p:spPr>
      </p:pic>
      <p:sp>
        <p:nvSpPr>
          <p:cNvPr id="2" name="Explosión 2 1"/>
          <p:cNvSpPr/>
          <p:nvPr/>
        </p:nvSpPr>
        <p:spPr>
          <a:xfrm>
            <a:off x="7089645" y="93896"/>
            <a:ext cx="2530232" cy="1877818"/>
          </a:xfrm>
          <a:prstGeom prst="irregularSeal2">
            <a:avLst/>
          </a:prstGeom>
          <a:gradFill>
            <a:gsLst>
              <a:gs pos="37000">
                <a:srgbClr val="A8D874"/>
              </a:gs>
              <a:gs pos="75000">
                <a:schemeClr val="accent3">
                  <a:lumMod val="20000"/>
                  <a:lumOff val="80000"/>
                </a:schemeClr>
              </a:gs>
              <a:gs pos="0">
                <a:schemeClr val="tx1"/>
              </a:gs>
              <a:gs pos="85000">
                <a:schemeClr val="tx1"/>
              </a:gs>
            </a:gsLst>
            <a:lin ang="16200000" scaled="0"/>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11"/>
          <p:cNvSpPr/>
          <p:nvPr/>
        </p:nvSpPr>
        <p:spPr>
          <a:xfrm>
            <a:off x="7595523" y="717978"/>
            <a:ext cx="1458220" cy="738664"/>
          </a:xfrm>
          <a:prstGeom prst="rect">
            <a:avLst/>
          </a:prstGeom>
        </p:spPr>
        <p:txBody>
          <a:bodyPr wrap="square">
            <a:spAutoFit/>
          </a:bodyPr>
          <a:lstStyle/>
          <a:p>
            <a:pPr marL="285750" indent="-285750">
              <a:buFont typeface="Wingdings" panose="05000000000000000000" pitchFamily="2" charset="2"/>
              <a:buChar char="ü"/>
            </a:pPr>
            <a:r>
              <a:rPr lang="es-ES" sz="1400" b="1" dirty="0"/>
              <a:t>RES lleva la </a:t>
            </a:r>
            <a:r>
              <a:rPr lang="es-ES" sz="1400" b="1" dirty="0" err="1"/>
              <a:t>borratxera</a:t>
            </a:r>
            <a:r>
              <a:rPr lang="es-ES" sz="1400" b="1" dirty="0"/>
              <a:t> de </a:t>
            </a:r>
            <a:r>
              <a:rPr lang="es-ES" sz="1400" b="1" dirty="0" err="1"/>
              <a:t>cop</a:t>
            </a:r>
            <a:r>
              <a:rPr lang="es-ES" sz="1400" b="1" dirty="0"/>
              <a:t>.</a:t>
            </a:r>
          </a:p>
        </p:txBody>
      </p:sp>
    </p:spTree>
    <p:extLst>
      <p:ext uri="{BB962C8B-B14F-4D97-AF65-F5344CB8AC3E}">
        <p14:creationId xmlns:p14="http://schemas.microsoft.com/office/powerpoint/2010/main" val="6281040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80">
                                          <p:stCondLst>
                                            <p:cond delay="0"/>
                                          </p:stCondLst>
                                        </p:cTn>
                                        <p:tgtEl>
                                          <p:spTgt spid="10"/>
                                        </p:tgtEl>
                                      </p:cBhvr>
                                    </p:animEffect>
                                    <p:anim calcmode="lin" valueType="num">
                                      <p:cBhvr>
                                        <p:cTn id="7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7" dur="26">
                                          <p:stCondLst>
                                            <p:cond delay="650"/>
                                          </p:stCondLst>
                                        </p:cTn>
                                        <p:tgtEl>
                                          <p:spTgt spid="10"/>
                                        </p:tgtEl>
                                      </p:cBhvr>
                                      <p:to x="100000" y="60000"/>
                                    </p:animScale>
                                    <p:animScale>
                                      <p:cBhvr>
                                        <p:cTn id="78" dur="166" decel="50000">
                                          <p:stCondLst>
                                            <p:cond delay="676"/>
                                          </p:stCondLst>
                                        </p:cTn>
                                        <p:tgtEl>
                                          <p:spTgt spid="10"/>
                                        </p:tgtEl>
                                      </p:cBhvr>
                                      <p:to x="100000" y="100000"/>
                                    </p:animScale>
                                    <p:animScale>
                                      <p:cBhvr>
                                        <p:cTn id="79" dur="26">
                                          <p:stCondLst>
                                            <p:cond delay="1312"/>
                                          </p:stCondLst>
                                        </p:cTn>
                                        <p:tgtEl>
                                          <p:spTgt spid="10"/>
                                        </p:tgtEl>
                                      </p:cBhvr>
                                      <p:to x="100000" y="80000"/>
                                    </p:animScale>
                                    <p:animScale>
                                      <p:cBhvr>
                                        <p:cTn id="80" dur="166" decel="50000">
                                          <p:stCondLst>
                                            <p:cond delay="1338"/>
                                          </p:stCondLst>
                                        </p:cTn>
                                        <p:tgtEl>
                                          <p:spTgt spid="10"/>
                                        </p:tgtEl>
                                      </p:cBhvr>
                                      <p:to x="100000" y="100000"/>
                                    </p:animScale>
                                    <p:animScale>
                                      <p:cBhvr>
                                        <p:cTn id="81" dur="26">
                                          <p:stCondLst>
                                            <p:cond delay="1642"/>
                                          </p:stCondLst>
                                        </p:cTn>
                                        <p:tgtEl>
                                          <p:spTgt spid="10"/>
                                        </p:tgtEl>
                                      </p:cBhvr>
                                      <p:to x="100000" y="90000"/>
                                    </p:animScale>
                                    <p:animScale>
                                      <p:cBhvr>
                                        <p:cTn id="82" dur="166" decel="50000">
                                          <p:stCondLst>
                                            <p:cond delay="1668"/>
                                          </p:stCondLst>
                                        </p:cTn>
                                        <p:tgtEl>
                                          <p:spTgt spid="10"/>
                                        </p:tgtEl>
                                      </p:cBhvr>
                                      <p:to x="100000" y="100000"/>
                                    </p:animScale>
                                    <p:animScale>
                                      <p:cBhvr>
                                        <p:cTn id="83" dur="26">
                                          <p:stCondLst>
                                            <p:cond delay="1808"/>
                                          </p:stCondLst>
                                        </p:cTn>
                                        <p:tgtEl>
                                          <p:spTgt spid="10"/>
                                        </p:tgtEl>
                                      </p:cBhvr>
                                      <p:to x="100000" y="95000"/>
                                    </p:animScale>
                                    <p:animScale>
                                      <p:cBhvr>
                                        <p:cTn id="84" dur="166" decel="50000">
                                          <p:stCondLst>
                                            <p:cond delay="1834"/>
                                          </p:stCondLst>
                                        </p:cTn>
                                        <p:tgtEl>
                                          <p:spTgt spid="10"/>
                                        </p:tgtEl>
                                      </p:cBhvr>
                                      <p:to x="100000" y="100000"/>
                                    </p:animScale>
                                  </p:childTnLst>
                                </p:cTn>
                              </p:par>
                            </p:childTnLst>
                          </p:cTn>
                        </p:par>
                        <p:par>
                          <p:cTn id="85" fill="hold">
                            <p:stCondLst>
                              <p:cond delay="2000"/>
                            </p:stCondLst>
                            <p:childTnLst>
                              <p:par>
                                <p:cTn id="86" presetID="42" presetClass="entr" presetSubtype="0" fill="hold" grpId="0" nodeType="afterEffect">
                                  <p:stCondLst>
                                    <p:cond delay="0"/>
                                  </p:stCondLst>
                                  <p:childTnLst>
                                    <p:set>
                                      <p:cBhvr>
                                        <p:cTn id="87" dur="1" fill="hold">
                                          <p:stCondLst>
                                            <p:cond delay="0"/>
                                          </p:stCondLst>
                                        </p:cTn>
                                        <p:tgtEl>
                                          <p:spTgt spid="3">
                                            <p:txEl>
                                              <p:pRg st="0" end="0"/>
                                            </p:txEl>
                                          </p:spTgt>
                                        </p:tgtEl>
                                        <p:attrNameLst>
                                          <p:attrName>style.visibility</p:attrName>
                                        </p:attrNameLst>
                                      </p:cBhvr>
                                      <p:to>
                                        <p:strVal val="visible"/>
                                      </p:to>
                                    </p:set>
                                    <p:animEffect transition="in" filter="fade">
                                      <p:cBhvr>
                                        <p:cTn id="88" dur="1000"/>
                                        <p:tgtEl>
                                          <p:spTgt spid="3">
                                            <p:txEl>
                                              <p:pRg st="0" end="0"/>
                                            </p:txEl>
                                          </p:spTgt>
                                        </p:tgtEl>
                                      </p:cBhvr>
                                    </p:animEffect>
                                    <p:anim calcmode="lin" valueType="num">
                                      <p:cBhvr>
                                        <p:cTn id="8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91" fill="hold">
                            <p:stCondLst>
                              <p:cond delay="3000"/>
                            </p:stCondLst>
                            <p:childTnLst>
                              <p:par>
                                <p:cTn id="92" presetID="42" presetClass="entr" presetSubtype="0" fill="hold" grpId="0" nodeType="afterEffect">
                                  <p:stCondLst>
                                    <p:cond delay="0"/>
                                  </p:stCondLst>
                                  <p:childTnLst>
                                    <p:set>
                                      <p:cBhvr>
                                        <p:cTn id="93" dur="1" fill="hold">
                                          <p:stCondLst>
                                            <p:cond delay="0"/>
                                          </p:stCondLst>
                                        </p:cTn>
                                        <p:tgtEl>
                                          <p:spTgt spid="3">
                                            <p:txEl>
                                              <p:pRg st="2" end="2"/>
                                            </p:txEl>
                                          </p:spTgt>
                                        </p:tgtEl>
                                        <p:attrNameLst>
                                          <p:attrName>style.visibility</p:attrName>
                                        </p:attrNameLst>
                                      </p:cBhvr>
                                      <p:to>
                                        <p:strVal val="visible"/>
                                      </p:to>
                                    </p:set>
                                    <p:animEffect transition="in" filter="fade">
                                      <p:cBhvr>
                                        <p:cTn id="94" dur="1000"/>
                                        <p:tgtEl>
                                          <p:spTgt spid="3">
                                            <p:txEl>
                                              <p:pRg st="2" end="2"/>
                                            </p:txEl>
                                          </p:spTgt>
                                        </p:tgtEl>
                                      </p:cBhvr>
                                    </p:animEffect>
                                    <p:anim calcmode="lin" valueType="num">
                                      <p:cBhvr>
                                        <p:cTn id="9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97" fill="hold">
                            <p:stCondLst>
                              <p:cond delay="4000"/>
                            </p:stCondLst>
                            <p:childTnLst>
                              <p:par>
                                <p:cTn id="98" presetID="42" presetClass="entr" presetSubtype="0" fill="hold" grpId="0" nodeType="afterEffect">
                                  <p:stCondLst>
                                    <p:cond delay="0"/>
                                  </p:stCondLst>
                                  <p:childTnLst>
                                    <p:set>
                                      <p:cBhvr>
                                        <p:cTn id="99" dur="1" fill="hold">
                                          <p:stCondLst>
                                            <p:cond delay="0"/>
                                          </p:stCondLst>
                                        </p:cTn>
                                        <p:tgtEl>
                                          <p:spTgt spid="3">
                                            <p:txEl>
                                              <p:pRg st="3" end="3"/>
                                            </p:txEl>
                                          </p:spTgt>
                                        </p:tgtEl>
                                        <p:attrNameLst>
                                          <p:attrName>style.visibility</p:attrName>
                                        </p:attrNameLst>
                                      </p:cBhvr>
                                      <p:to>
                                        <p:strVal val="visible"/>
                                      </p:to>
                                    </p:set>
                                    <p:animEffect transition="in" filter="fade">
                                      <p:cBhvr>
                                        <p:cTn id="100" dur="1000"/>
                                        <p:tgtEl>
                                          <p:spTgt spid="3">
                                            <p:txEl>
                                              <p:pRg st="3" end="3"/>
                                            </p:txEl>
                                          </p:spTgt>
                                        </p:tgtEl>
                                      </p:cBhvr>
                                    </p:animEffect>
                                    <p:anim calcmode="lin" valueType="num">
                                      <p:cBhvr>
                                        <p:cTn id="10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0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03" fill="hold">
                            <p:stCondLst>
                              <p:cond delay="5000"/>
                            </p:stCondLst>
                            <p:childTnLst>
                              <p:par>
                                <p:cTn id="104" presetID="42" presetClass="entr" presetSubtype="0" fill="hold" grpId="0" nodeType="afterEffect">
                                  <p:stCondLst>
                                    <p:cond delay="0"/>
                                  </p:stCondLst>
                                  <p:childTnLst>
                                    <p:set>
                                      <p:cBhvr>
                                        <p:cTn id="105" dur="1" fill="hold">
                                          <p:stCondLst>
                                            <p:cond delay="0"/>
                                          </p:stCondLst>
                                        </p:cTn>
                                        <p:tgtEl>
                                          <p:spTgt spid="3">
                                            <p:txEl>
                                              <p:pRg st="5" end="5"/>
                                            </p:txEl>
                                          </p:spTgt>
                                        </p:tgtEl>
                                        <p:attrNameLst>
                                          <p:attrName>style.visibility</p:attrName>
                                        </p:attrNameLst>
                                      </p:cBhvr>
                                      <p:to>
                                        <p:strVal val="visible"/>
                                      </p:to>
                                    </p:set>
                                    <p:animEffect transition="in" filter="fade">
                                      <p:cBhvr>
                                        <p:cTn id="106" dur="1000"/>
                                        <p:tgtEl>
                                          <p:spTgt spid="3">
                                            <p:txEl>
                                              <p:pRg st="5" end="5"/>
                                            </p:txEl>
                                          </p:spTgt>
                                        </p:tgtEl>
                                      </p:cBhvr>
                                    </p:animEffect>
                                    <p:anim calcmode="lin" valueType="num">
                                      <p:cBhvr>
                                        <p:cTn id="10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0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109" fill="hold">
                            <p:stCondLst>
                              <p:cond delay="6000"/>
                            </p:stCondLst>
                            <p:childTnLst>
                              <p:par>
                                <p:cTn id="110" presetID="42" presetClass="entr" presetSubtype="0" fill="hold" grpId="0" nodeType="afterEffect">
                                  <p:stCondLst>
                                    <p:cond delay="0"/>
                                  </p:stCondLst>
                                  <p:childTnLst>
                                    <p:set>
                                      <p:cBhvr>
                                        <p:cTn id="111" dur="1" fill="hold">
                                          <p:stCondLst>
                                            <p:cond delay="0"/>
                                          </p:stCondLst>
                                        </p:cTn>
                                        <p:tgtEl>
                                          <p:spTgt spid="3">
                                            <p:txEl>
                                              <p:pRg st="7" end="7"/>
                                            </p:txEl>
                                          </p:spTgt>
                                        </p:tgtEl>
                                        <p:attrNameLst>
                                          <p:attrName>style.visibility</p:attrName>
                                        </p:attrNameLst>
                                      </p:cBhvr>
                                      <p:to>
                                        <p:strVal val="visible"/>
                                      </p:to>
                                    </p:set>
                                    <p:animEffect transition="in" filter="fade">
                                      <p:cBhvr>
                                        <p:cTn id="112" dur="1000"/>
                                        <p:tgtEl>
                                          <p:spTgt spid="3">
                                            <p:txEl>
                                              <p:pRg st="7" end="7"/>
                                            </p:txEl>
                                          </p:spTgt>
                                        </p:tgtEl>
                                      </p:cBhvr>
                                    </p:animEffect>
                                    <p:anim calcmode="lin" valueType="num">
                                      <p:cBhvr>
                                        <p:cTn id="1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1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115" fill="hold">
                            <p:stCondLst>
                              <p:cond delay="7000"/>
                            </p:stCondLst>
                            <p:childTnLst>
                              <p:par>
                                <p:cTn id="116" presetID="42" presetClass="entr" presetSubtype="0" fill="hold" grpId="0" nodeType="afterEffect">
                                  <p:stCondLst>
                                    <p:cond delay="0"/>
                                  </p:stCondLst>
                                  <p:childTnLst>
                                    <p:set>
                                      <p:cBhvr>
                                        <p:cTn id="117" dur="1" fill="hold">
                                          <p:stCondLst>
                                            <p:cond delay="0"/>
                                          </p:stCondLst>
                                        </p:cTn>
                                        <p:tgtEl>
                                          <p:spTgt spid="3">
                                            <p:txEl>
                                              <p:pRg st="9" end="9"/>
                                            </p:txEl>
                                          </p:spTgt>
                                        </p:tgtEl>
                                        <p:attrNameLst>
                                          <p:attrName>style.visibility</p:attrName>
                                        </p:attrNameLst>
                                      </p:cBhvr>
                                      <p:to>
                                        <p:strVal val="visible"/>
                                      </p:to>
                                    </p:set>
                                    <p:animEffect transition="in" filter="fade">
                                      <p:cBhvr>
                                        <p:cTn id="118" dur="1000"/>
                                        <p:tgtEl>
                                          <p:spTgt spid="3">
                                            <p:txEl>
                                              <p:pRg st="9" end="9"/>
                                            </p:txEl>
                                          </p:spTgt>
                                        </p:tgtEl>
                                      </p:cBhvr>
                                    </p:animEffect>
                                    <p:anim calcmode="lin" valueType="num">
                                      <p:cBhvr>
                                        <p:cTn id="11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2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121" fill="hold">
                            <p:stCondLst>
                              <p:cond delay="8000"/>
                            </p:stCondLst>
                            <p:childTnLst>
                              <p:par>
                                <p:cTn id="122" presetID="42" presetClass="entr" presetSubtype="0" fill="hold" grpId="0" nodeType="afterEffect">
                                  <p:stCondLst>
                                    <p:cond delay="0"/>
                                  </p:stCondLst>
                                  <p:childTnLst>
                                    <p:set>
                                      <p:cBhvr>
                                        <p:cTn id="123" dur="1" fill="hold">
                                          <p:stCondLst>
                                            <p:cond delay="0"/>
                                          </p:stCondLst>
                                        </p:cTn>
                                        <p:tgtEl>
                                          <p:spTgt spid="3">
                                            <p:txEl>
                                              <p:pRg st="11" end="11"/>
                                            </p:txEl>
                                          </p:spTgt>
                                        </p:tgtEl>
                                        <p:attrNameLst>
                                          <p:attrName>style.visibility</p:attrName>
                                        </p:attrNameLst>
                                      </p:cBhvr>
                                      <p:to>
                                        <p:strVal val="visible"/>
                                      </p:to>
                                    </p:set>
                                    <p:animEffect transition="in" filter="fade">
                                      <p:cBhvr>
                                        <p:cTn id="124" dur="1000"/>
                                        <p:tgtEl>
                                          <p:spTgt spid="3">
                                            <p:txEl>
                                              <p:pRg st="11" end="11"/>
                                            </p:txEl>
                                          </p:spTgt>
                                        </p:tgtEl>
                                      </p:cBhvr>
                                    </p:animEffect>
                                    <p:anim calcmode="lin" valueType="num">
                                      <p:cBhvr>
                                        <p:cTn id="12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12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par>
                          <p:cTn id="127" fill="hold">
                            <p:stCondLst>
                              <p:cond delay="9000"/>
                            </p:stCondLst>
                            <p:childTnLst>
                              <p:par>
                                <p:cTn id="128" presetID="42" presetClass="entr" presetSubtype="0" fill="hold" grpId="0" nodeType="afterEffect">
                                  <p:stCondLst>
                                    <p:cond delay="0"/>
                                  </p:stCondLst>
                                  <p:childTnLst>
                                    <p:set>
                                      <p:cBhvr>
                                        <p:cTn id="129" dur="1" fill="hold">
                                          <p:stCondLst>
                                            <p:cond delay="0"/>
                                          </p:stCondLst>
                                        </p:cTn>
                                        <p:tgtEl>
                                          <p:spTgt spid="3">
                                            <p:txEl>
                                              <p:pRg st="13" end="13"/>
                                            </p:txEl>
                                          </p:spTgt>
                                        </p:tgtEl>
                                        <p:attrNameLst>
                                          <p:attrName>style.visibility</p:attrName>
                                        </p:attrNameLst>
                                      </p:cBhvr>
                                      <p:to>
                                        <p:strVal val="visible"/>
                                      </p:to>
                                    </p:set>
                                    <p:animEffect transition="in" filter="fade">
                                      <p:cBhvr>
                                        <p:cTn id="130" dur="1000"/>
                                        <p:tgtEl>
                                          <p:spTgt spid="3">
                                            <p:txEl>
                                              <p:pRg st="13" end="13"/>
                                            </p:txEl>
                                          </p:spTgt>
                                        </p:tgtEl>
                                      </p:cBhvr>
                                    </p:animEffect>
                                    <p:anim calcmode="lin" valueType="num">
                                      <p:cBhvr>
                                        <p:cTn id="131"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32"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par>
                          <p:cTn id="133" fill="hold">
                            <p:stCondLst>
                              <p:cond delay="10000"/>
                            </p:stCondLst>
                            <p:childTnLst>
                              <p:par>
                                <p:cTn id="134" presetID="42" presetClass="entr" presetSubtype="0" fill="hold" grpId="0" nodeType="afterEffect">
                                  <p:stCondLst>
                                    <p:cond delay="0"/>
                                  </p:stCondLst>
                                  <p:childTnLst>
                                    <p:set>
                                      <p:cBhvr>
                                        <p:cTn id="135" dur="1" fill="hold">
                                          <p:stCondLst>
                                            <p:cond delay="0"/>
                                          </p:stCondLst>
                                        </p:cTn>
                                        <p:tgtEl>
                                          <p:spTgt spid="3">
                                            <p:txEl>
                                              <p:pRg st="15" end="15"/>
                                            </p:txEl>
                                          </p:spTgt>
                                        </p:tgtEl>
                                        <p:attrNameLst>
                                          <p:attrName>style.visibility</p:attrName>
                                        </p:attrNameLst>
                                      </p:cBhvr>
                                      <p:to>
                                        <p:strVal val="visible"/>
                                      </p:to>
                                    </p:set>
                                    <p:animEffect transition="in" filter="fade">
                                      <p:cBhvr>
                                        <p:cTn id="136" dur="1000"/>
                                        <p:tgtEl>
                                          <p:spTgt spid="3">
                                            <p:txEl>
                                              <p:pRg st="15" end="15"/>
                                            </p:txEl>
                                          </p:spTgt>
                                        </p:tgtEl>
                                      </p:cBhvr>
                                    </p:animEffect>
                                    <p:anim calcmode="lin" valueType="num">
                                      <p:cBhvr>
                                        <p:cTn id="137"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38"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par>
                          <p:cTn id="139" fill="hold">
                            <p:stCondLst>
                              <p:cond delay="11000"/>
                            </p:stCondLst>
                            <p:childTnLst>
                              <p:par>
                                <p:cTn id="140" presetID="42" presetClass="entr" presetSubtype="0" fill="hold" grpId="0" nodeType="afterEffect">
                                  <p:stCondLst>
                                    <p:cond delay="0"/>
                                  </p:stCondLst>
                                  <p:childTnLst>
                                    <p:set>
                                      <p:cBhvr>
                                        <p:cTn id="141" dur="1" fill="hold">
                                          <p:stCondLst>
                                            <p:cond delay="0"/>
                                          </p:stCondLst>
                                        </p:cTn>
                                        <p:tgtEl>
                                          <p:spTgt spid="3">
                                            <p:txEl>
                                              <p:pRg st="17" end="17"/>
                                            </p:txEl>
                                          </p:spTgt>
                                        </p:tgtEl>
                                        <p:attrNameLst>
                                          <p:attrName>style.visibility</p:attrName>
                                        </p:attrNameLst>
                                      </p:cBhvr>
                                      <p:to>
                                        <p:strVal val="visible"/>
                                      </p:to>
                                    </p:set>
                                    <p:animEffect transition="in" filter="fade">
                                      <p:cBhvr>
                                        <p:cTn id="142" dur="1000"/>
                                        <p:tgtEl>
                                          <p:spTgt spid="3">
                                            <p:txEl>
                                              <p:pRg st="17" end="17"/>
                                            </p:txEl>
                                          </p:spTgt>
                                        </p:tgtEl>
                                      </p:cBhvr>
                                    </p:animEffect>
                                    <p:anim calcmode="lin" valueType="num">
                                      <p:cBhvr>
                                        <p:cTn id="143"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44" dur="1000" fill="hold"/>
                                        <p:tgtEl>
                                          <p:spTgt spid="3">
                                            <p:txEl>
                                              <p:pRg st="17" end="17"/>
                                            </p:txEl>
                                          </p:spTgt>
                                        </p:tgtEl>
                                        <p:attrNameLst>
                                          <p:attrName>ppt_y</p:attrName>
                                        </p:attrNameLst>
                                      </p:cBhvr>
                                      <p:tavLst>
                                        <p:tav tm="0">
                                          <p:val>
                                            <p:strVal val="#ppt_y+.1"/>
                                          </p:val>
                                        </p:tav>
                                        <p:tav tm="100000">
                                          <p:val>
                                            <p:strVal val="#ppt_y"/>
                                          </p:val>
                                        </p:tav>
                                      </p:tavLst>
                                    </p:anim>
                                  </p:childTnLst>
                                </p:cTn>
                              </p:par>
                            </p:childTnLst>
                          </p:cTn>
                        </p:par>
                        <p:par>
                          <p:cTn id="145" fill="hold">
                            <p:stCondLst>
                              <p:cond delay="12000"/>
                            </p:stCondLst>
                            <p:childTnLst>
                              <p:par>
                                <p:cTn id="146" presetID="42" presetClass="entr" presetSubtype="0" fill="hold" grpId="0" nodeType="afterEffect">
                                  <p:stCondLst>
                                    <p:cond delay="0"/>
                                  </p:stCondLst>
                                  <p:childTnLst>
                                    <p:set>
                                      <p:cBhvr>
                                        <p:cTn id="147" dur="1" fill="hold">
                                          <p:stCondLst>
                                            <p:cond delay="0"/>
                                          </p:stCondLst>
                                        </p:cTn>
                                        <p:tgtEl>
                                          <p:spTgt spid="3">
                                            <p:txEl>
                                              <p:pRg st="19" end="19"/>
                                            </p:txEl>
                                          </p:spTgt>
                                        </p:tgtEl>
                                        <p:attrNameLst>
                                          <p:attrName>style.visibility</p:attrName>
                                        </p:attrNameLst>
                                      </p:cBhvr>
                                      <p:to>
                                        <p:strVal val="visible"/>
                                      </p:to>
                                    </p:set>
                                    <p:animEffect transition="in" filter="fade">
                                      <p:cBhvr>
                                        <p:cTn id="148" dur="1000"/>
                                        <p:tgtEl>
                                          <p:spTgt spid="3">
                                            <p:txEl>
                                              <p:pRg st="19" end="19"/>
                                            </p:txEl>
                                          </p:spTgt>
                                        </p:tgtEl>
                                      </p:cBhvr>
                                    </p:animEffect>
                                    <p:anim calcmode="lin" valueType="num">
                                      <p:cBhvr>
                                        <p:cTn id="149"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150" dur="1000" fill="hold"/>
                                        <p:tgtEl>
                                          <p:spTgt spid="3">
                                            <p:txEl>
                                              <p:pRg st="19" end="19"/>
                                            </p:txEl>
                                          </p:spTgt>
                                        </p:tgtEl>
                                        <p:attrNameLst>
                                          <p:attrName>ppt_y</p:attrName>
                                        </p:attrNameLst>
                                      </p:cBhvr>
                                      <p:tavLst>
                                        <p:tav tm="0">
                                          <p:val>
                                            <p:strVal val="#ppt_y+.1"/>
                                          </p:val>
                                        </p:tav>
                                        <p:tav tm="100000">
                                          <p:val>
                                            <p:strVal val="#ppt_y"/>
                                          </p:val>
                                        </p:tav>
                                      </p:tavLst>
                                    </p:anim>
                                  </p:childTnLst>
                                </p:cTn>
                              </p:par>
                            </p:childTnLst>
                          </p:cTn>
                        </p:par>
                        <p:par>
                          <p:cTn id="151" fill="hold">
                            <p:stCondLst>
                              <p:cond delay="13000"/>
                            </p:stCondLst>
                            <p:childTnLst>
                              <p:par>
                                <p:cTn id="152" presetID="42" presetClass="entr" presetSubtype="0" fill="hold" grpId="0" nodeType="afterEffect">
                                  <p:stCondLst>
                                    <p:cond delay="0"/>
                                  </p:stCondLst>
                                  <p:childTnLst>
                                    <p:set>
                                      <p:cBhvr>
                                        <p:cTn id="153" dur="1" fill="hold">
                                          <p:stCondLst>
                                            <p:cond delay="0"/>
                                          </p:stCondLst>
                                        </p:cTn>
                                        <p:tgtEl>
                                          <p:spTgt spid="3">
                                            <p:txEl>
                                              <p:pRg st="21" end="21"/>
                                            </p:txEl>
                                          </p:spTgt>
                                        </p:tgtEl>
                                        <p:attrNameLst>
                                          <p:attrName>style.visibility</p:attrName>
                                        </p:attrNameLst>
                                      </p:cBhvr>
                                      <p:to>
                                        <p:strVal val="visible"/>
                                      </p:to>
                                    </p:set>
                                    <p:animEffect transition="in" filter="fade">
                                      <p:cBhvr>
                                        <p:cTn id="154" dur="1000"/>
                                        <p:tgtEl>
                                          <p:spTgt spid="3">
                                            <p:txEl>
                                              <p:pRg st="21" end="21"/>
                                            </p:txEl>
                                          </p:spTgt>
                                        </p:tgtEl>
                                      </p:cBhvr>
                                    </p:animEffect>
                                    <p:anim calcmode="lin" valueType="num">
                                      <p:cBhvr>
                                        <p:cTn id="155" dur="1000" fill="hold"/>
                                        <p:tgtEl>
                                          <p:spTgt spid="3">
                                            <p:txEl>
                                              <p:pRg st="21" end="21"/>
                                            </p:txEl>
                                          </p:spTgt>
                                        </p:tgtEl>
                                        <p:attrNameLst>
                                          <p:attrName>ppt_x</p:attrName>
                                        </p:attrNameLst>
                                      </p:cBhvr>
                                      <p:tavLst>
                                        <p:tav tm="0">
                                          <p:val>
                                            <p:strVal val="#ppt_x"/>
                                          </p:val>
                                        </p:tav>
                                        <p:tav tm="100000">
                                          <p:val>
                                            <p:strVal val="#ppt_x"/>
                                          </p:val>
                                        </p:tav>
                                      </p:tavLst>
                                    </p:anim>
                                    <p:anim calcmode="lin" valueType="num">
                                      <p:cBhvr>
                                        <p:cTn id="156" dur="1000" fill="hold"/>
                                        <p:tgtEl>
                                          <p:spTgt spid="3">
                                            <p:txEl>
                                              <p:pRg st="21" end="21"/>
                                            </p:txEl>
                                          </p:spTgt>
                                        </p:tgtEl>
                                        <p:attrNameLst>
                                          <p:attrName>ppt_y</p:attrName>
                                        </p:attrNameLst>
                                      </p:cBhvr>
                                      <p:tavLst>
                                        <p:tav tm="0">
                                          <p:val>
                                            <p:strVal val="#ppt_y+.1"/>
                                          </p:val>
                                        </p:tav>
                                        <p:tav tm="100000">
                                          <p:val>
                                            <p:strVal val="#ppt_y"/>
                                          </p:val>
                                        </p:tav>
                                      </p:tavLst>
                                    </p:anim>
                                  </p:childTnLst>
                                </p:cTn>
                              </p:par>
                            </p:childTnLst>
                          </p:cTn>
                        </p:par>
                        <p:par>
                          <p:cTn id="157" fill="hold">
                            <p:stCondLst>
                              <p:cond delay="14000"/>
                            </p:stCondLst>
                            <p:childTnLst>
                              <p:par>
                                <p:cTn id="158" presetID="6" presetClass="entr" presetSubtype="16" fill="hold" grpId="0" nodeType="afterEffect">
                                  <p:stCondLst>
                                    <p:cond delay="2800"/>
                                  </p:stCondLst>
                                  <p:childTnLst>
                                    <p:set>
                                      <p:cBhvr>
                                        <p:cTn id="159" dur="1" fill="hold">
                                          <p:stCondLst>
                                            <p:cond delay="0"/>
                                          </p:stCondLst>
                                        </p:cTn>
                                        <p:tgtEl>
                                          <p:spTgt spid="2"/>
                                        </p:tgtEl>
                                        <p:attrNameLst>
                                          <p:attrName>style.visibility</p:attrName>
                                        </p:attrNameLst>
                                      </p:cBhvr>
                                      <p:to>
                                        <p:strVal val="visible"/>
                                      </p:to>
                                    </p:set>
                                    <p:animEffect transition="in" filter="circle(in)">
                                      <p:cBhvr>
                                        <p:cTn id="160" dur="1200"/>
                                        <p:tgtEl>
                                          <p:spTgt spid="2"/>
                                        </p:tgtEl>
                                      </p:cBhvr>
                                    </p:animEffect>
                                  </p:childTnLst>
                                </p:cTn>
                              </p:par>
                            </p:childTnLst>
                          </p:cTn>
                        </p:par>
                        <p:par>
                          <p:cTn id="161" fill="hold">
                            <p:stCondLst>
                              <p:cond delay="18000"/>
                            </p:stCondLst>
                            <p:childTnLst>
                              <p:par>
                                <p:cTn id="162" presetID="6" presetClass="entr" presetSubtype="16" fill="hold" grpId="0" nodeType="afterEffect">
                                  <p:stCondLst>
                                    <p:cond delay="0"/>
                                  </p:stCondLst>
                                  <p:childTnLst>
                                    <p:set>
                                      <p:cBhvr>
                                        <p:cTn id="163" dur="1" fill="hold">
                                          <p:stCondLst>
                                            <p:cond delay="0"/>
                                          </p:stCondLst>
                                        </p:cTn>
                                        <p:tgtEl>
                                          <p:spTgt spid="12"/>
                                        </p:tgtEl>
                                        <p:attrNameLst>
                                          <p:attrName>style.visibility</p:attrName>
                                        </p:attrNameLst>
                                      </p:cBhvr>
                                      <p:to>
                                        <p:strVal val="visible"/>
                                      </p:to>
                                    </p:set>
                                    <p:animEffect transition="in" filter="circle(in)">
                                      <p:cBhvr>
                                        <p:cTn id="164" dur="1000"/>
                                        <p:tgtEl>
                                          <p:spTgt spid="12"/>
                                        </p:tgtEl>
                                      </p:cBhvr>
                                    </p:animEffect>
                                  </p:childTnLst>
                                </p:cTn>
                              </p:par>
                              <p:par>
                                <p:cTn id="165" presetID="26" presetClass="entr" presetSubtype="0" fill="hold" nodeType="withEffect">
                                  <p:stCondLst>
                                    <p:cond delay="0"/>
                                  </p:stCondLst>
                                  <p:childTnLst>
                                    <p:set>
                                      <p:cBhvr>
                                        <p:cTn id="166" dur="1" fill="hold">
                                          <p:stCondLst>
                                            <p:cond delay="0"/>
                                          </p:stCondLst>
                                        </p:cTn>
                                        <p:tgtEl>
                                          <p:spTgt spid="13"/>
                                        </p:tgtEl>
                                        <p:attrNameLst>
                                          <p:attrName>style.visibility</p:attrName>
                                        </p:attrNameLst>
                                      </p:cBhvr>
                                      <p:to>
                                        <p:strVal val="visible"/>
                                      </p:to>
                                    </p:set>
                                    <p:animEffect transition="in" filter="wipe(down)">
                                      <p:cBhvr>
                                        <p:cTn id="167" dur="580">
                                          <p:stCondLst>
                                            <p:cond delay="0"/>
                                          </p:stCondLst>
                                        </p:cTn>
                                        <p:tgtEl>
                                          <p:spTgt spid="13"/>
                                        </p:tgtEl>
                                      </p:cBhvr>
                                    </p:animEffect>
                                    <p:anim calcmode="lin" valueType="num">
                                      <p:cBhvr>
                                        <p:cTn id="1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3" dur="26">
                                          <p:stCondLst>
                                            <p:cond delay="650"/>
                                          </p:stCondLst>
                                        </p:cTn>
                                        <p:tgtEl>
                                          <p:spTgt spid="13"/>
                                        </p:tgtEl>
                                      </p:cBhvr>
                                      <p:to x="100000" y="60000"/>
                                    </p:animScale>
                                    <p:animScale>
                                      <p:cBhvr>
                                        <p:cTn id="174" dur="166" decel="50000">
                                          <p:stCondLst>
                                            <p:cond delay="676"/>
                                          </p:stCondLst>
                                        </p:cTn>
                                        <p:tgtEl>
                                          <p:spTgt spid="13"/>
                                        </p:tgtEl>
                                      </p:cBhvr>
                                      <p:to x="100000" y="100000"/>
                                    </p:animScale>
                                    <p:animScale>
                                      <p:cBhvr>
                                        <p:cTn id="175" dur="26">
                                          <p:stCondLst>
                                            <p:cond delay="1312"/>
                                          </p:stCondLst>
                                        </p:cTn>
                                        <p:tgtEl>
                                          <p:spTgt spid="13"/>
                                        </p:tgtEl>
                                      </p:cBhvr>
                                      <p:to x="100000" y="80000"/>
                                    </p:animScale>
                                    <p:animScale>
                                      <p:cBhvr>
                                        <p:cTn id="176" dur="166" decel="50000">
                                          <p:stCondLst>
                                            <p:cond delay="1338"/>
                                          </p:stCondLst>
                                        </p:cTn>
                                        <p:tgtEl>
                                          <p:spTgt spid="13"/>
                                        </p:tgtEl>
                                      </p:cBhvr>
                                      <p:to x="100000" y="100000"/>
                                    </p:animScale>
                                    <p:animScale>
                                      <p:cBhvr>
                                        <p:cTn id="177" dur="26">
                                          <p:stCondLst>
                                            <p:cond delay="1642"/>
                                          </p:stCondLst>
                                        </p:cTn>
                                        <p:tgtEl>
                                          <p:spTgt spid="13"/>
                                        </p:tgtEl>
                                      </p:cBhvr>
                                      <p:to x="100000" y="90000"/>
                                    </p:animScale>
                                    <p:animScale>
                                      <p:cBhvr>
                                        <p:cTn id="178" dur="166" decel="50000">
                                          <p:stCondLst>
                                            <p:cond delay="1668"/>
                                          </p:stCondLst>
                                        </p:cTn>
                                        <p:tgtEl>
                                          <p:spTgt spid="13"/>
                                        </p:tgtEl>
                                      </p:cBhvr>
                                      <p:to x="100000" y="100000"/>
                                    </p:animScale>
                                    <p:animScale>
                                      <p:cBhvr>
                                        <p:cTn id="179" dur="26">
                                          <p:stCondLst>
                                            <p:cond delay="1808"/>
                                          </p:stCondLst>
                                        </p:cTn>
                                        <p:tgtEl>
                                          <p:spTgt spid="13"/>
                                        </p:tgtEl>
                                      </p:cBhvr>
                                      <p:to x="100000" y="95000"/>
                                    </p:animScale>
                                    <p:animScale>
                                      <p:cBhvr>
                                        <p:cTn id="180" dur="166" decel="50000">
                                          <p:stCondLst>
                                            <p:cond delay="1834"/>
                                          </p:stCondLst>
                                        </p:cTn>
                                        <p:tgtEl>
                                          <p:spTgt spid="13"/>
                                        </p:tgtEl>
                                      </p:cBhvr>
                                      <p:to x="100000" y="100000"/>
                                    </p:animScale>
                                  </p:childTnLst>
                                </p:cTn>
                              </p:par>
                              <p:par>
                                <p:cTn id="181" presetID="31" presetClass="entr" presetSubtype="0" fill="hold" nodeType="withEffect">
                                  <p:stCondLst>
                                    <p:cond delay="0"/>
                                  </p:stCondLst>
                                  <p:childTnLst>
                                    <p:set>
                                      <p:cBhvr>
                                        <p:cTn id="182" dur="1" fill="hold">
                                          <p:stCondLst>
                                            <p:cond delay="0"/>
                                          </p:stCondLst>
                                        </p:cTn>
                                        <p:tgtEl>
                                          <p:spTgt spid="4"/>
                                        </p:tgtEl>
                                        <p:attrNameLst>
                                          <p:attrName>style.visibility</p:attrName>
                                        </p:attrNameLst>
                                      </p:cBhvr>
                                      <p:to>
                                        <p:strVal val="visible"/>
                                      </p:to>
                                    </p:set>
                                    <p:anim calcmode="lin" valueType="num">
                                      <p:cBhvr>
                                        <p:cTn id="183" dur="1000" fill="hold"/>
                                        <p:tgtEl>
                                          <p:spTgt spid="4"/>
                                        </p:tgtEl>
                                        <p:attrNameLst>
                                          <p:attrName>ppt_w</p:attrName>
                                        </p:attrNameLst>
                                      </p:cBhvr>
                                      <p:tavLst>
                                        <p:tav tm="0">
                                          <p:val>
                                            <p:fltVal val="0"/>
                                          </p:val>
                                        </p:tav>
                                        <p:tav tm="100000">
                                          <p:val>
                                            <p:strVal val="#ppt_w"/>
                                          </p:val>
                                        </p:tav>
                                      </p:tavLst>
                                    </p:anim>
                                    <p:anim calcmode="lin" valueType="num">
                                      <p:cBhvr>
                                        <p:cTn id="184" dur="1000" fill="hold"/>
                                        <p:tgtEl>
                                          <p:spTgt spid="4"/>
                                        </p:tgtEl>
                                        <p:attrNameLst>
                                          <p:attrName>ppt_h</p:attrName>
                                        </p:attrNameLst>
                                      </p:cBhvr>
                                      <p:tavLst>
                                        <p:tav tm="0">
                                          <p:val>
                                            <p:fltVal val="0"/>
                                          </p:val>
                                        </p:tav>
                                        <p:tav tm="100000">
                                          <p:val>
                                            <p:strVal val="#ppt_h"/>
                                          </p:val>
                                        </p:tav>
                                      </p:tavLst>
                                    </p:anim>
                                    <p:anim calcmode="lin" valueType="num">
                                      <p:cBhvr>
                                        <p:cTn id="185" dur="1000" fill="hold"/>
                                        <p:tgtEl>
                                          <p:spTgt spid="4"/>
                                        </p:tgtEl>
                                        <p:attrNameLst>
                                          <p:attrName>style.rotation</p:attrName>
                                        </p:attrNameLst>
                                      </p:cBhvr>
                                      <p:tavLst>
                                        <p:tav tm="0">
                                          <p:val>
                                            <p:fltVal val="90"/>
                                          </p:val>
                                        </p:tav>
                                        <p:tav tm="100000">
                                          <p:val>
                                            <p:fltVal val="0"/>
                                          </p:val>
                                        </p:tav>
                                      </p:tavLst>
                                    </p:anim>
                                    <p:animEffect transition="in" filter="fade">
                                      <p:cBhvr>
                                        <p:cTn id="18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3"/>
          <a:srcRect l="19374" t="57351" r="19289" b="19718"/>
          <a:stretch/>
        </p:blipFill>
        <p:spPr>
          <a:xfrm>
            <a:off x="-90457" y="0"/>
            <a:ext cx="9234457" cy="2761861"/>
          </a:xfrm>
          <a:prstGeom prst="rect">
            <a:avLst/>
          </a:prstGeom>
        </p:spPr>
      </p:pic>
      <p:sp>
        <p:nvSpPr>
          <p:cNvPr id="8" name="Título 1">
            <a:extLst>
              <a:ext uri="{FF2B5EF4-FFF2-40B4-BE49-F238E27FC236}">
                <a16:creationId xmlns:a16="http://schemas.microsoft.com/office/drawing/2014/main" xmlns="" id="{49A3FC1B-1E5E-4FEA-9D6B-F0E20099243D}"/>
              </a:ext>
            </a:extLst>
          </p:cNvPr>
          <p:cNvSpPr txBox="1">
            <a:spLocks/>
          </p:cNvSpPr>
          <p:nvPr/>
        </p:nvSpPr>
        <p:spPr>
          <a:xfrm>
            <a:off x="0" y="2761861"/>
            <a:ext cx="9143999" cy="2381639"/>
          </a:xfrm>
          <a:prstGeom prst="rect">
            <a:avLst/>
          </a:prstGeom>
          <a:solidFill>
            <a:srgbClr val="00FF0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s-ES" sz="2700" b="1" i="1" dirty="0">
                <a:solidFill>
                  <a:srgbClr val="FFFF99"/>
                </a:solidFill>
              </a:rPr>
              <a:t/>
            </a:r>
            <a:br>
              <a:rPr lang="es-ES" sz="2700" b="1" i="1" dirty="0">
                <a:solidFill>
                  <a:srgbClr val="FFFF99"/>
                </a:solidFill>
              </a:rPr>
            </a:br>
            <a:r>
              <a:rPr lang="es-ES" sz="14400" b="1" i="1" dirty="0">
                <a:solidFill>
                  <a:schemeClr val="bg1"/>
                </a:solidFill>
              </a:rPr>
              <a:t>Real News: </a:t>
            </a:r>
          </a:p>
          <a:p>
            <a:r>
              <a:rPr lang="es-ES" sz="14400" b="1" dirty="0"/>
              <a:t>CAP PROFESSIONAL SANITARI </a:t>
            </a:r>
            <a:r>
              <a:rPr lang="es-ES" sz="11200" b="1" dirty="0" err="1"/>
              <a:t>recomana</a:t>
            </a:r>
            <a:r>
              <a:rPr lang="es-ES" sz="11200" b="1" dirty="0"/>
              <a:t> </a:t>
            </a:r>
            <a:r>
              <a:rPr lang="es-ES" sz="11200" b="1" dirty="0" err="1"/>
              <a:t>beure</a:t>
            </a:r>
            <a:r>
              <a:rPr lang="es-ES" sz="11200" b="1" dirty="0"/>
              <a:t> alcohol per a estar </a:t>
            </a:r>
            <a:r>
              <a:rPr lang="es-ES" sz="11200" b="1" dirty="0" err="1"/>
              <a:t>bé</a:t>
            </a:r>
            <a:r>
              <a:rPr lang="es-ES" sz="11200" b="1" dirty="0"/>
              <a:t>, </a:t>
            </a:r>
            <a:r>
              <a:rPr lang="es-ES" sz="11200" b="1" dirty="0" err="1"/>
              <a:t>perquè</a:t>
            </a:r>
            <a:r>
              <a:rPr lang="es-ES" sz="14400" b="1" dirty="0"/>
              <a:t> </a:t>
            </a:r>
            <a:r>
              <a:rPr lang="es-ES" sz="14400" b="1" dirty="0" err="1"/>
              <a:t>cap</a:t>
            </a:r>
            <a:r>
              <a:rPr lang="es-ES" sz="14400" b="1" dirty="0"/>
              <a:t> </a:t>
            </a:r>
            <a:r>
              <a:rPr lang="es-ES" sz="14400" b="1" dirty="0" err="1"/>
              <a:t>quantitat</a:t>
            </a:r>
            <a:r>
              <a:rPr lang="es-ES" sz="14400" b="1" dirty="0"/>
              <a:t> </a:t>
            </a:r>
            <a:r>
              <a:rPr lang="es-ES" sz="14400" b="1" dirty="0" err="1"/>
              <a:t>d’alcohol</a:t>
            </a:r>
            <a:r>
              <a:rPr lang="es-ES" sz="14400" b="1" dirty="0"/>
              <a:t> es segura ni saludable.</a:t>
            </a:r>
            <a:r>
              <a:rPr lang="es-ES" sz="14400" b="1" dirty="0">
                <a:solidFill>
                  <a:srgbClr val="000000"/>
                </a:solidFill>
              </a:rPr>
              <a:t/>
            </a:r>
            <a:br>
              <a:rPr lang="es-ES" sz="14400" b="1" dirty="0">
                <a:solidFill>
                  <a:srgbClr val="000000"/>
                </a:solidFill>
              </a:rPr>
            </a:br>
            <a:r>
              <a:rPr lang="es-ES" dirty="0"/>
              <a:t/>
            </a:r>
            <a:br>
              <a:rPr lang="es-ES" dirty="0"/>
            </a:br>
            <a:endParaRPr lang="es-ES" dirty="0"/>
          </a:p>
        </p:txBody>
      </p:sp>
    </p:spTree>
    <p:extLst>
      <p:ext uri="{BB962C8B-B14F-4D97-AF65-F5344CB8AC3E}">
        <p14:creationId xmlns:p14="http://schemas.microsoft.com/office/powerpoint/2010/main" val="32148301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6"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C72620B-4A62-4A69-B6E8-CAC6132923E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xmlns="" id="{6E932557-69A3-4987-80B0-AA2A9A78F49E}"/>
              </a:ext>
            </a:extLst>
          </p:cNvPr>
          <p:cNvSpPr>
            <a:spLocks noGrp="1"/>
          </p:cNvSpPr>
          <p:nvPr>
            <p:ph idx="1"/>
          </p:nvPr>
        </p:nvSpPr>
        <p:spPr/>
        <p:txBody>
          <a:bodyPr/>
          <a:lstStyle/>
          <a:p>
            <a:endParaRPr lang="es-ES"/>
          </a:p>
        </p:txBody>
      </p:sp>
      <p:pic>
        <p:nvPicPr>
          <p:cNvPr id="4" name="Marcador de contenido 5">
            <a:extLst>
              <a:ext uri="{FF2B5EF4-FFF2-40B4-BE49-F238E27FC236}">
                <a16:creationId xmlns:a16="http://schemas.microsoft.com/office/drawing/2014/main" xmlns="" id="{395C6BC0-A33F-46C3-9B13-E02E2CC3C96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Lst>
          </a:blip>
          <a:srcRect l="6624" t="14144" r="5547" b="12105"/>
          <a:stretch/>
        </p:blipFill>
        <p:spPr>
          <a:xfrm>
            <a:off x="0" y="0"/>
            <a:ext cx="9144000" cy="5143500"/>
          </a:xfrm>
          <a:prstGeom prst="rect">
            <a:avLst/>
          </a:prstGeom>
        </p:spPr>
      </p:pic>
      <p:sp>
        <p:nvSpPr>
          <p:cNvPr id="5" name="CuadroTexto 4">
            <a:extLst>
              <a:ext uri="{FF2B5EF4-FFF2-40B4-BE49-F238E27FC236}">
                <a16:creationId xmlns:a16="http://schemas.microsoft.com/office/drawing/2014/main" xmlns="" id="{DBE7152C-0CBF-4B5B-A34E-AF1C91789CD2}"/>
              </a:ext>
            </a:extLst>
          </p:cNvPr>
          <p:cNvSpPr txBox="1"/>
          <p:nvPr/>
        </p:nvSpPr>
        <p:spPr>
          <a:xfrm>
            <a:off x="41490" y="585347"/>
            <a:ext cx="4995912" cy="1384995"/>
          </a:xfrm>
          <a:prstGeom prst="rect">
            <a:avLst/>
          </a:prstGeom>
          <a:noFill/>
        </p:spPr>
        <p:txBody>
          <a:bodyPr wrap="square" rtlCol="0">
            <a:spAutoFit/>
          </a:bodyPr>
          <a:lstStyle/>
          <a:p>
            <a:pPr algn="ctr"/>
            <a:r>
              <a:rPr lang="es-ES" sz="2800" b="1" spc="-100" dirty="0">
                <a:solidFill>
                  <a:schemeClr val="bg1"/>
                </a:solidFill>
                <a:latin typeface="Arial Black" panose="020B0A04020102020204" pitchFamily="34" charset="0"/>
                <a:cs typeface="Arial"/>
              </a:rPr>
              <a:t>¿</a:t>
            </a:r>
            <a:r>
              <a:rPr lang="es-ES" sz="2800" b="1" spc="-100" dirty="0" err="1">
                <a:solidFill>
                  <a:schemeClr val="bg1"/>
                </a:solidFill>
                <a:latin typeface="Arial Black" panose="020B0A04020102020204" pitchFamily="34" charset="0"/>
                <a:cs typeface="Arial"/>
              </a:rPr>
              <a:t>Teniu</a:t>
            </a:r>
            <a:r>
              <a:rPr lang="es-ES" sz="2800" b="1" spc="-100" dirty="0">
                <a:solidFill>
                  <a:schemeClr val="bg1"/>
                </a:solidFill>
                <a:latin typeface="Arial Black" panose="020B0A04020102020204" pitchFamily="34" charset="0"/>
                <a:cs typeface="Arial"/>
              </a:rPr>
              <a:t> alguna pregunta, alguna cosa a comentar </a:t>
            </a:r>
            <a:r>
              <a:rPr lang="es-ES" sz="2800" b="1" spc="-100" dirty="0" err="1">
                <a:solidFill>
                  <a:schemeClr val="bg1"/>
                </a:solidFill>
                <a:latin typeface="Arial Black" panose="020B0A04020102020204" pitchFamily="34" charset="0"/>
                <a:cs typeface="Arial"/>
              </a:rPr>
              <a:t>abans</a:t>
            </a:r>
            <a:r>
              <a:rPr lang="es-ES" sz="2800" b="1" spc="-100" dirty="0">
                <a:solidFill>
                  <a:schemeClr val="bg1"/>
                </a:solidFill>
                <a:latin typeface="Arial Black" panose="020B0A04020102020204" pitchFamily="34" charset="0"/>
                <a:cs typeface="Arial"/>
              </a:rPr>
              <a:t> </a:t>
            </a:r>
            <a:r>
              <a:rPr lang="es-ES" sz="2800" b="1" spc="-100" dirty="0" err="1">
                <a:solidFill>
                  <a:schemeClr val="bg1"/>
                </a:solidFill>
                <a:latin typeface="Arial Black" panose="020B0A04020102020204" pitchFamily="34" charset="0"/>
                <a:cs typeface="Arial"/>
              </a:rPr>
              <a:t>d'acabar</a:t>
            </a:r>
            <a:r>
              <a:rPr lang="es-ES" sz="2800" b="1" spc="-100" dirty="0">
                <a:solidFill>
                  <a:schemeClr val="bg1"/>
                </a:solidFill>
                <a:latin typeface="Arial Black" panose="020B0A04020102020204" pitchFamily="34" charset="0"/>
                <a:cs typeface="Arial"/>
              </a:rPr>
              <a:t>?</a:t>
            </a:r>
          </a:p>
        </p:txBody>
      </p:sp>
      <p:sp>
        <p:nvSpPr>
          <p:cNvPr id="6" name="CuadroTexto 5">
            <a:extLst>
              <a:ext uri="{FF2B5EF4-FFF2-40B4-BE49-F238E27FC236}">
                <a16:creationId xmlns:a16="http://schemas.microsoft.com/office/drawing/2014/main" xmlns="" id="{3DC2C5DB-4A76-4363-9F04-846766B95C3B}"/>
              </a:ext>
            </a:extLst>
          </p:cNvPr>
          <p:cNvSpPr txBox="1"/>
          <p:nvPr/>
        </p:nvSpPr>
        <p:spPr>
          <a:xfrm>
            <a:off x="4942981" y="1112455"/>
            <a:ext cx="3992297" cy="1246495"/>
          </a:xfrm>
          <a:prstGeom prst="rect">
            <a:avLst/>
          </a:prstGeom>
          <a:noFill/>
        </p:spPr>
        <p:txBody>
          <a:bodyPr wrap="square" rtlCol="0">
            <a:spAutoFit/>
          </a:bodyPr>
          <a:lstStyle/>
          <a:p>
            <a:pPr algn="ctr"/>
            <a:r>
              <a:rPr lang="es-ES" altLang="es-ES" sz="2500" b="1" spc="-100" dirty="0">
                <a:solidFill>
                  <a:srgbClr val="4BACC6">
                    <a:lumMod val="60000"/>
                    <a:lumOff val="40000"/>
                  </a:srgbClr>
                </a:solidFill>
                <a:latin typeface="Bahnschrift" panose="020B0502040204020203" pitchFamily="34" charset="0"/>
                <a:cs typeface="Arial"/>
              </a:rPr>
              <a:t>Ara </a:t>
            </a:r>
            <a:r>
              <a:rPr lang="es-ES" altLang="es-ES" sz="2500" b="1" spc="-100" dirty="0" err="1">
                <a:solidFill>
                  <a:srgbClr val="4BACC6">
                    <a:lumMod val="60000"/>
                    <a:lumOff val="40000"/>
                  </a:srgbClr>
                </a:solidFill>
                <a:latin typeface="Bahnschrift" panose="020B0502040204020203" pitchFamily="34" charset="0"/>
                <a:cs typeface="Arial"/>
              </a:rPr>
              <a:t>teniu</a:t>
            </a:r>
            <a:r>
              <a:rPr lang="es-ES" altLang="es-ES" sz="2500" b="1" spc="-100" dirty="0">
                <a:solidFill>
                  <a:srgbClr val="4BACC6">
                    <a:lumMod val="60000"/>
                    <a:lumOff val="40000"/>
                  </a:srgbClr>
                </a:solidFill>
                <a:latin typeface="Bahnschrift" panose="020B0502040204020203" pitchFamily="34" charset="0"/>
                <a:cs typeface="Arial"/>
              </a:rPr>
              <a:t> </a:t>
            </a:r>
            <a:r>
              <a:rPr lang="es-ES" altLang="es-ES" sz="2500" b="1" spc="-100" dirty="0" err="1">
                <a:solidFill>
                  <a:srgbClr val="4BACC6">
                    <a:lumMod val="60000"/>
                    <a:lumOff val="40000"/>
                  </a:srgbClr>
                </a:solidFill>
                <a:latin typeface="Bahnschrift" panose="020B0502040204020203" pitchFamily="34" charset="0"/>
                <a:cs typeface="Arial"/>
              </a:rPr>
              <a:t>més</a:t>
            </a:r>
            <a:r>
              <a:rPr lang="es-ES" altLang="es-ES" sz="2500" b="1" spc="-100" dirty="0">
                <a:solidFill>
                  <a:srgbClr val="4BACC6">
                    <a:lumMod val="60000"/>
                    <a:lumOff val="40000"/>
                  </a:srgbClr>
                </a:solidFill>
                <a:latin typeface="Bahnschrift" panose="020B0502040204020203" pitchFamily="34" charset="0"/>
                <a:cs typeface="Arial"/>
              </a:rPr>
              <a:t> </a:t>
            </a:r>
            <a:r>
              <a:rPr lang="es-ES" altLang="es-ES" sz="2500" b="1" spc="-100" dirty="0" err="1">
                <a:solidFill>
                  <a:srgbClr val="4BACC6">
                    <a:lumMod val="60000"/>
                    <a:lumOff val="40000"/>
                  </a:srgbClr>
                </a:solidFill>
                <a:latin typeface="Bahnschrift" panose="020B0502040204020203" pitchFamily="34" charset="0"/>
                <a:cs typeface="Arial"/>
              </a:rPr>
              <a:t>informació</a:t>
            </a:r>
            <a:r>
              <a:rPr lang="es-ES" altLang="es-ES" sz="2500" b="1" spc="-100" dirty="0">
                <a:solidFill>
                  <a:srgbClr val="4BACC6">
                    <a:lumMod val="60000"/>
                    <a:lumOff val="40000"/>
                  </a:srgbClr>
                </a:solidFill>
                <a:latin typeface="Bahnschrift" panose="020B0502040204020203" pitchFamily="34" charset="0"/>
                <a:cs typeface="Arial"/>
              </a:rPr>
              <a:t> sobre </a:t>
            </a:r>
            <a:r>
              <a:rPr lang="es-ES" altLang="es-ES" sz="2500" b="1" spc="-100" dirty="0" err="1">
                <a:solidFill>
                  <a:srgbClr val="4BACC6">
                    <a:lumMod val="60000"/>
                    <a:lumOff val="40000"/>
                  </a:srgbClr>
                </a:solidFill>
                <a:latin typeface="Bahnschrift" panose="020B0502040204020203" pitchFamily="34" charset="0"/>
                <a:cs typeface="Arial"/>
              </a:rPr>
              <a:t>l'alcohol</a:t>
            </a:r>
            <a:r>
              <a:rPr lang="es-ES" altLang="es-ES" sz="2500" b="1" spc="-100" dirty="0">
                <a:solidFill>
                  <a:srgbClr val="4BACC6">
                    <a:lumMod val="60000"/>
                    <a:lumOff val="40000"/>
                  </a:srgbClr>
                </a:solidFill>
                <a:latin typeface="Bahnschrift" panose="020B0502040204020203" pitchFamily="34" charset="0"/>
                <a:cs typeface="Arial"/>
              </a:rPr>
              <a:t> per a </a:t>
            </a:r>
            <a:r>
              <a:rPr lang="es-ES" altLang="es-ES" sz="2500" b="1" spc="-100" dirty="0" err="1">
                <a:solidFill>
                  <a:srgbClr val="4BACC6">
                    <a:lumMod val="60000"/>
                    <a:lumOff val="40000"/>
                  </a:srgbClr>
                </a:solidFill>
                <a:latin typeface="Bahnschrift" panose="020B0502040204020203" pitchFamily="34" charset="0"/>
                <a:cs typeface="Arial"/>
              </a:rPr>
              <a:t>distingir</a:t>
            </a:r>
            <a:r>
              <a:rPr lang="es-ES" altLang="es-ES" sz="2500" b="1" spc="-100" dirty="0">
                <a:solidFill>
                  <a:srgbClr val="4BACC6">
                    <a:lumMod val="60000"/>
                    <a:lumOff val="40000"/>
                  </a:srgbClr>
                </a:solidFill>
                <a:latin typeface="Bahnschrift" panose="020B0502040204020203" pitchFamily="34" charset="0"/>
                <a:cs typeface="Arial"/>
              </a:rPr>
              <a:t> el que </a:t>
            </a:r>
            <a:r>
              <a:rPr lang="es-ES" altLang="es-ES" sz="2500" b="1" spc="-100" dirty="0" err="1">
                <a:solidFill>
                  <a:srgbClr val="4BACC6">
                    <a:lumMod val="60000"/>
                    <a:lumOff val="40000"/>
                  </a:srgbClr>
                </a:solidFill>
                <a:latin typeface="Bahnschrift" panose="020B0502040204020203" pitchFamily="34" charset="0"/>
                <a:cs typeface="Arial"/>
              </a:rPr>
              <a:t>és</a:t>
            </a:r>
            <a:r>
              <a:rPr lang="es-ES" altLang="es-ES" sz="2500" b="1" spc="-100" dirty="0">
                <a:solidFill>
                  <a:srgbClr val="4BACC6">
                    <a:lumMod val="60000"/>
                    <a:lumOff val="40000"/>
                  </a:srgbClr>
                </a:solidFill>
                <a:latin typeface="Bahnschrift" panose="020B0502040204020203" pitchFamily="34" charset="0"/>
                <a:cs typeface="Arial"/>
              </a:rPr>
              <a:t> </a:t>
            </a:r>
            <a:r>
              <a:rPr lang="es-ES" altLang="es-ES" sz="2500" b="1" spc="-100" dirty="0" err="1">
                <a:solidFill>
                  <a:srgbClr val="4BACC6">
                    <a:lumMod val="60000"/>
                    <a:lumOff val="40000"/>
                  </a:srgbClr>
                </a:solidFill>
                <a:latin typeface="Bahnschrift" panose="020B0502040204020203" pitchFamily="34" charset="0"/>
                <a:cs typeface="Arial"/>
              </a:rPr>
              <a:t>veritat</a:t>
            </a:r>
            <a:r>
              <a:rPr lang="es-ES" altLang="es-ES" sz="2500" b="1" spc="-100" dirty="0">
                <a:solidFill>
                  <a:srgbClr val="4BACC6">
                    <a:lumMod val="60000"/>
                    <a:lumOff val="40000"/>
                  </a:srgbClr>
                </a:solidFill>
                <a:latin typeface="Bahnschrift" panose="020B0502040204020203" pitchFamily="34" charset="0"/>
                <a:cs typeface="Arial"/>
              </a:rPr>
              <a:t> de la </a:t>
            </a:r>
            <a:r>
              <a:rPr lang="es-ES" altLang="es-ES" sz="2500" b="1" spc="-100" dirty="0" err="1">
                <a:solidFill>
                  <a:srgbClr val="4BACC6">
                    <a:lumMod val="60000"/>
                    <a:lumOff val="40000"/>
                  </a:srgbClr>
                </a:solidFill>
                <a:latin typeface="Bahnschrift" panose="020B0502040204020203" pitchFamily="34" charset="0"/>
                <a:cs typeface="Arial"/>
              </a:rPr>
              <a:t>falsedat</a:t>
            </a:r>
            <a:r>
              <a:rPr lang="es-ES" altLang="es-ES" sz="2500" b="1" spc="-100" dirty="0">
                <a:solidFill>
                  <a:srgbClr val="4BACC6">
                    <a:lumMod val="60000"/>
                    <a:lumOff val="40000"/>
                  </a:srgbClr>
                </a:solidFill>
                <a:latin typeface="Bahnschrift" panose="020B0502040204020203" pitchFamily="34" charset="0"/>
                <a:cs typeface="Arial"/>
              </a:rPr>
              <a:t>.</a:t>
            </a:r>
          </a:p>
        </p:txBody>
      </p:sp>
      <p:sp>
        <p:nvSpPr>
          <p:cNvPr id="7" name="CuadroTexto 6">
            <a:extLst>
              <a:ext uri="{FF2B5EF4-FFF2-40B4-BE49-F238E27FC236}">
                <a16:creationId xmlns:a16="http://schemas.microsoft.com/office/drawing/2014/main" xmlns="" id="{277CB813-5A73-4355-BB36-0286941A9FB3}"/>
              </a:ext>
            </a:extLst>
          </p:cNvPr>
          <p:cNvSpPr txBox="1"/>
          <p:nvPr/>
        </p:nvSpPr>
        <p:spPr>
          <a:xfrm>
            <a:off x="0" y="2835176"/>
            <a:ext cx="9144000" cy="1938992"/>
          </a:xfrm>
          <a:prstGeom prst="rect">
            <a:avLst/>
          </a:prstGeom>
          <a:solidFill>
            <a:schemeClr val="bg1"/>
          </a:solidFill>
        </p:spPr>
        <p:txBody>
          <a:bodyPr wrap="square" rtlCol="0">
            <a:spAutoFit/>
          </a:bodyPr>
          <a:lstStyle/>
          <a:p>
            <a:pPr algn="ctr"/>
            <a:r>
              <a:rPr lang="es-ES" altLang="es-ES" sz="2400" b="1" spc="-100" dirty="0">
                <a:solidFill>
                  <a:schemeClr val="tx2">
                    <a:lumMod val="75000"/>
                  </a:schemeClr>
                </a:solidFill>
                <a:latin typeface="Corbel" panose="020B0503020204020204" pitchFamily="34" charset="0"/>
                <a:cs typeface="Arial"/>
              </a:rPr>
              <a:t>LA DECISIÓ DE BEURE O NO, SEMPRE ÉS </a:t>
            </a:r>
          </a:p>
          <a:p>
            <a:pPr algn="ctr"/>
            <a:r>
              <a:rPr lang="es-ES" altLang="es-ES" sz="9600" b="1" spc="-100" dirty="0">
                <a:solidFill>
                  <a:schemeClr val="tx2">
                    <a:lumMod val="75000"/>
                  </a:schemeClr>
                </a:solidFill>
                <a:latin typeface="Corbel" panose="020B0503020204020204" pitchFamily="34" charset="0"/>
                <a:cs typeface="Arial"/>
              </a:rPr>
              <a:t>TEUA</a:t>
            </a:r>
            <a:endParaRPr lang="es-ES" sz="9600" b="1" spc="-100" dirty="0">
              <a:solidFill>
                <a:schemeClr val="tx2">
                  <a:lumMod val="75000"/>
                </a:schemeClr>
              </a:solidFill>
              <a:latin typeface="Corbel" panose="020B0503020204020204" pitchFamily="34" charset="0"/>
              <a:cs typeface="Arial"/>
            </a:endParaRPr>
          </a:p>
        </p:txBody>
      </p:sp>
      <p:pic>
        <p:nvPicPr>
          <p:cNvPr id="8" name="Imagen 7">
            <a:extLst>
              <a:ext uri="{FF2B5EF4-FFF2-40B4-BE49-F238E27FC236}">
                <a16:creationId xmlns:a16="http://schemas.microsoft.com/office/drawing/2014/main" xmlns="" id="{45FD6454-C7AD-4CCE-B738-B49E8C4F9082}"/>
              </a:ext>
            </a:extLst>
          </p:cNvPr>
          <p:cNvPicPr>
            <a:picLocks noChangeAspect="1"/>
          </p:cNvPicPr>
          <p:nvPr/>
        </p:nvPicPr>
        <p:blipFill>
          <a:blip r:embed="rId5"/>
          <a:stretch>
            <a:fillRect/>
          </a:stretch>
        </p:blipFill>
        <p:spPr>
          <a:xfrm flipH="1">
            <a:off x="6083949" y="3264406"/>
            <a:ext cx="1330641" cy="1330217"/>
          </a:xfrm>
          <a:prstGeom prst="rect">
            <a:avLst/>
          </a:prstGeom>
        </p:spPr>
      </p:pic>
    </p:spTree>
    <p:extLst>
      <p:ext uri="{BB962C8B-B14F-4D97-AF65-F5344CB8AC3E}">
        <p14:creationId xmlns:p14="http://schemas.microsoft.com/office/powerpoint/2010/main" val="42071380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p:tgtEl>
                                          <p:spTgt spid="6"/>
                                        </p:tgtEl>
                                        <p:attrNameLst>
                                          <p:attrName>ppt_y</p:attrName>
                                        </p:attrNameLst>
                                      </p:cBhvr>
                                      <p:tavLst>
                                        <p:tav tm="0">
                                          <p:val>
                                            <p:strVal val="#ppt_y+#ppt_h*1.125000"/>
                                          </p:val>
                                        </p:tav>
                                        <p:tav tm="100000">
                                          <p:val>
                                            <p:strVal val="#ppt_y"/>
                                          </p:val>
                                        </p:tav>
                                      </p:tavLst>
                                    </p:anim>
                                    <p:animEffect transition="in" filter="wipe(up)">
                                      <p:cBhvr>
                                        <p:cTn id="14" dur="1000"/>
                                        <p:tgtEl>
                                          <p:spTgt spid="6"/>
                                        </p:tgtEl>
                                      </p:cBhvr>
                                    </p:animEffect>
                                  </p:childTnLst>
                                </p:cTn>
                              </p:par>
                            </p:childTnLst>
                          </p:cTn>
                        </p:par>
                        <p:par>
                          <p:cTn id="15" fill="hold">
                            <p:stCondLst>
                              <p:cond delay="1000"/>
                            </p:stCondLst>
                            <p:childTnLst>
                              <p:par>
                                <p:cTn id="16" presetID="42" presetClass="entr" presetSubtype="0" fill="hold" grpId="0" nodeType="afterEffect">
                                  <p:stCondLst>
                                    <p:cond delay="2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ppt_x</p:attrName>
                                        </p:attrNameLst>
                                      </p:cBhvr>
                                      <p:tavLst>
                                        <p:tav tm="0">
                                          <p:val>
                                            <p:strVal val="#ppt_x"/>
                                          </p:val>
                                        </p:tav>
                                        <p:tav tm="100000">
                                          <p:val>
                                            <p:strVal val="#ppt_x"/>
                                          </p:val>
                                        </p:tav>
                                      </p:tavLst>
                                    </p:anim>
                                    <p:anim calcmode="lin" valueType="num">
                                      <p:cBhvr>
                                        <p:cTn id="20" dur="2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5000"/>
                            </p:stCondLst>
                            <p:childTnLst>
                              <p:par>
                                <p:cTn id="22" presetID="3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80500">
              <a:srgbClr val="D8E3F0"/>
            </a:gs>
            <a:gs pos="82000">
              <a:srgbClr val="ECF1F8"/>
            </a:gs>
            <a:gs pos="51000">
              <a:schemeClr val="bg1"/>
            </a:gs>
            <a:gs pos="88000">
              <a:schemeClr val="accent1">
                <a:lumMod val="45000"/>
                <a:lumOff val="55000"/>
              </a:schemeClr>
            </a:gs>
            <a:gs pos="100000">
              <a:schemeClr val="accent1">
                <a:lumMod val="45000"/>
                <a:lumOff val="55000"/>
              </a:schemeClr>
            </a:gs>
            <a:gs pos="33000">
              <a:schemeClr val="tx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 y="474919"/>
            <a:ext cx="9144001" cy="1551103"/>
          </a:xfrm>
          <a:solidFill>
            <a:schemeClr val="tx2">
              <a:lumMod val="60000"/>
              <a:lumOff val="40000"/>
            </a:schemeClr>
          </a:solidFill>
        </p:spPr>
        <p:txBody>
          <a:bodyPr>
            <a:normAutofit/>
          </a:bodyPr>
          <a:lstStyle/>
          <a:p>
            <a:pPr algn="l"/>
            <a:r>
              <a:rPr lang="es-ES" b="1" dirty="0">
                <a:solidFill>
                  <a:schemeClr val="bg1"/>
                </a:solidFill>
              </a:rPr>
              <a:t>EL GRUP GUANYADOR</a:t>
            </a:r>
            <a:br>
              <a:rPr lang="es-ES" b="1" dirty="0">
                <a:solidFill>
                  <a:schemeClr val="bg1"/>
                </a:solidFill>
              </a:rPr>
            </a:br>
            <a:r>
              <a:rPr lang="es-ES" b="1" dirty="0">
                <a:solidFill>
                  <a:schemeClr val="bg1"/>
                </a:solidFill>
              </a:rPr>
              <a:t>              DEL CONCURS                  ÉS…</a:t>
            </a:r>
          </a:p>
        </p:txBody>
      </p:sp>
      <p:pic>
        <p:nvPicPr>
          <p:cNvPr id="4" name="Marcador de contenido 3" descr="https://images.emojiterra.com/mozilla/512px/1f44f.png"/>
          <p:cNvPicPr>
            <a:picLocks noGrp="1"/>
          </p:cNvPicPr>
          <p:nvPr>
            <p:ph idx="1"/>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21988" y="2893465"/>
            <a:ext cx="1032060" cy="1185396"/>
          </a:xfrm>
          <a:prstGeom prst="rect">
            <a:avLst/>
          </a:prstGeom>
          <a:noFill/>
          <a:ln>
            <a:noFill/>
          </a:ln>
        </p:spPr>
      </p:pic>
      <p:pic>
        <p:nvPicPr>
          <p:cNvPr id="5" name="Imagen 4" descr="https://images.emojiterra.com/twitter/v13.1/512px/1f44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9755" y="3165114"/>
            <a:ext cx="960868" cy="752100"/>
          </a:xfrm>
          <a:prstGeom prst="rect">
            <a:avLst/>
          </a:prstGeom>
          <a:noFill/>
          <a:ln>
            <a:noFill/>
          </a:ln>
        </p:spPr>
      </p:pic>
      <p:pic>
        <p:nvPicPr>
          <p:cNvPr id="6" name="Imagen 5" descr="https://images.emojiterra.com/mozilla/512px/1f44f.png"/>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103198" y="2639614"/>
            <a:ext cx="1097635" cy="901550"/>
          </a:xfrm>
          <a:prstGeom prst="rect">
            <a:avLst/>
          </a:prstGeom>
          <a:noFill/>
          <a:ln>
            <a:noFill/>
          </a:ln>
        </p:spPr>
      </p:pic>
      <p:pic>
        <p:nvPicPr>
          <p:cNvPr id="7" name="Imagen 6" descr="https://images.emojiterra.com/mozilla/512px/1f44f.png"/>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293690" y="3248481"/>
            <a:ext cx="604647" cy="777705"/>
          </a:xfrm>
          <a:prstGeom prst="rect">
            <a:avLst/>
          </a:prstGeom>
          <a:noFill/>
          <a:ln>
            <a:noFill/>
          </a:ln>
        </p:spPr>
      </p:pic>
      <p:pic>
        <p:nvPicPr>
          <p:cNvPr id="8" name="Imagen 7" descr="https://images.emojiterra.com/twitter/v13.1/512px/1f44f.png"/>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412178" y="2893465"/>
            <a:ext cx="573294" cy="647699"/>
          </a:xfrm>
          <a:prstGeom prst="rect">
            <a:avLst/>
          </a:prstGeom>
          <a:noFill/>
          <a:ln>
            <a:noFill/>
          </a:ln>
        </p:spPr>
      </p:pic>
      <p:pic>
        <p:nvPicPr>
          <p:cNvPr id="9" name="Imagen 8" descr="https://images.emojiterra.com/mozilla/512px/1f44f.png"/>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47487" y="3266208"/>
            <a:ext cx="990617" cy="842495"/>
          </a:xfrm>
          <a:prstGeom prst="rect">
            <a:avLst/>
          </a:prstGeom>
          <a:noFill/>
          <a:ln>
            <a:noFill/>
          </a:ln>
        </p:spPr>
      </p:pic>
      <p:pic>
        <p:nvPicPr>
          <p:cNvPr id="10" name="Imagen 9" descr="https://images.emojiterra.com/mozilla/512px/1f44f.png"/>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781449" y="2453323"/>
            <a:ext cx="990617" cy="842495"/>
          </a:xfrm>
          <a:prstGeom prst="rect">
            <a:avLst/>
          </a:prstGeom>
          <a:noFill/>
          <a:ln>
            <a:noFill/>
          </a:ln>
        </p:spPr>
      </p:pic>
      <p:pic>
        <p:nvPicPr>
          <p:cNvPr id="11" name="Marcador de contenido 3"/>
          <p:cNvPicPr>
            <a:picLocks noChangeAspect="1"/>
          </p:cNvPicPr>
          <p:nvPr/>
        </p:nvPicPr>
        <p:blipFill rotWithShape="1">
          <a:blip r:embed="rId7"/>
          <a:srcRect l="11173" t="25610" r="38208" b="18719"/>
          <a:stretch/>
        </p:blipFill>
        <p:spPr>
          <a:xfrm>
            <a:off x="5294222" y="190767"/>
            <a:ext cx="2070026" cy="1853093"/>
          </a:xfrm>
          <a:prstGeom prst="rect">
            <a:avLst/>
          </a:prstGeom>
          <a:effectLst>
            <a:innerShdw blurRad="114300">
              <a:schemeClr val="accent1"/>
            </a:innerShdw>
            <a:softEdge rad="12700"/>
          </a:effectLst>
        </p:spPr>
      </p:pic>
    </p:spTree>
    <p:extLst>
      <p:ext uri="{BB962C8B-B14F-4D97-AF65-F5344CB8AC3E}">
        <p14:creationId xmlns:p14="http://schemas.microsoft.com/office/powerpoint/2010/main" val="7277011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3700"/>
                            </p:stCondLst>
                            <p:childTnLst>
                              <p:par>
                                <p:cTn id="12" presetID="32" presetClass="emph" presetSubtype="0" repeatCount="10000" fill="hold" nodeType="afterEffect">
                                  <p:stCondLst>
                                    <p:cond delay="0"/>
                                  </p:stCondLst>
                                  <p:childTnLst>
                                    <p:animRot by="120000">
                                      <p:cBhvr>
                                        <p:cTn id="13" dur="50" fill="hold">
                                          <p:stCondLst>
                                            <p:cond delay="0"/>
                                          </p:stCondLst>
                                        </p:cTn>
                                        <p:tgtEl>
                                          <p:spTgt spid="10"/>
                                        </p:tgtEl>
                                        <p:attrNameLst>
                                          <p:attrName>r</p:attrName>
                                        </p:attrNameLst>
                                      </p:cBhvr>
                                    </p:animRot>
                                    <p:animRot by="-240000">
                                      <p:cBhvr>
                                        <p:cTn id="14" dur="100" fill="hold">
                                          <p:stCondLst>
                                            <p:cond delay="100"/>
                                          </p:stCondLst>
                                        </p:cTn>
                                        <p:tgtEl>
                                          <p:spTgt spid="10"/>
                                        </p:tgtEl>
                                        <p:attrNameLst>
                                          <p:attrName>r</p:attrName>
                                        </p:attrNameLst>
                                      </p:cBhvr>
                                    </p:animRot>
                                    <p:animRot by="240000">
                                      <p:cBhvr>
                                        <p:cTn id="15" dur="100" fill="hold">
                                          <p:stCondLst>
                                            <p:cond delay="200"/>
                                          </p:stCondLst>
                                        </p:cTn>
                                        <p:tgtEl>
                                          <p:spTgt spid="10"/>
                                        </p:tgtEl>
                                        <p:attrNameLst>
                                          <p:attrName>r</p:attrName>
                                        </p:attrNameLst>
                                      </p:cBhvr>
                                    </p:animRot>
                                    <p:animRot by="-240000">
                                      <p:cBhvr>
                                        <p:cTn id="16" dur="100" fill="hold">
                                          <p:stCondLst>
                                            <p:cond delay="300"/>
                                          </p:stCondLst>
                                        </p:cTn>
                                        <p:tgtEl>
                                          <p:spTgt spid="10"/>
                                        </p:tgtEl>
                                        <p:attrNameLst>
                                          <p:attrName>r</p:attrName>
                                        </p:attrNameLst>
                                      </p:cBhvr>
                                    </p:animRot>
                                    <p:animRot by="120000">
                                      <p:cBhvr>
                                        <p:cTn id="17" dur="100" fill="hold">
                                          <p:stCondLst>
                                            <p:cond delay="400"/>
                                          </p:stCondLst>
                                        </p:cTn>
                                        <p:tgtEl>
                                          <p:spTgt spid="10"/>
                                        </p:tgtEl>
                                        <p:attrNameLst>
                                          <p:attrName>r</p:attrName>
                                        </p:attrNameLst>
                                      </p:cBhvr>
                                    </p:animRot>
                                  </p:childTnLst>
                                </p:cTn>
                              </p:par>
                              <p:par>
                                <p:cTn id="18" presetID="32" presetClass="emph" presetSubtype="0" repeatCount="10000"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10000" fill="hold"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repeatCount="10000"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par>
                                <p:cTn id="36" presetID="32" presetClass="emph" presetSubtype="0" repeatCount="1000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32" presetClass="emph" presetSubtype="0" repeatCount="10000" fill="hold"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par>
                                <p:cTn id="48" presetID="32" presetClass="emph" presetSubtype="0" repeatCount="10000" fill="hold" nodeType="with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16" y="1066288"/>
            <a:ext cx="9144000" cy="40839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5" name="CuadroTexto 4"/>
          <p:cNvSpPr txBox="1"/>
          <p:nvPr/>
        </p:nvSpPr>
        <p:spPr>
          <a:xfrm>
            <a:off x="170951" y="2060524"/>
            <a:ext cx="8910254" cy="1569660"/>
          </a:xfrm>
          <a:prstGeom prst="rect">
            <a:avLst/>
          </a:prstGeom>
          <a:noFill/>
        </p:spPr>
        <p:txBody>
          <a:bodyPr wrap="square" rtlCol="0">
            <a:spAutoFit/>
          </a:bodyPr>
          <a:lstStyle/>
          <a:p>
            <a:pPr algn="ctr">
              <a:defRPr/>
            </a:pPr>
            <a:r>
              <a:rPr lang="es-ES" altLang="es-ES" sz="4800" b="1" spc="-100" dirty="0">
                <a:solidFill>
                  <a:srgbClr val="FFFFFF"/>
                </a:solidFill>
                <a:latin typeface="Arial"/>
                <a:cs typeface="Arial"/>
              </a:rPr>
              <a:t>COM REBUTJARIES UNA INVITACIÓ A BEURE?</a:t>
            </a:r>
          </a:p>
        </p:txBody>
      </p:sp>
      <p:pic>
        <p:nvPicPr>
          <p:cNvPr id="6" name="Picture 2" descr="https://images.emojiterra.com/google/android-11/512px/1f914.png">
            <a:extLst>
              <a:ext uri="{FF2B5EF4-FFF2-40B4-BE49-F238E27FC236}">
                <a16:creationId xmlns:a16="http://schemas.microsoft.com/office/drawing/2014/main" xmlns="" id="{D9A421AB-C787-47ED-B60D-BADF7D40C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82379" y="4020756"/>
            <a:ext cx="915970" cy="89164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agen 6" descr="dislike_emoticon_emoticons_emoji_emote-512.png">
            <a:extLst>
              <a:ext uri="{FF2B5EF4-FFF2-40B4-BE49-F238E27FC236}">
                <a16:creationId xmlns:a16="http://schemas.microsoft.com/office/drawing/2014/main" xmlns="" id="{0F1F47B1-71D9-46E1-B637-4C187EC1E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413" y="3998518"/>
            <a:ext cx="936123" cy="936123"/>
          </a:xfrm>
          <a:prstGeom prst="rect">
            <a:avLst/>
          </a:prstGeom>
        </p:spPr>
      </p:pic>
      <p:pic>
        <p:nvPicPr>
          <p:cNvPr id="12" name="Picture 2" descr="https://images.emojiterra.com/google/android-11/512px/1f914.png">
            <a:extLst>
              <a:ext uri="{FF2B5EF4-FFF2-40B4-BE49-F238E27FC236}">
                <a16:creationId xmlns:a16="http://schemas.microsoft.com/office/drawing/2014/main" xmlns="" id="{D9A421AB-C787-47ED-B60D-BADF7D40CA09}"/>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0081" y="3973755"/>
            <a:ext cx="915970" cy="89164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Imagen 12" descr="dislike_emoticon_emoticons_emoji_emote-512.png">
            <a:extLst>
              <a:ext uri="{FF2B5EF4-FFF2-40B4-BE49-F238E27FC236}">
                <a16:creationId xmlns:a16="http://schemas.microsoft.com/office/drawing/2014/main" xmlns="" id="{0F1F47B1-71D9-46E1-B637-4C187EC1E819}"/>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289361" y="4020756"/>
            <a:ext cx="936123" cy="936123"/>
          </a:xfrm>
          <a:prstGeom prst="rect">
            <a:avLst/>
          </a:prstGeom>
        </p:spPr>
      </p:pic>
      <p:pic>
        <p:nvPicPr>
          <p:cNvPr id="10" name="Imagen 9">
            <a:extLst>
              <a:ext uri="{FF2B5EF4-FFF2-40B4-BE49-F238E27FC236}">
                <a16:creationId xmlns:a16="http://schemas.microsoft.com/office/drawing/2014/main" xmlns="" id="{93EEC24E-DDA7-4863-A159-718827B9D35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0459" t="62304" r="31651" b="28726"/>
          <a:stretch/>
        </p:blipFill>
        <p:spPr>
          <a:xfrm>
            <a:off x="1300496" y="279516"/>
            <a:ext cx="5057829" cy="701572"/>
          </a:xfrm>
          <a:prstGeom prst="rect">
            <a:avLst/>
          </a:prstGeom>
        </p:spPr>
      </p:pic>
      <p:pic>
        <p:nvPicPr>
          <p:cNvPr id="11" name="Marcador de contenido 3"/>
          <p:cNvPicPr/>
          <p:nvPr/>
        </p:nvPicPr>
        <p:blipFill rotWithShape="1">
          <a:blip r:embed="rId7" cstate="print">
            <a:extLst>
              <a:ext uri="{28A0092B-C50C-407E-A947-70E740481C1C}">
                <a14:useLocalDpi xmlns:a14="http://schemas.microsoft.com/office/drawing/2010/main" val="0"/>
              </a:ext>
            </a:extLst>
          </a:blip>
          <a:srcRect l="33793" t="24405" r="43379" b="48608"/>
          <a:stretch/>
        </p:blipFill>
        <p:spPr>
          <a:xfrm>
            <a:off x="8328170" y="288011"/>
            <a:ext cx="753035" cy="705036"/>
          </a:xfrm>
          <a:prstGeom prst="rect">
            <a:avLst/>
          </a:prstGeom>
        </p:spPr>
      </p:pic>
      <p:pic>
        <p:nvPicPr>
          <p:cNvPr id="16" name="Marcador de contenido 3"/>
          <p:cNvPicPr>
            <a:picLocks noChangeAspect="1"/>
          </p:cNvPicPr>
          <p:nvPr/>
        </p:nvPicPr>
        <p:blipFill rotWithShape="1">
          <a:blip r:embed="rId8"/>
          <a:srcRect l="11173" t="25610" r="38208" b="18719"/>
          <a:stretch/>
        </p:blipFill>
        <p:spPr>
          <a:xfrm>
            <a:off x="6272721" y="0"/>
            <a:ext cx="1951427" cy="1716953"/>
          </a:xfrm>
          <a:prstGeom prst="rect">
            <a:avLst/>
          </a:prstGeom>
          <a:effectLst>
            <a:innerShdw blurRad="114300">
              <a:schemeClr val="accent1"/>
            </a:innerShdw>
            <a:softEdge rad="12700"/>
          </a:effectLst>
        </p:spPr>
      </p:pic>
      <p:pic>
        <p:nvPicPr>
          <p:cNvPr id="2" name="Imagen 1">
            <a:extLst>
              <a:ext uri="{FF2B5EF4-FFF2-40B4-BE49-F238E27FC236}">
                <a16:creationId xmlns:a16="http://schemas.microsoft.com/office/drawing/2014/main" xmlns="" id="{49F467FE-5363-E4C8-4741-4582A4BE2F6F}"/>
              </a:ext>
            </a:extLst>
          </p:cNvPr>
          <p:cNvPicPr>
            <a:picLocks noChangeAspect="1"/>
          </p:cNvPicPr>
          <p:nvPr/>
        </p:nvPicPr>
        <p:blipFill>
          <a:blip r:embed="rId9"/>
          <a:stretch>
            <a:fillRect/>
          </a:stretch>
        </p:blipFill>
        <p:spPr>
          <a:xfrm>
            <a:off x="81190" y="332688"/>
            <a:ext cx="1219306" cy="609653"/>
          </a:xfrm>
          <a:prstGeom prst="rect">
            <a:avLst/>
          </a:prstGeom>
        </p:spPr>
      </p:pic>
    </p:spTree>
    <p:extLst>
      <p:ext uri="{BB962C8B-B14F-4D97-AF65-F5344CB8AC3E}">
        <p14:creationId xmlns:p14="http://schemas.microsoft.com/office/powerpoint/2010/main" val="9353795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3000" fill="hold"/>
                                        <p:tgtEl>
                                          <p:spTgt spid="6"/>
                                        </p:tgtEl>
                                        <p:attrNameLst>
                                          <p:attrName>ppt_w</p:attrName>
                                        </p:attrNameLst>
                                      </p:cBhvr>
                                      <p:tavLst>
                                        <p:tav tm="0">
                                          <p:val>
                                            <p:fltVal val="0"/>
                                          </p:val>
                                        </p:tav>
                                        <p:tav tm="100000">
                                          <p:val>
                                            <p:strVal val="#ppt_w"/>
                                          </p:val>
                                        </p:tav>
                                      </p:tavLst>
                                    </p:anim>
                                    <p:anim calcmode="lin" valueType="num">
                                      <p:cBhvr>
                                        <p:cTn id="19" dur="3000" fill="hold"/>
                                        <p:tgtEl>
                                          <p:spTgt spid="6"/>
                                        </p:tgtEl>
                                        <p:attrNameLst>
                                          <p:attrName>ppt_h</p:attrName>
                                        </p:attrNameLst>
                                      </p:cBhvr>
                                      <p:tavLst>
                                        <p:tav tm="0">
                                          <p:val>
                                            <p:fltVal val="0"/>
                                          </p:val>
                                        </p:tav>
                                        <p:tav tm="100000">
                                          <p:val>
                                            <p:strVal val="#ppt_h"/>
                                          </p:val>
                                        </p:tav>
                                      </p:tavLst>
                                    </p:anim>
                                    <p:anim calcmode="lin" valueType="num">
                                      <p:cBhvr>
                                        <p:cTn id="20" dur="3000" fill="hold"/>
                                        <p:tgtEl>
                                          <p:spTgt spid="6"/>
                                        </p:tgtEl>
                                        <p:attrNameLst>
                                          <p:attrName>style.rotation</p:attrName>
                                        </p:attrNameLst>
                                      </p:cBhvr>
                                      <p:tavLst>
                                        <p:tav tm="0">
                                          <p:val>
                                            <p:fltVal val="90"/>
                                          </p:val>
                                        </p:tav>
                                        <p:tav tm="100000">
                                          <p:val>
                                            <p:fltVal val="0"/>
                                          </p:val>
                                        </p:tav>
                                      </p:tavLst>
                                    </p:anim>
                                    <p:animEffect transition="in" filter="fade">
                                      <p:cBhvr>
                                        <p:cTn id="21" dur="30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3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3000" fill="hold"/>
                                        <p:tgtEl>
                                          <p:spTgt spid="12"/>
                                        </p:tgtEl>
                                        <p:attrNameLst>
                                          <p:attrName>ppt_w</p:attrName>
                                        </p:attrNameLst>
                                      </p:cBhvr>
                                      <p:tavLst>
                                        <p:tav tm="0">
                                          <p:val>
                                            <p:fltVal val="0"/>
                                          </p:val>
                                        </p:tav>
                                        <p:tav tm="100000">
                                          <p:val>
                                            <p:strVal val="#ppt_w"/>
                                          </p:val>
                                        </p:tav>
                                      </p:tavLst>
                                    </p:anim>
                                    <p:anim calcmode="lin" valueType="num">
                                      <p:cBhvr>
                                        <p:cTn id="30" dur="3000" fill="hold"/>
                                        <p:tgtEl>
                                          <p:spTgt spid="12"/>
                                        </p:tgtEl>
                                        <p:attrNameLst>
                                          <p:attrName>ppt_h</p:attrName>
                                        </p:attrNameLst>
                                      </p:cBhvr>
                                      <p:tavLst>
                                        <p:tav tm="0">
                                          <p:val>
                                            <p:fltVal val="0"/>
                                          </p:val>
                                        </p:tav>
                                        <p:tav tm="100000">
                                          <p:val>
                                            <p:strVal val="#ppt_h"/>
                                          </p:val>
                                        </p:tav>
                                      </p:tavLst>
                                    </p:anim>
                                    <p:anim calcmode="lin" valueType="num">
                                      <p:cBhvr>
                                        <p:cTn id="31" dur="3000" fill="hold"/>
                                        <p:tgtEl>
                                          <p:spTgt spid="12"/>
                                        </p:tgtEl>
                                        <p:attrNameLst>
                                          <p:attrName>style.rotation</p:attrName>
                                        </p:attrNameLst>
                                      </p:cBhvr>
                                      <p:tavLst>
                                        <p:tav tm="0">
                                          <p:val>
                                            <p:fltVal val="90"/>
                                          </p:val>
                                        </p:tav>
                                        <p:tav tm="100000">
                                          <p:val>
                                            <p:fltVal val="0"/>
                                          </p:val>
                                        </p:tav>
                                      </p:tavLst>
                                    </p:anim>
                                    <p:animEffect transition="in" filter="fade">
                                      <p:cBhvr>
                                        <p:cTn id="32" dur="30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64000">
              <a:schemeClr val="bg1"/>
            </a:gs>
            <a:gs pos="48000">
              <a:schemeClr val="bg1"/>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xmlns="" id="{BF8C4C59-A362-4EF2-9C4D-29D4A6219633}"/>
              </a:ext>
            </a:extLst>
          </p:cNvPr>
          <p:cNvSpPr txBox="1">
            <a:spLocks/>
          </p:cNvSpPr>
          <p:nvPr/>
        </p:nvSpPr>
        <p:spPr>
          <a:xfrm>
            <a:off x="313508" y="145297"/>
            <a:ext cx="7576457" cy="5293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ES" sz="2800" b="1" dirty="0">
                <a:solidFill>
                  <a:prstClr val="black"/>
                </a:solidFill>
              </a:rPr>
              <a:t>¿</a:t>
            </a:r>
            <a:r>
              <a:rPr lang="es-ES" sz="2800" b="1" dirty="0" err="1">
                <a:solidFill>
                  <a:prstClr val="black"/>
                </a:solidFill>
              </a:rPr>
              <a:t>Sabeu</a:t>
            </a:r>
            <a:r>
              <a:rPr lang="es-ES" sz="2800" b="1" dirty="0">
                <a:solidFill>
                  <a:prstClr val="black"/>
                </a:solidFill>
              </a:rPr>
              <a:t> el que </a:t>
            </a:r>
            <a:r>
              <a:rPr lang="es-ES" sz="2800" b="1" dirty="0" err="1">
                <a:solidFill>
                  <a:prstClr val="black"/>
                </a:solidFill>
              </a:rPr>
              <a:t>és</a:t>
            </a:r>
            <a:r>
              <a:rPr lang="es-ES" sz="2800" b="1" dirty="0">
                <a:solidFill>
                  <a:prstClr val="black"/>
                </a:solidFill>
              </a:rPr>
              <a:t> </a:t>
            </a:r>
            <a:r>
              <a:rPr lang="es-ES" sz="2800" b="1" dirty="0" err="1">
                <a:solidFill>
                  <a:prstClr val="black"/>
                </a:solidFill>
              </a:rPr>
              <a:t>anar</a:t>
            </a:r>
            <a:r>
              <a:rPr lang="es-ES" sz="2800" b="1" dirty="0">
                <a:solidFill>
                  <a:prstClr val="black"/>
                </a:solidFill>
              </a:rPr>
              <a:t> a un </a:t>
            </a:r>
            <a:r>
              <a:rPr lang="es-ES" sz="2800" b="1" i="1" dirty="0" err="1">
                <a:solidFill>
                  <a:prstClr val="black"/>
                </a:solidFill>
              </a:rPr>
              <a:t>botelló</a:t>
            </a:r>
            <a:r>
              <a:rPr lang="es-ES" sz="2800" b="1" dirty="0">
                <a:solidFill>
                  <a:prstClr val="black"/>
                </a:solidFill>
              </a:rPr>
              <a:t>?</a:t>
            </a:r>
          </a:p>
        </p:txBody>
      </p:sp>
      <p:sp>
        <p:nvSpPr>
          <p:cNvPr id="5" name="Título 1">
            <a:extLst>
              <a:ext uri="{FF2B5EF4-FFF2-40B4-BE49-F238E27FC236}">
                <a16:creationId xmlns:a16="http://schemas.microsoft.com/office/drawing/2014/main" xmlns="" id="{81971DA9-6601-4626-B6B9-9EA2A653714B}"/>
              </a:ext>
            </a:extLst>
          </p:cNvPr>
          <p:cNvSpPr>
            <a:spLocks noGrp="1"/>
          </p:cNvSpPr>
          <p:nvPr>
            <p:ph type="title"/>
          </p:nvPr>
        </p:nvSpPr>
        <p:spPr>
          <a:xfrm>
            <a:off x="313508" y="4067723"/>
            <a:ext cx="8229600" cy="857250"/>
          </a:xfrm>
        </p:spPr>
        <p:txBody>
          <a:bodyPr>
            <a:noAutofit/>
          </a:bodyPr>
          <a:lstStyle/>
          <a:p>
            <a:r>
              <a:rPr lang="es-ES" sz="2800" dirty="0" err="1">
                <a:latin typeface="Candara" panose="020E0502030303020204" pitchFamily="34" charset="0"/>
              </a:rPr>
              <a:t>Us</a:t>
            </a:r>
            <a:r>
              <a:rPr lang="es-ES" sz="2800" dirty="0">
                <a:latin typeface="Candara" panose="020E0502030303020204" pitchFamily="34" charset="0"/>
              </a:rPr>
              <a:t> han </a:t>
            </a:r>
            <a:r>
              <a:rPr lang="es-ES" sz="2800" dirty="0" err="1">
                <a:latin typeface="Candara" panose="020E0502030303020204" pitchFamily="34" charset="0"/>
              </a:rPr>
              <a:t>animat</a:t>
            </a:r>
            <a:r>
              <a:rPr lang="es-ES" sz="2800" dirty="0">
                <a:latin typeface="Candara" panose="020E0502030303020204" pitchFamily="34" charset="0"/>
              </a:rPr>
              <a:t> a </a:t>
            </a:r>
            <a:r>
              <a:rPr lang="es-ES" sz="2800" dirty="0" err="1">
                <a:latin typeface="Candara" panose="020E0502030303020204" pitchFamily="34" charset="0"/>
              </a:rPr>
              <a:t>beure</a:t>
            </a:r>
            <a:r>
              <a:rPr lang="es-ES" sz="2800" dirty="0">
                <a:latin typeface="Candara" panose="020E0502030303020204" pitchFamily="34" charset="0"/>
              </a:rPr>
              <a:t> </a:t>
            </a:r>
            <a:r>
              <a:rPr lang="es-ES" sz="2800" dirty="0" err="1">
                <a:latin typeface="Candara" panose="020E0502030303020204" pitchFamily="34" charset="0"/>
              </a:rPr>
              <a:t>els</a:t>
            </a:r>
            <a:r>
              <a:rPr lang="es-ES" sz="2800" dirty="0">
                <a:latin typeface="Candara" panose="020E0502030303020204" pitchFamily="34" charset="0"/>
              </a:rPr>
              <a:t> </a:t>
            </a:r>
            <a:r>
              <a:rPr lang="es-ES" sz="2800" dirty="0" err="1">
                <a:latin typeface="Candara" panose="020E0502030303020204" pitchFamily="34" charset="0"/>
              </a:rPr>
              <a:t>amics</a:t>
            </a:r>
            <a:r>
              <a:rPr lang="es-ES" sz="2800" dirty="0">
                <a:latin typeface="Candara" panose="020E0502030303020204" pitchFamily="34" charset="0"/>
              </a:rPr>
              <a:t> o amigues?</a:t>
            </a:r>
          </a:p>
        </p:txBody>
      </p:sp>
      <p:sp>
        <p:nvSpPr>
          <p:cNvPr id="7" name="Marcador de contenido 2">
            <a:extLst>
              <a:ext uri="{FF2B5EF4-FFF2-40B4-BE49-F238E27FC236}">
                <a16:creationId xmlns:a16="http://schemas.microsoft.com/office/drawing/2014/main" xmlns="" id="{4CF3AC98-87E6-4436-A943-5DF2538766AB}"/>
              </a:ext>
            </a:extLst>
          </p:cNvPr>
          <p:cNvSpPr>
            <a:spLocks noGrp="1"/>
          </p:cNvSpPr>
          <p:nvPr>
            <p:ph idx="1"/>
          </p:nvPr>
        </p:nvSpPr>
        <p:spPr>
          <a:xfrm>
            <a:off x="313509" y="816428"/>
            <a:ext cx="2329649" cy="1188083"/>
          </a:xfrm>
        </p:spPr>
        <p:txBody>
          <a:bodyPr>
            <a:normAutofit/>
          </a:bodyPr>
          <a:lstStyle/>
          <a:p>
            <a:pPr marL="0" indent="0">
              <a:buNone/>
            </a:pPr>
            <a:r>
              <a:rPr lang="es-ES" sz="2400" dirty="0"/>
              <a:t>¿</a:t>
            </a:r>
            <a:r>
              <a:rPr lang="es-ES" sz="2400" dirty="0" err="1"/>
              <a:t>Què</a:t>
            </a:r>
            <a:r>
              <a:rPr lang="es-ES" sz="2400" dirty="0"/>
              <a:t> de </a:t>
            </a:r>
            <a:r>
              <a:rPr lang="es-ES" sz="2400" dirty="0" err="1"/>
              <a:t>positiu</a:t>
            </a:r>
            <a:r>
              <a:rPr lang="es-ES" sz="2400" dirty="0"/>
              <a:t>                </a:t>
            </a:r>
            <a:r>
              <a:rPr lang="es-ES" sz="2400" dirty="0" err="1"/>
              <a:t>pot</a:t>
            </a:r>
            <a:r>
              <a:rPr lang="es-ES" sz="2400" dirty="0"/>
              <a:t> </a:t>
            </a:r>
            <a:r>
              <a:rPr lang="es-ES" sz="2400" dirty="0" err="1"/>
              <a:t>tenir</a:t>
            </a:r>
            <a:r>
              <a:rPr lang="es-ES" sz="2400" dirty="0"/>
              <a:t>?</a:t>
            </a:r>
          </a:p>
          <a:p>
            <a:endParaRPr lang="es-ES" dirty="0"/>
          </a:p>
        </p:txBody>
      </p:sp>
      <p:sp>
        <p:nvSpPr>
          <p:cNvPr id="8" name="Marcador de contenido 2">
            <a:extLst>
              <a:ext uri="{FF2B5EF4-FFF2-40B4-BE49-F238E27FC236}">
                <a16:creationId xmlns:a16="http://schemas.microsoft.com/office/drawing/2014/main" xmlns="" id="{1D658466-FE39-48BA-A962-BF2CB974B6FC}"/>
              </a:ext>
            </a:extLst>
          </p:cNvPr>
          <p:cNvSpPr txBox="1">
            <a:spLocks/>
          </p:cNvSpPr>
          <p:nvPr/>
        </p:nvSpPr>
        <p:spPr>
          <a:xfrm>
            <a:off x="2597518" y="733892"/>
            <a:ext cx="6082831" cy="1208139"/>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pt-BR" sz="1200" dirty="0"/>
              <a:t>- </a:t>
            </a:r>
            <a:r>
              <a:rPr lang="pt-BR" sz="1200" dirty="0" err="1"/>
              <a:t>Conèixer</a:t>
            </a:r>
            <a:r>
              <a:rPr lang="pt-BR" sz="1200" dirty="0"/>
              <a:t> </a:t>
            </a:r>
            <a:r>
              <a:rPr lang="pt-BR" sz="1200" dirty="0" err="1"/>
              <a:t>gent</a:t>
            </a:r>
            <a:r>
              <a:rPr lang="pt-BR" sz="1200" dirty="0"/>
              <a:t> nova</a:t>
            </a:r>
            <a:br>
              <a:rPr lang="pt-BR" sz="1200" dirty="0"/>
            </a:br>
            <a:r>
              <a:rPr lang="pt-BR" sz="1200" dirty="0"/>
              <a:t>- Estar a </a:t>
            </a:r>
            <a:r>
              <a:rPr lang="pt-BR" sz="1200" dirty="0" err="1"/>
              <a:t>l'aire</a:t>
            </a:r>
            <a:r>
              <a:rPr lang="pt-BR" sz="1200" dirty="0"/>
              <a:t> </a:t>
            </a:r>
            <a:r>
              <a:rPr lang="pt-BR" sz="1200" dirty="0" err="1"/>
              <a:t>lliure</a:t>
            </a:r>
            <a:r>
              <a:rPr lang="pt-BR" sz="1200" dirty="0"/>
              <a:t> i no </a:t>
            </a:r>
            <a:r>
              <a:rPr lang="pt-BR" sz="1200" dirty="0" err="1"/>
              <a:t>dins</a:t>
            </a:r>
            <a:r>
              <a:rPr lang="pt-BR" sz="1200" dirty="0"/>
              <a:t> de discoteques o bar </a:t>
            </a:r>
            <a:r>
              <a:rPr lang="pt-BR" sz="1200" dirty="0" err="1"/>
              <a:t>amb</a:t>
            </a:r>
            <a:r>
              <a:rPr lang="pt-BR" sz="1200" dirty="0"/>
              <a:t> </a:t>
            </a:r>
            <a:r>
              <a:rPr lang="pt-BR" sz="1200" dirty="0" err="1"/>
              <a:t>la</a:t>
            </a:r>
            <a:r>
              <a:rPr lang="pt-BR" sz="1200" dirty="0"/>
              <a:t> música </a:t>
            </a:r>
            <a:r>
              <a:rPr lang="pt-BR" sz="1200" dirty="0" err="1"/>
              <a:t>eixordadora</a:t>
            </a:r>
            <a:r>
              <a:rPr lang="pt-BR" sz="1200" dirty="0"/>
              <a:t/>
            </a:r>
            <a:br>
              <a:rPr lang="pt-BR" sz="1200" dirty="0"/>
            </a:br>
            <a:r>
              <a:rPr lang="pt-BR" sz="1200" dirty="0"/>
              <a:t>- Divertir-se </a:t>
            </a:r>
            <a:r>
              <a:rPr lang="pt-BR" sz="1200" dirty="0" err="1"/>
              <a:t>xerrant</a:t>
            </a:r>
            <a:r>
              <a:rPr lang="pt-BR" sz="1200" dirty="0"/>
              <a:t/>
            </a:r>
            <a:br>
              <a:rPr lang="pt-BR" sz="1200" dirty="0"/>
            </a:br>
            <a:r>
              <a:rPr lang="pt-BR" sz="1200" dirty="0"/>
              <a:t>- </a:t>
            </a:r>
            <a:r>
              <a:rPr lang="pt-BR" sz="1200" dirty="0" err="1"/>
              <a:t>Lligar</a:t>
            </a:r>
            <a:r>
              <a:rPr lang="pt-BR" sz="1200" dirty="0"/>
              <a:t/>
            </a:r>
            <a:br>
              <a:rPr lang="pt-BR" sz="1200" dirty="0"/>
            </a:br>
            <a:r>
              <a:rPr lang="pt-BR" sz="1200" dirty="0"/>
              <a:t>- Que no </a:t>
            </a:r>
            <a:r>
              <a:rPr lang="pt-BR" sz="1200" dirty="0" err="1"/>
              <a:t>hi</a:t>
            </a:r>
            <a:r>
              <a:rPr lang="pt-BR" sz="1200" dirty="0"/>
              <a:t> ha </a:t>
            </a:r>
            <a:r>
              <a:rPr lang="pt-BR" sz="1200" dirty="0" err="1"/>
              <a:t>adults</a:t>
            </a:r>
            <a:r>
              <a:rPr lang="pt-BR" sz="1200" dirty="0"/>
              <a:t>…</a:t>
            </a:r>
            <a:endParaRPr lang="es-ES" sz="1200" dirty="0">
              <a:solidFill>
                <a:prstClr val="black"/>
              </a:solidFill>
            </a:endParaRPr>
          </a:p>
        </p:txBody>
      </p:sp>
      <p:sp>
        <p:nvSpPr>
          <p:cNvPr id="10" name="Marcador de contenido 2">
            <a:extLst>
              <a:ext uri="{FF2B5EF4-FFF2-40B4-BE49-F238E27FC236}">
                <a16:creationId xmlns:a16="http://schemas.microsoft.com/office/drawing/2014/main" xmlns="" id="{93245C34-E5CE-48AE-A468-967FA4BF964C}"/>
              </a:ext>
            </a:extLst>
          </p:cNvPr>
          <p:cNvSpPr txBox="1">
            <a:spLocks/>
          </p:cNvSpPr>
          <p:nvPr/>
        </p:nvSpPr>
        <p:spPr>
          <a:xfrm>
            <a:off x="230282" y="2526578"/>
            <a:ext cx="2329649" cy="4970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ES" sz="2400" dirty="0">
                <a:solidFill>
                  <a:prstClr val="black"/>
                </a:solidFill>
              </a:rPr>
              <a:t>¿I de </a:t>
            </a:r>
            <a:r>
              <a:rPr lang="es-ES" sz="2400" dirty="0" err="1">
                <a:solidFill>
                  <a:prstClr val="black"/>
                </a:solidFill>
              </a:rPr>
              <a:t>negatiu</a:t>
            </a:r>
            <a:r>
              <a:rPr lang="es-ES" sz="2400" dirty="0">
                <a:solidFill>
                  <a:prstClr val="black"/>
                </a:solidFill>
              </a:rPr>
              <a:t>?</a:t>
            </a:r>
          </a:p>
        </p:txBody>
      </p:sp>
      <p:sp>
        <p:nvSpPr>
          <p:cNvPr id="11" name="Rectángulo 10">
            <a:extLst>
              <a:ext uri="{FF2B5EF4-FFF2-40B4-BE49-F238E27FC236}">
                <a16:creationId xmlns:a16="http://schemas.microsoft.com/office/drawing/2014/main" xmlns="" id="{37D8A535-7782-4BF7-9751-FC545D884597}"/>
              </a:ext>
            </a:extLst>
          </p:cNvPr>
          <p:cNvSpPr/>
          <p:nvPr/>
        </p:nvSpPr>
        <p:spPr>
          <a:xfrm>
            <a:off x="2597518" y="2038704"/>
            <a:ext cx="6082831" cy="1754326"/>
          </a:xfrm>
          <a:prstGeom prst="rect">
            <a:avLst/>
          </a:prstGeom>
        </p:spPr>
        <p:txBody>
          <a:bodyPr wrap="square">
            <a:spAutoFit/>
          </a:bodyPr>
          <a:lstStyle/>
          <a:p>
            <a:pPr>
              <a:buFont typeface="Wingdings" panose="05000000000000000000" pitchFamily="2" charset="2"/>
              <a:buChar char="§"/>
              <a:defRPr/>
            </a:pPr>
            <a:r>
              <a:rPr lang="es-ES" sz="1200" dirty="0">
                <a:solidFill>
                  <a:prstClr val="black"/>
                </a:solidFill>
              </a:rPr>
              <a:t>Em conviden o </a:t>
            </a:r>
            <a:r>
              <a:rPr lang="es-ES" sz="1200" dirty="0" err="1">
                <a:solidFill>
                  <a:prstClr val="black"/>
                </a:solidFill>
              </a:rPr>
              <a:t>insisteixen</a:t>
            </a:r>
            <a:r>
              <a:rPr lang="es-ES" sz="1200" dirty="0">
                <a:solidFill>
                  <a:prstClr val="black"/>
                </a:solidFill>
              </a:rPr>
              <a:t> </a:t>
            </a:r>
            <a:r>
              <a:rPr lang="es-ES" sz="1200" dirty="0" err="1">
                <a:solidFill>
                  <a:prstClr val="black"/>
                </a:solidFill>
              </a:rPr>
              <a:t>perquè</a:t>
            </a:r>
            <a:r>
              <a:rPr lang="es-ES" sz="1200" dirty="0">
                <a:solidFill>
                  <a:prstClr val="black"/>
                </a:solidFill>
              </a:rPr>
              <a:t> </a:t>
            </a:r>
            <a:r>
              <a:rPr lang="es-ES" sz="1200" dirty="0" err="1">
                <a:solidFill>
                  <a:prstClr val="black"/>
                </a:solidFill>
              </a:rPr>
              <a:t>consumeixi</a:t>
            </a:r>
            <a:r>
              <a:rPr lang="es-ES" sz="1200" dirty="0">
                <a:solidFill>
                  <a:prstClr val="black"/>
                </a:solidFill>
              </a:rPr>
              <a:t> alcohol</a:t>
            </a:r>
          </a:p>
          <a:p>
            <a:pPr>
              <a:buFont typeface="Wingdings" panose="05000000000000000000" pitchFamily="2" charset="2"/>
              <a:buChar char="§"/>
              <a:defRPr/>
            </a:pPr>
            <a:r>
              <a:rPr lang="es-ES" sz="1200" dirty="0">
                <a:solidFill>
                  <a:prstClr val="black"/>
                </a:solidFill>
              </a:rPr>
              <a:t>El sabor de </a:t>
            </a:r>
            <a:r>
              <a:rPr lang="es-ES" sz="1200" dirty="0" err="1">
                <a:solidFill>
                  <a:prstClr val="black"/>
                </a:solidFill>
              </a:rPr>
              <a:t>l'alcohol</a:t>
            </a:r>
            <a:r>
              <a:rPr lang="es-ES" sz="1200" dirty="0">
                <a:solidFill>
                  <a:prstClr val="black"/>
                </a:solidFill>
              </a:rPr>
              <a:t> </a:t>
            </a:r>
            <a:r>
              <a:rPr lang="es-ES" sz="1200" dirty="0" err="1">
                <a:solidFill>
                  <a:prstClr val="black"/>
                </a:solidFill>
              </a:rPr>
              <a:t>és</a:t>
            </a:r>
            <a:r>
              <a:rPr lang="es-ES" sz="1200" dirty="0">
                <a:solidFill>
                  <a:prstClr val="black"/>
                </a:solidFill>
              </a:rPr>
              <a:t> desagradable</a:t>
            </a:r>
          </a:p>
          <a:p>
            <a:pPr>
              <a:buFont typeface="Wingdings" panose="05000000000000000000" pitchFamily="2" charset="2"/>
              <a:buChar char="§"/>
              <a:defRPr/>
            </a:pPr>
            <a:r>
              <a:rPr lang="es-ES" sz="1200" dirty="0">
                <a:solidFill>
                  <a:prstClr val="black"/>
                </a:solidFill>
              </a:rPr>
              <a:t> Consumir </a:t>
            </a:r>
            <a:r>
              <a:rPr lang="es-ES" sz="1200" dirty="0" err="1">
                <a:solidFill>
                  <a:prstClr val="black"/>
                </a:solidFill>
              </a:rPr>
              <a:t>més</a:t>
            </a:r>
            <a:r>
              <a:rPr lang="es-ES" sz="1200" dirty="0">
                <a:solidFill>
                  <a:prstClr val="black"/>
                </a:solidFill>
              </a:rPr>
              <a:t> alcohol i a menor preu</a:t>
            </a:r>
          </a:p>
          <a:p>
            <a:pPr>
              <a:buFont typeface="Wingdings" panose="05000000000000000000" pitchFamily="2" charset="2"/>
              <a:buChar char="§"/>
              <a:defRPr/>
            </a:pPr>
            <a:r>
              <a:rPr lang="es-ES" sz="1200" dirty="0" err="1">
                <a:solidFill>
                  <a:prstClr val="black"/>
                </a:solidFill>
              </a:rPr>
              <a:t>Emborratxar</a:t>
            </a:r>
            <a:r>
              <a:rPr lang="es-ES" sz="1200" dirty="0">
                <a:solidFill>
                  <a:prstClr val="black"/>
                </a:solidFill>
              </a:rPr>
              <a:t>-se: </a:t>
            </a:r>
            <a:r>
              <a:rPr lang="es-ES" sz="1200" dirty="0" err="1">
                <a:solidFill>
                  <a:prstClr val="black"/>
                </a:solidFill>
              </a:rPr>
              <a:t>marejos</a:t>
            </a:r>
            <a:r>
              <a:rPr lang="es-ES" sz="1200" dirty="0">
                <a:solidFill>
                  <a:prstClr val="black"/>
                </a:solidFill>
              </a:rPr>
              <a:t>, </a:t>
            </a:r>
            <a:r>
              <a:rPr lang="es-ES" sz="1200" dirty="0" err="1">
                <a:solidFill>
                  <a:prstClr val="black"/>
                </a:solidFill>
              </a:rPr>
              <a:t>vòmits</a:t>
            </a:r>
            <a:r>
              <a:rPr lang="es-ES" sz="1200" dirty="0">
                <a:solidFill>
                  <a:prstClr val="black"/>
                </a:solidFill>
              </a:rPr>
              <a:t>, mal </a:t>
            </a:r>
            <a:r>
              <a:rPr lang="es-ES" sz="1200" dirty="0" err="1">
                <a:solidFill>
                  <a:prstClr val="black"/>
                </a:solidFill>
              </a:rPr>
              <a:t>encoratjo</a:t>
            </a:r>
            <a:r>
              <a:rPr lang="es-ES" sz="1200" dirty="0">
                <a:solidFill>
                  <a:prstClr val="black"/>
                </a:solidFill>
              </a:rPr>
              <a:t>…</a:t>
            </a:r>
          </a:p>
          <a:p>
            <a:pPr>
              <a:buFont typeface="Wingdings" panose="05000000000000000000" pitchFamily="2" charset="2"/>
              <a:buChar char="§"/>
              <a:defRPr/>
            </a:pPr>
            <a:r>
              <a:rPr lang="es-ES" sz="1200" dirty="0" err="1">
                <a:solidFill>
                  <a:prstClr val="black"/>
                </a:solidFill>
              </a:rPr>
              <a:t>Canvis</a:t>
            </a:r>
            <a:r>
              <a:rPr lang="es-ES" sz="1200" dirty="0">
                <a:solidFill>
                  <a:prstClr val="black"/>
                </a:solidFill>
              </a:rPr>
              <a:t> </a:t>
            </a:r>
            <a:r>
              <a:rPr lang="es-ES" sz="1200" dirty="0" err="1">
                <a:solidFill>
                  <a:prstClr val="black"/>
                </a:solidFill>
              </a:rPr>
              <a:t>d'humor</a:t>
            </a:r>
            <a:r>
              <a:rPr lang="es-ES" sz="1200" dirty="0">
                <a:solidFill>
                  <a:prstClr val="black"/>
                </a:solidFill>
              </a:rPr>
              <a:t>, </a:t>
            </a:r>
            <a:r>
              <a:rPr lang="es-ES" sz="1200" dirty="0" err="1">
                <a:solidFill>
                  <a:prstClr val="black"/>
                </a:solidFill>
              </a:rPr>
              <a:t>agressivitat</a:t>
            </a:r>
            <a:r>
              <a:rPr lang="es-ES" sz="1200" dirty="0">
                <a:solidFill>
                  <a:prstClr val="black"/>
                </a:solidFill>
              </a:rPr>
              <a:t>, </a:t>
            </a:r>
            <a:r>
              <a:rPr lang="es-ES" sz="1200" dirty="0" err="1">
                <a:solidFill>
                  <a:prstClr val="black"/>
                </a:solidFill>
              </a:rPr>
              <a:t>baralles</a:t>
            </a:r>
            <a:r>
              <a:rPr lang="es-ES" sz="1200" dirty="0">
                <a:solidFill>
                  <a:prstClr val="black"/>
                </a:solidFill>
              </a:rPr>
              <a:t> i </a:t>
            </a:r>
            <a:r>
              <a:rPr lang="es-ES" sz="1200" dirty="0" err="1">
                <a:solidFill>
                  <a:prstClr val="black"/>
                </a:solidFill>
              </a:rPr>
              <a:t>vandalisme</a:t>
            </a:r>
            <a:r>
              <a:rPr lang="es-ES" sz="1200" dirty="0">
                <a:solidFill>
                  <a:prstClr val="black"/>
                </a:solidFill>
              </a:rPr>
              <a:t> </a:t>
            </a:r>
          </a:p>
          <a:p>
            <a:pPr>
              <a:buFont typeface="Wingdings" panose="05000000000000000000" pitchFamily="2" charset="2"/>
              <a:buChar char="§"/>
              <a:defRPr/>
            </a:pPr>
            <a:r>
              <a:rPr lang="es-ES" sz="1200" dirty="0" err="1">
                <a:solidFill>
                  <a:prstClr val="black"/>
                </a:solidFill>
              </a:rPr>
              <a:t>Accidents</a:t>
            </a:r>
            <a:r>
              <a:rPr lang="es-ES" sz="1200" dirty="0">
                <a:solidFill>
                  <a:prstClr val="black"/>
                </a:solidFill>
              </a:rPr>
              <a:t> de </a:t>
            </a:r>
            <a:r>
              <a:rPr lang="es-ES" sz="1200" dirty="0" err="1">
                <a:solidFill>
                  <a:prstClr val="black"/>
                </a:solidFill>
              </a:rPr>
              <a:t>trànsit</a:t>
            </a:r>
            <a:r>
              <a:rPr lang="es-ES" sz="1200" dirty="0">
                <a:solidFill>
                  <a:prstClr val="black"/>
                </a:solidFill>
              </a:rPr>
              <a:t> </a:t>
            </a:r>
          </a:p>
          <a:p>
            <a:pPr>
              <a:buFont typeface="Wingdings" panose="05000000000000000000" pitchFamily="2" charset="2"/>
              <a:buChar char="§"/>
              <a:defRPr/>
            </a:pPr>
            <a:r>
              <a:rPr lang="es-ES" sz="1200" dirty="0" err="1">
                <a:solidFill>
                  <a:prstClr val="black"/>
                </a:solidFill>
              </a:rPr>
              <a:t>Relacions</a:t>
            </a:r>
            <a:r>
              <a:rPr lang="es-ES" sz="1200" dirty="0">
                <a:solidFill>
                  <a:prstClr val="black"/>
                </a:solidFill>
              </a:rPr>
              <a:t> </a:t>
            </a:r>
            <a:r>
              <a:rPr lang="es-ES" sz="1200" dirty="0" err="1">
                <a:solidFill>
                  <a:prstClr val="black"/>
                </a:solidFill>
              </a:rPr>
              <a:t>sexuals</a:t>
            </a:r>
            <a:r>
              <a:rPr lang="es-ES" sz="1200" dirty="0">
                <a:solidFill>
                  <a:prstClr val="black"/>
                </a:solidFill>
              </a:rPr>
              <a:t> </a:t>
            </a:r>
            <a:r>
              <a:rPr lang="es-ES" sz="1200" dirty="0" err="1">
                <a:solidFill>
                  <a:prstClr val="black"/>
                </a:solidFill>
              </a:rPr>
              <a:t>sense</a:t>
            </a:r>
            <a:r>
              <a:rPr lang="es-ES" sz="1200" dirty="0">
                <a:solidFill>
                  <a:prstClr val="black"/>
                </a:solidFill>
              </a:rPr>
              <a:t> </a:t>
            </a:r>
            <a:r>
              <a:rPr lang="es-ES" sz="1200" dirty="0" err="1">
                <a:solidFill>
                  <a:prstClr val="black"/>
                </a:solidFill>
              </a:rPr>
              <a:t>preservatiu</a:t>
            </a:r>
            <a:r>
              <a:rPr lang="es-ES" sz="1200" dirty="0">
                <a:solidFill>
                  <a:prstClr val="black"/>
                </a:solidFill>
              </a:rPr>
              <a:t> i </a:t>
            </a:r>
            <a:r>
              <a:rPr lang="es-ES" sz="1200" dirty="0" err="1">
                <a:solidFill>
                  <a:prstClr val="black"/>
                </a:solidFill>
              </a:rPr>
              <a:t>amb</a:t>
            </a:r>
            <a:r>
              <a:rPr lang="es-ES" sz="1200" dirty="0">
                <a:solidFill>
                  <a:prstClr val="black"/>
                </a:solidFill>
              </a:rPr>
              <a:t> </a:t>
            </a:r>
            <a:r>
              <a:rPr lang="es-ES" sz="1200" dirty="0" err="1">
                <a:solidFill>
                  <a:prstClr val="black"/>
                </a:solidFill>
              </a:rPr>
              <a:t>els</a:t>
            </a:r>
            <a:r>
              <a:rPr lang="es-ES" sz="1200" dirty="0">
                <a:solidFill>
                  <a:prstClr val="black"/>
                </a:solidFill>
              </a:rPr>
              <a:t> riscos que comporta</a:t>
            </a:r>
          </a:p>
          <a:p>
            <a:pPr>
              <a:buFont typeface="Wingdings" panose="05000000000000000000" pitchFamily="2" charset="2"/>
              <a:buChar char="§"/>
              <a:defRPr/>
            </a:pPr>
            <a:r>
              <a:rPr lang="es-ES" sz="1200" dirty="0" err="1">
                <a:solidFill>
                  <a:prstClr val="black"/>
                </a:solidFill>
              </a:rPr>
              <a:t>Haver</a:t>
            </a:r>
            <a:r>
              <a:rPr lang="es-ES" sz="1200" dirty="0">
                <a:solidFill>
                  <a:prstClr val="black"/>
                </a:solidFill>
              </a:rPr>
              <a:t> de demostrar: les </a:t>
            </a:r>
            <a:r>
              <a:rPr lang="es-ES" sz="1200" dirty="0" err="1">
                <a:solidFill>
                  <a:prstClr val="black"/>
                </a:solidFill>
              </a:rPr>
              <a:t>noies</a:t>
            </a:r>
            <a:r>
              <a:rPr lang="es-ES" sz="1200" dirty="0">
                <a:solidFill>
                  <a:prstClr val="black"/>
                </a:solidFill>
              </a:rPr>
              <a:t> que poden </a:t>
            </a:r>
            <a:r>
              <a:rPr lang="es-ES" sz="1200" dirty="0" err="1">
                <a:solidFill>
                  <a:prstClr val="black"/>
                </a:solidFill>
              </a:rPr>
              <a:t>fer</a:t>
            </a:r>
            <a:r>
              <a:rPr lang="es-ES" sz="1200" dirty="0">
                <a:solidFill>
                  <a:prstClr val="black"/>
                </a:solidFill>
              </a:rPr>
              <a:t> el </a:t>
            </a:r>
            <a:r>
              <a:rPr lang="es-ES" sz="1200" dirty="0" err="1">
                <a:solidFill>
                  <a:prstClr val="black"/>
                </a:solidFill>
              </a:rPr>
              <a:t>mateix</a:t>
            </a:r>
            <a:r>
              <a:rPr lang="es-ES" sz="1200" dirty="0">
                <a:solidFill>
                  <a:prstClr val="black"/>
                </a:solidFill>
              </a:rPr>
              <a:t> que </a:t>
            </a:r>
            <a:r>
              <a:rPr lang="es-ES" sz="1200" dirty="0" err="1">
                <a:solidFill>
                  <a:prstClr val="black"/>
                </a:solidFill>
              </a:rPr>
              <a:t>els</a:t>
            </a:r>
            <a:r>
              <a:rPr lang="es-ES" sz="1200" dirty="0">
                <a:solidFill>
                  <a:prstClr val="black"/>
                </a:solidFill>
              </a:rPr>
              <a:t> </a:t>
            </a:r>
            <a:r>
              <a:rPr lang="es-ES" sz="1200" dirty="0" err="1">
                <a:solidFill>
                  <a:prstClr val="black"/>
                </a:solidFill>
              </a:rPr>
              <a:t>nois</a:t>
            </a:r>
            <a:r>
              <a:rPr lang="es-ES" sz="1200" dirty="0">
                <a:solidFill>
                  <a:prstClr val="black"/>
                </a:solidFill>
              </a:rPr>
              <a:t>,</a:t>
            </a:r>
          </a:p>
          <a:p>
            <a:pPr>
              <a:defRPr/>
            </a:pPr>
            <a:r>
              <a:rPr lang="es-ES" sz="1200" dirty="0">
                <a:solidFill>
                  <a:prstClr val="black"/>
                </a:solidFill>
              </a:rPr>
              <a:t>  </a:t>
            </a:r>
            <a:r>
              <a:rPr lang="es-ES" sz="1200" dirty="0" err="1">
                <a:solidFill>
                  <a:prstClr val="black"/>
                </a:solidFill>
              </a:rPr>
              <a:t>els</a:t>
            </a:r>
            <a:r>
              <a:rPr lang="es-ES" sz="1200" dirty="0">
                <a:solidFill>
                  <a:prstClr val="black"/>
                </a:solidFill>
              </a:rPr>
              <a:t> </a:t>
            </a:r>
            <a:r>
              <a:rPr lang="es-ES" sz="1200" dirty="0" err="1">
                <a:solidFill>
                  <a:prstClr val="black"/>
                </a:solidFill>
              </a:rPr>
              <a:t>nois</a:t>
            </a:r>
            <a:r>
              <a:rPr lang="es-ES" sz="1200" dirty="0">
                <a:solidFill>
                  <a:prstClr val="black"/>
                </a:solidFill>
              </a:rPr>
              <a:t> per a sentir-se </a:t>
            </a:r>
            <a:r>
              <a:rPr lang="es-ES" sz="1200" dirty="0" err="1">
                <a:solidFill>
                  <a:prstClr val="black"/>
                </a:solidFill>
              </a:rPr>
              <a:t>més</a:t>
            </a:r>
            <a:r>
              <a:rPr lang="es-ES" sz="1200" dirty="0">
                <a:solidFill>
                  <a:prstClr val="black"/>
                </a:solidFill>
              </a:rPr>
              <a:t> </a:t>
            </a:r>
            <a:r>
              <a:rPr lang="es-ES" sz="1200" dirty="0" err="1">
                <a:solidFill>
                  <a:prstClr val="black"/>
                </a:solidFill>
              </a:rPr>
              <a:t>virils</a:t>
            </a:r>
            <a:endParaRPr lang="es-ES" sz="1200" spc="-20" dirty="0">
              <a:solidFill>
                <a:prstClr val="black"/>
              </a:solidFill>
              <a:cs typeface="Arial"/>
            </a:endParaRPr>
          </a:p>
        </p:txBody>
      </p:sp>
    </p:spTree>
    <p:extLst>
      <p:ext uri="{BB962C8B-B14F-4D97-AF65-F5344CB8AC3E}">
        <p14:creationId xmlns:p14="http://schemas.microsoft.com/office/powerpoint/2010/main" val="15793341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20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circle(in)">
                                      <p:cBhvr>
                                        <p:cTn id="13" dur="2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anim calcmode="lin" valueType="num">
                                      <p:cBhvr>
                                        <p:cTn id="19" dur="2000" fill="hold"/>
                                        <p:tgtEl>
                                          <p:spTgt spid="8"/>
                                        </p:tgtEl>
                                        <p:attrNameLst>
                                          <p:attrName>ppt_x</p:attrName>
                                        </p:attrNameLst>
                                      </p:cBhvr>
                                      <p:tavLst>
                                        <p:tav tm="0">
                                          <p:val>
                                            <p:strVal val="#ppt_x"/>
                                          </p:val>
                                        </p:tav>
                                        <p:tav tm="100000">
                                          <p:val>
                                            <p:strVal val="#ppt_x"/>
                                          </p:val>
                                        </p:tav>
                                      </p:tavLst>
                                    </p:anim>
                                    <p:anim calcmode="lin" valueType="num">
                                      <p:cBhvr>
                                        <p:cTn id="20" dur="2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6" presetClass="entr" presetSubtype="21" fill="hold" grpId="0" nodeType="after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build="p"/>
      <p:bldP spid="8" grpId="0"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46" y="249061"/>
            <a:ext cx="9130553" cy="857250"/>
          </a:xfrm>
          <a:pattFill prst="ltDnDiag">
            <a:fgClr>
              <a:schemeClr val="accent1">
                <a:lumMod val="20000"/>
                <a:lumOff val="80000"/>
              </a:schemeClr>
            </a:fgClr>
            <a:bgClr>
              <a:schemeClr val="bg1"/>
            </a:bgClr>
          </a:pattFill>
        </p:spPr>
        <p:txBody>
          <a:bodyPr>
            <a:noAutofit/>
          </a:bodyPr>
          <a:lstStyle/>
          <a:p>
            <a:r>
              <a:rPr lang="es-ES"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QUAN REBUIG UNA INVITACIÓ A BEURE </a:t>
            </a:r>
            <a:r>
              <a:rPr lang="es-ES" sz="2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PUC CREURE… </a:t>
            </a:r>
          </a:p>
        </p:txBody>
      </p:sp>
      <p:sp>
        <p:nvSpPr>
          <p:cNvPr id="5" name="Marcador de contenido 4"/>
          <p:cNvSpPr>
            <a:spLocks noGrp="1"/>
          </p:cNvSpPr>
          <p:nvPr>
            <p:ph idx="1"/>
          </p:nvPr>
        </p:nvSpPr>
        <p:spPr>
          <a:xfrm>
            <a:off x="470646" y="1106311"/>
            <a:ext cx="8471647" cy="1844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fontAlgn="auto">
              <a:buFont typeface="Courier New" panose="02070309020205020404" pitchFamily="49" charset="0"/>
              <a:buChar char="o"/>
            </a:pPr>
            <a:r>
              <a:rPr lang="es-ES" sz="2000" dirty="0">
                <a:solidFill>
                  <a:schemeClr val="tx1"/>
                </a:solidFill>
              </a:rPr>
              <a:t>Que </a:t>
            </a:r>
            <a:r>
              <a:rPr lang="es-ES" sz="2000" dirty="0" err="1">
                <a:solidFill>
                  <a:schemeClr val="tx1"/>
                </a:solidFill>
              </a:rPr>
              <a:t>soc</a:t>
            </a:r>
            <a:r>
              <a:rPr lang="es-ES" sz="2000" dirty="0">
                <a:solidFill>
                  <a:schemeClr val="tx1"/>
                </a:solidFill>
              </a:rPr>
              <a:t> </a:t>
            </a:r>
            <a:r>
              <a:rPr lang="es-ES" sz="2000" b="1" dirty="0">
                <a:solidFill>
                  <a:schemeClr val="tx2">
                    <a:lumMod val="60000"/>
                    <a:lumOff val="40000"/>
                  </a:schemeClr>
                </a:solidFill>
              </a:rPr>
              <a:t>una persona maleducada </a:t>
            </a:r>
            <a:r>
              <a:rPr lang="es-ES" sz="2000" dirty="0">
                <a:solidFill>
                  <a:schemeClr val="tx1"/>
                </a:solidFill>
              </a:rPr>
              <a:t>per a qui em convida o </a:t>
            </a:r>
            <a:r>
              <a:rPr lang="es-ES" sz="2000" dirty="0" err="1">
                <a:solidFill>
                  <a:schemeClr val="tx1"/>
                </a:solidFill>
              </a:rPr>
              <a:t>cap</a:t>
            </a:r>
            <a:r>
              <a:rPr lang="es-ES" sz="2000" dirty="0">
                <a:solidFill>
                  <a:schemeClr val="tx1"/>
                </a:solidFill>
              </a:rPr>
              <a:t> al </a:t>
            </a:r>
            <a:r>
              <a:rPr lang="es-ES" sz="2000" dirty="0" err="1">
                <a:solidFill>
                  <a:schemeClr val="tx1"/>
                </a:solidFill>
              </a:rPr>
              <a:t>grup</a:t>
            </a:r>
            <a:r>
              <a:rPr lang="es-ES" sz="2000" dirty="0">
                <a:solidFill>
                  <a:schemeClr val="tx1"/>
                </a:solidFill>
              </a:rPr>
              <a:t> que </a:t>
            </a:r>
            <a:r>
              <a:rPr lang="es-ES" sz="2000" dirty="0" err="1">
                <a:solidFill>
                  <a:schemeClr val="tx1"/>
                </a:solidFill>
              </a:rPr>
              <a:t>està</a:t>
            </a:r>
            <a:r>
              <a:rPr lang="es-ES" sz="2000" dirty="0">
                <a:solidFill>
                  <a:schemeClr val="tx1"/>
                </a:solidFill>
              </a:rPr>
              <a:t> </a:t>
            </a:r>
            <a:r>
              <a:rPr lang="es-ES" sz="2000" dirty="0" err="1">
                <a:solidFill>
                  <a:schemeClr val="tx1"/>
                </a:solidFill>
              </a:rPr>
              <a:t>bevent</a:t>
            </a:r>
            <a:r>
              <a:rPr lang="es-ES" sz="2000" dirty="0">
                <a:solidFill>
                  <a:schemeClr val="tx1"/>
                </a:solidFill>
              </a:rPr>
              <a:t>.</a:t>
            </a:r>
          </a:p>
          <a:p>
            <a:pPr fontAlgn="auto">
              <a:buFont typeface="Courier New" panose="02070309020205020404" pitchFamily="49" charset="0"/>
              <a:buChar char="o"/>
            </a:pPr>
            <a:r>
              <a:rPr lang="es-ES" sz="2000" dirty="0" err="1">
                <a:solidFill>
                  <a:schemeClr val="tx1"/>
                </a:solidFill>
              </a:rPr>
              <a:t>Amb</a:t>
            </a:r>
            <a:r>
              <a:rPr lang="es-ES" sz="2000" dirty="0">
                <a:solidFill>
                  <a:schemeClr val="tx1"/>
                </a:solidFill>
              </a:rPr>
              <a:t> un </a:t>
            </a:r>
            <a:r>
              <a:rPr lang="es-ES" sz="2000" dirty="0" err="1">
                <a:solidFill>
                  <a:schemeClr val="tx1"/>
                </a:solidFill>
              </a:rPr>
              <a:t>grup</a:t>
            </a:r>
            <a:r>
              <a:rPr lang="es-ES" sz="2000" dirty="0">
                <a:solidFill>
                  <a:schemeClr val="tx1"/>
                </a:solidFill>
              </a:rPr>
              <a:t> que </a:t>
            </a:r>
            <a:r>
              <a:rPr lang="es-ES" sz="2000" dirty="0" err="1">
                <a:solidFill>
                  <a:schemeClr val="tx1"/>
                </a:solidFill>
              </a:rPr>
              <a:t>està</a:t>
            </a:r>
            <a:r>
              <a:rPr lang="es-ES" sz="2000" dirty="0">
                <a:solidFill>
                  <a:schemeClr val="tx1"/>
                </a:solidFill>
              </a:rPr>
              <a:t> </a:t>
            </a:r>
            <a:r>
              <a:rPr lang="es-ES" sz="2000" dirty="0" err="1">
                <a:solidFill>
                  <a:schemeClr val="tx1"/>
                </a:solidFill>
              </a:rPr>
              <a:t>bevent</a:t>
            </a:r>
            <a:r>
              <a:rPr lang="es-ES" sz="2000" dirty="0">
                <a:solidFill>
                  <a:schemeClr val="tx1"/>
                </a:solidFill>
              </a:rPr>
              <a:t> </a:t>
            </a:r>
            <a:r>
              <a:rPr lang="es-ES" sz="2000" dirty="0" err="1">
                <a:solidFill>
                  <a:schemeClr val="tx1"/>
                </a:solidFill>
              </a:rPr>
              <a:t>pot</a:t>
            </a:r>
            <a:r>
              <a:rPr lang="es-ES" sz="2000" dirty="0">
                <a:solidFill>
                  <a:schemeClr val="tx1"/>
                </a:solidFill>
              </a:rPr>
              <a:t> ser difícil negar-se, </a:t>
            </a:r>
            <a:r>
              <a:rPr lang="es-ES" sz="2000" b="1" dirty="0" err="1">
                <a:solidFill>
                  <a:schemeClr val="tx2">
                    <a:lumMod val="60000"/>
                    <a:lumOff val="40000"/>
                  </a:schemeClr>
                </a:solidFill>
              </a:rPr>
              <a:t>així</a:t>
            </a:r>
            <a:r>
              <a:rPr lang="es-ES" sz="2000" b="1" dirty="0">
                <a:solidFill>
                  <a:schemeClr val="tx2">
                    <a:lumMod val="60000"/>
                    <a:lumOff val="40000"/>
                  </a:schemeClr>
                </a:solidFill>
              </a:rPr>
              <a:t> que el </a:t>
            </a:r>
            <a:r>
              <a:rPr lang="es-ES" sz="2000" b="1" dirty="0" err="1">
                <a:solidFill>
                  <a:schemeClr val="tx2">
                    <a:lumMod val="60000"/>
                    <a:lumOff val="40000"/>
                  </a:schemeClr>
                </a:solidFill>
              </a:rPr>
              <a:t>millor</a:t>
            </a:r>
            <a:r>
              <a:rPr lang="es-ES" sz="2000" b="1" dirty="0">
                <a:solidFill>
                  <a:schemeClr val="tx2">
                    <a:lumMod val="60000"/>
                    <a:lumOff val="40000"/>
                  </a:schemeClr>
                </a:solidFill>
              </a:rPr>
              <a:t> </a:t>
            </a:r>
            <a:r>
              <a:rPr lang="es-ES" sz="2000" b="1" dirty="0" err="1">
                <a:solidFill>
                  <a:schemeClr val="tx2">
                    <a:lumMod val="60000"/>
                    <a:lumOff val="40000"/>
                  </a:schemeClr>
                </a:solidFill>
              </a:rPr>
              <a:t>és</a:t>
            </a:r>
            <a:r>
              <a:rPr lang="es-ES" sz="2000" b="1" dirty="0">
                <a:solidFill>
                  <a:schemeClr val="tx2">
                    <a:lumMod val="60000"/>
                    <a:lumOff val="40000"/>
                  </a:schemeClr>
                </a:solidFill>
              </a:rPr>
              <a:t> </a:t>
            </a:r>
            <a:r>
              <a:rPr lang="es-ES" sz="2000" b="1" dirty="0" err="1">
                <a:solidFill>
                  <a:schemeClr val="tx2">
                    <a:lumMod val="60000"/>
                    <a:lumOff val="40000"/>
                  </a:schemeClr>
                </a:solidFill>
              </a:rPr>
              <a:t>deixar</a:t>
            </a:r>
            <a:r>
              <a:rPr lang="es-ES" sz="2000" b="1" dirty="0">
                <a:solidFill>
                  <a:schemeClr val="tx2">
                    <a:lumMod val="60000"/>
                    <a:lumOff val="40000"/>
                  </a:schemeClr>
                </a:solidFill>
              </a:rPr>
              <a:t>-se portar i </a:t>
            </a:r>
            <a:r>
              <a:rPr lang="es-ES" sz="2000" b="1" dirty="0" err="1">
                <a:solidFill>
                  <a:schemeClr val="tx2">
                    <a:lumMod val="60000"/>
                    <a:lumOff val="40000"/>
                  </a:schemeClr>
                </a:solidFill>
              </a:rPr>
              <a:t>fer</a:t>
            </a:r>
            <a:r>
              <a:rPr lang="es-ES" sz="2000" b="1" dirty="0">
                <a:solidFill>
                  <a:schemeClr val="tx2">
                    <a:lumMod val="60000"/>
                    <a:lumOff val="40000"/>
                  </a:schemeClr>
                </a:solidFill>
              </a:rPr>
              <a:t> el que </a:t>
            </a:r>
            <a:r>
              <a:rPr lang="es-ES" sz="2000" b="1" dirty="0" err="1">
                <a:solidFill>
                  <a:schemeClr val="tx2">
                    <a:lumMod val="60000"/>
                    <a:lumOff val="40000"/>
                  </a:schemeClr>
                </a:solidFill>
              </a:rPr>
              <a:t>els</a:t>
            </a:r>
            <a:r>
              <a:rPr lang="es-ES" sz="2000" b="1" dirty="0">
                <a:solidFill>
                  <a:schemeClr val="tx2">
                    <a:lumMod val="60000"/>
                    <a:lumOff val="40000"/>
                  </a:schemeClr>
                </a:solidFill>
              </a:rPr>
              <a:t> </a:t>
            </a:r>
            <a:r>
              <a:rPr lang="es-ES" sz="2000" b="1" dirty="0" err="1">
                <a:solidFill>
                  <a:schemeClr val="tx2">
                    <a:lumMod val="60000"/>
                    <a:lumOff val="40000"/>
                  </a:schemeClr>
                </a:solidFill>
              </a:rPr>
              <a:t>altres</a:t>
            </a:r>
            <a:r>
              <a:rPr lang="es-ES" sz="2000" b="1" dirty="0">
                <a:solidFill>
                  <a:schemeClr val="tx2">
                    <a:lumMod val="60000"/>
                    <a:lumOff val="40000"/>
                  </a:schemeClr>
                </a:solidFill>
              </a:rPr>
              <a:t>.</a:t>
            </a:r>
          </a:p>
        </p:txBody>
      </p:sp>
      <p:sp>
        <p:nvSpPr>
          <p:cNvPr id="6" name="Rectángulo 5"/>
          <p:cNvSpPr/>
          <p:nvPr/>
        </p:nvSpPr>
        <p:spPr>
          <a:xfrm>
            <a:off x="13447" y="3204508"/>
            <a:ext cx="9144000" cy="1938992"/>
          </a:xfrm>
          <a:prstGeom prst="rect">
            <a:avLst/>
          </a:prstGeom>
          <a:solidFill>
            <a:schemeClr val="accent1">
              <a:lumMod val="20000"/>
              <a:lumOff val="80000"/>
            </a:schemeClr>
          </a:solidFill>
        </p:spPr>
        <p:txBody>
          <a:bodyPr wrap="square">
            <a:spAutoFit/>
          </a:bodyPr>
          <a:lstStyle/>
          <a:p>
            <a:pPr algn="ctr">
              <a:defRPr/>
            </a:pPr>
            <a:r>
              <a:rPr lang="es-ES" sz="2400" dirty="0">
                <a:solidFill>
                  <a:srgbClr val="00B0F0"/>
                </a:solidFill>
                <a:latin typeface="Arial Black" panose="020B0A04020102020204" pitchFamily="34" charset="0"/>
              </a:rPr>
              <a:t>Si </a:t>
            </a:r>
            <a:r>
              <a:rPr lang="es-ES" sz="2400" dirty="0" err="1">
                <a:solidFill>
                  <a:srgbClr val="00B0F0"/>
                </a:solidFill>
                <a:latin typeface="Arial Black" panose="020B0A04020102020204" pitchFamily="34" charset="0"/>
              </a:rPr>
              <a:t>algú</a:t>
            </a:r>
            <a:r>
              <a:rPr lang="es-ES" sz="2400" dirty="0">
                <a:solidFill>
                  <a:srgbClr val="00B0F0"/>
                </a:solidFill>
                <a:latin typeface="Arial Black" panose="020B0A04020102020204" pitchFamily="34" charset="0"/>
              </a:rPr>
              <a:t> </a:t>
            </a:r>
            <a:r>
              <a:rPr lang="es-ES" sz="2400" dirty="0" err="1">
                <a:solidFill>
                  <a:srgbClr val="00B0F0"/>
                </a:solidFill>
                <a:latin typeface="Arial Black" panose="020B0A04020102020204" pitchFamily="34" charset="0"/>
              </a:rPr>
              <a:t>s’obstina</a:t>
            </a:r>
            <a:r>
              <a:rPr lang="es-ES" sz="2400" dirty="0">
                <a:solidFill>
                  <a:srgbClr val="00B0F0"/>
                </a:solidFill>
                <a:latin typeface="Arial Black" panose="020B0A04020102020204" pitchFamily="34" charset="0"/>
              </a:rPr>
              <a:t> </a:t>
            </a:r>
            <a:r>
              <a:rPr lang="es-ES" sz="2400" dirty="0">
                <a:solidFill>
                  <a:srgbClr val="F79646">
                    <a:lumMod val="50000"/>
                  </a:srgbClr>
                </a:solidFill>
                <a:latin typeface="Arial Black" panose="020B0A04020102020204" pitchFamily="34" charset="0"/>
              </a:rPr>
              <a:t>                                                         </a:t>
            </a:r>
            <a:r>
              <a:rPr lang="es-ES" sz="2400" dirty="0">
                <a:solidFill>
                  <a:srgbClr val="0070C0"/>
                </a:solidFill>
                <a:latin typeface="Arial Black" panose="020B0A04020102020204" pitchFamily="34" charset="0"/>
              </a:rPr>
              <a:t>que </a:t>
            </a:r>
            <a:r>
              <a:rPr lang="es-ES" sz="2400" dirty="0" err="1">
                <a:solidFill>
                  <a:srgbClr val="0070C0"/>
                </a:solidFill>
                <a:latin typeface="Arial Black" panose="020B0A04020102020204" pitchFamily="34" charset="0"/>
              </a:rPr>
              <a:t>acceptis</a:t>
            </a:r>
            <a:r>
              <a:rPr lang="es-ES" sz="2400" dirty="0">
                <a:solidFill>
                  <a:srgbClr val="0070C0"/>
                </a:solidFill>
                <a:latin typeface="Arial Black" panose="020B0A04020102020204" pitchFamily="34" charset="0"/>
              </a:rPr>
              <a:t> </a:t>
            </a:r>
            <a:r>
              <a:rPr lang="es-ES" sz="2400" dirty="0" err="1">
                <a:solidFill>
                  <a:srgbClr val="0070C0"/>
                </a:solidFill>
                <a:latin typeface="Arial Black" panose="020B0A04020102020204" pitchFamily="34" charset="0"/>
              </a:rPr>
              <a:t>prendre</a:t>
            </a:r>
            <a:r>
              <a:rPr lang="es-ES" sz="2400" dirty="0">
                <a:solidFill>
                  <a:srgbClr val="0070C0"/>
                </a:solidFill>
                <a:latin typeface="Arial Black" panose="020B0A04020102020204" pitchFamily="34" charset="0"/>
              </a:rPr>
              <a:t> una </a:t>
            </a:r>
            <a:r>
              <a:rPr lang="es-ES" sz="2400" dirty="0" err="1">
                <a:solidFill>
                  <a:srgbClr val="0070C0"/>
                </a:solidFill>
                <a:latin typeface="Arial Black" panose="020B0A04020102020204" pitchFamily="34" charset="0"/>
              </a:rPr>
              <a:t>beguda</a:t>
            </a:r>
            <a:r>
              <a:rPr lang="es-ES" sz="2400" dirty="0">
                <a:solidFill>
                  <a:srgbClr val="0070C0"/>
                </a:solidFill>
                <a:latin typeface="Arial Black" panose="020B0A04020102020204" pitchFamily="34" charset="0"/>
              </a:rPr>
              <a:t> </a:t>
            </a:r>
            <a:r>
              <a:rPr lang="es-ES" sz="2400" dirty="0" err="1">
                <a:solidFill>
                  <a:srgbClr val="0070C0"/>
                </a:solidFill>
                <a:latin typeface="Arial Black" panose="020B0A04020102020204" pitchFamily="34" charset="0"/>
              </a:rPr>
              <a:t>amb</a:t>
            </a:r>
            <a:r>
              <a:rPr lang="es-ES" sz="2400" dirty="0">
                <a:solidFill>
                  <a:srgbClr val="0070C0"/>
                </a:solidFill>
                <a:latin typeface="Arial Black" panose="020B0A04020102020204" pitchFamily="34" charset="0"/>
              </a:rPr>
              <a:t> alcohol, </a:t>
            </a:r>
          </a:p>
          <a:p>
            <a:pPr algn="ctr">
              <a:defRPr/>
            </a:pPr>
            <a:r>
              <a:rPr lang="es-ES" sz="2400" dirty="0" err="1">
                <a:solidFill>
                  <a:schemeClr val="accent5"/>
                </a:solidFill>
                <a:latin typeface="Arial Black" panose="020B0A04020102020204" pitchFamily="34" charset="0"/>
              </a:rPr>
              <a:t>quan</a:t>
            </a:r>
            <a:r>
              <a:rPr lang="es-ES" sz="2400" dirty="0">
                <a:solidFill>
                  <a:schemeClr val="accent5"/>
                </a:solidFill>
                <a:latin typeface="Arial Black" panose="020B0A04020102020204" pitchFamily="34" charset="0"/>
              </a:rPr>
              <a:t> ja has </a:t>
            </a:r>
            <a:r>
              <a:rPr lang="es-ES" sz="2400" dirty="0" err="1">
                <a:solidFill>
                  <a:schemeClr val="accent5"/>
                </a:solidFill>
                <a:latin typeface="Arial Black" panose="020B0A04020102020204" pitchFamily="34" charset="0"/>
              </a:rPr>
              <a:t>mostrat</a:t>
            </a:r>
            <a:r>
              <a:rPr lang="es-ES" sz="2400" dirty="0">
                <a:solidFill>
                  <a:schemeClr val="accent5"/>
                </a:solidFill>
                <a:latin typeface="Arial Black" panose="020B0A04020102020204" pitchFamily="34" charset="0"/>
              </a:rPr>
              <a:t> que no </a:t>
            </a:r>
            <a:r>
              <a:rPr lang="es-ES" sz="2400" dirty="0" err="1">
                <a:solidFill>
                  <a:schemeClr val="accent5"/>
                </a:solidFill>
                <a:latin typeface="Arial Black" panose="020B0A04020102020204" pitchFamily="34" charset="0"/>
              </a:rPr>
              <a:t>vols</a:t>
            </a:r>
            <a:r>
              <a:rPr lang="es-ES" sz="2400" dirty="0">
                <a:solidFill>
                  <a:schemeClr val="accent5"/>
                </a:solidFill>
                <a:latin typeface="Arial Black" panose="020B0A04020102020204" pitchFamily="34" charset="0"/>
              </a:rPr>
              <a:t>,</a:t>
            </a:r>
            <a:r>
              <a:rPr lang="es-ES" sz="2400" dirty="0">
                <a:solidFill>
                  <a:srgbClr val="0070C0"/>
                </a:solidFill>
                <a:latin typeface="Arial Black" panose="020B0A04020102020204" pitchFamily="34" charset="0"/>
              </a:rPr>
              <a:t> </a:t>
            </a:r>
          </a:p>
          <a:p>
            <a:pPr algn="ctr">
              <a:defRPr/>
            </a:pPr>
            <a:r>
              <a:rPr lang="es-ES" sz="2400" dirty="0">
                <a:solidFill>
                  <a:srgbClr val="0070C0"/>
                </a:solidFill>
                <a:latin typeface="Arial Black" panose="020B0A04020102020204" pitchFamily="34" charset="0"/>
              </a:rPr>
              <a:t> </a:t>
            </a:r>
            <a:r>
              <a:rPr lang="es-ES" sz="2400" dirty="0" err="1">
                <a:latin typeface="Arial Black" panose="020B0A04020102020204" pitchFamily="34" charset="0"/>
              </a:rPr>
              <a:t>aquesta</a:t>
            </a:r>
            <a:r>
              <a:rPr lang="es-ES" sz="2400" dirty="0">
                <a:latin typeface="Arial Black" panose="020B0A04020102020204" pitchFamily="34" charset="0"/>
              </a:rPr>
              <a:t> persona </a:t>
            </a:r>
            <a:r>
              <a:rPr lang="es-ES" sz="2400" dirty="0" err="1">
                <a:latin typeface="Arial Black" panose="020B0A04020102020204" pitchFamily="34" charset="0"/>
              </a:rPr>
              <a:t>és</a:t>
            </a:r>
            <a:r>
              <a:rPr lang="es-ES" sz="2400" dirty="0">
                <a:latin typeface="Arial Black" panose="020B0A04020102020204" pitchFamily="34" charset="0"/>
              </a:rPr>
              <a:t> la que et </a:t>
            </a:r>
            <a:r>
              <a:rPr lang="es-ES" sz="2400" dirty="0" err="1">
                <a:latin typeface="Arial Black" panose="020B0A04020102020204" pitchFamily="34" charset="0"/>
              </a:rPr>
              <a:t>mostra</a:t>
            </a:r>
            <a:r>
              <a:rPr lang="es-ES" sz="2400" dirty="0">
                <a:latin typeface="Arial Black" panose="020B0A04020102020204" pitchFamily="34" charset="0"/>
              </a:rPr>
              <a:t>                                          falta de respecte. </a:t>
            </a:r>
          </a:p>
        </p:txBody>
      </p:sp>
    </p:spTree>
    <p:extLst>
      <p:ext uri="{BB962C8B-B14F-4D97-AF65-F5344CB8AC3E}">
        <p14:creationId xmlns:p14="http://schemas.microsoft.com/office/powerpoint/2010/main" val="5544087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wipe(down)">
                                      <p:cBhvr>
                                        <p:cTn id="13" dur="500"/>
                                        <p:tgtEl>
                                          <p:spTgt spid="5">
                                            <p:bg/>
                                          </p:spTgt>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
            <a:ext cx="9144000" cy="2080010"/>
          </a:xfrm>
          <a:solidFill>
            <a:schemeClr val="tx2"/>
          </a:solidFill>
        </p:spPr>
        <p:txBody>
          <a:bodyPr>
            <a:normAutofit/>
          </a:bodyPr>
          <a:lstStyle/>
          <a:p>
            <a:pPr marL="0" indent="0" algn="ctr">
              <a:buNone/>
            </a:pPr>
            <a:r>
              <a:rPr lang="es-ES" sz="3600" b="1" dirty="0">
                <a:solidFill>
                  <a:schemeClr val="bg1"/>
                </a:solidFill>
              </a:rPr>
              <a:t>TASCA: </a:t>
            </a:r>
          </a:p>
          <a:p>
            <a:pPr marL="0" indent="0" algn="ctr">
              <a:buNone/>
            </a:pPr>
            <a:r>
              <a:rPr lang="es-ES" sz="2800" i="1" dirty="0">
                <a:solidFill>
                  <a:schemeClr val="bg1"/>
                </a:solidFill>
              </a:rPr>
              <a:t>Collage </a:t>
            </a:r>
            <a:r>
              <a:rPr lang="es-ES" sz="2800" i="1" dirty="0" err="1">
                <a:solidFill>
                  <a:schemeClr val="bg1"/>
                </a:solidFill>
              </a:rPr>
              <a:t>Com</a:t>
            </a:r>
            <a:r>
              <a:rPr lang="es-ES" sz="2800" i="1" dirty="0">
                <a:solidFill>
                  <a:schemeClr val="bg1"/>
                </a:solidFill>
              </a:rPr>
              <a:t> </a:t>
            </a:r>
            <a:r>
              <a:rPr lang="es-ES" sz="2800" i="1" dirty="0" err="1">
                <a:solidFill>
                  <a:schemeClr val="bg1"/>
                </a:solidFill>
              </a:rPr>
              <a:t>ho</a:t>
            </a:r>
            <a:r>
              <a:rPr lang="es-ES" sz="2800" i="1" dirty="0">
                <a:solidFill>
                  <a:schemeClr val="bg1"/>
                </a:solidFill>
              </a:rPr>
              <a:t> </a:t>
            </a:r>
            <a:r>
              <a:rPr lang="es-ES" sz="2800" i="1" dirty="0" err="1">
                <a:solidFill>
                  <a:schemeClr val="bg1"/>
                </a:solidFill>
              </a:rPr>
              <a:t>faig</a:t>
            </a:r>
            <a:r>
              <a:rPr lang="es-ES" sz="2800" i="1" dirty="0">
                <a:solidFill>
                  <a:schemeClr val="bg1"/>
                </a:solidFill>
              </a:rPr>
              <a:t>?</a:t>
            </a:r>
          </a:p>
          <a:p>
            <a:pPr marL="0" indent="0" algn="ctr">
              <a:buNone/>
            </a:pPr>
            <a:r>
              <a:rPr lang="es-ES" sz="2800" dirty="0" err="1">
                <a:solidFill>
                  <a:schemeClr val="bg1"/>
                </a:solidFill>
                <a:latin typeface="Arial Black" panose="020B0A04020102020204" pitchFamily="34" charset="0"/>
              </a:rPr>
              <a:t>Com</a:t>
            </a:r>
            <a:r>
              <a:rPr lang="es-ES" sz="2800" dirty="0">
                <a:solidFill>
                  <a:schemeClr val="bg1"/>
                </a:solidFill>
                <a:latin typeface="Arial Black" panose="020B0A04020102020204" pitchFamily="34" charset="0"/>
              </a:rPr>
              <a:t> </a:t>
            </a:r>
            <a:r>
              <a:rPr lang="es-ES" sz="2800" dirty="0" err="1">
                <a:solidFill>
                  <a:schemeClr val="bg1"/>
                </a:solidFill>
                <a:latin typeface="Arial Black" panose="020B0A04020102020204" pitchFamily="34" charset="0"/>
              </a:rPr>
              <a:t>rebutjaries</a:t>
            </a:r>
            <a:r>
              <a:rPr lang="es-ES" sz="2800" dirty="0">
                <a:solidFill>
                  <a:schemeClr val="bg1"/>
                </a:solidFill>
                <a:latin typeface="Arial Black" panose="020B0A04020102020204" pitchFamily="34" charset="0"/>
              </a:rPr>
              <a:t> una </a:t>
            </a:r>
            <a:r>
              <a:rPr lang="es-ES" sz="2800" dirty="0" err="1">
                <a:solidFill>
                  <a:schemeClr val="bg1"/>
                </a:solidFill>
                <a:latin typeface="Arial Black" panose="020B0A04020102020204" pitchFamily="34" charset="0"/>
              </a:rPr>
              <a:t>invitació</a:t>
            </a:r>
            <a:r>
              <a:rPr lang="es-ES" sz="2800" dirty="0">
                <a:solidFill>
                  <a:schemeClr val="bg1"/>
                </a:solidFill>
                <a:latin typeface="Arial Black" panose="020B0A04020102020204" pitchFamily="34" charset="0"/>
              </a:rPr>
              <a:t> a </a:t>
            </a:r>
            <a:r>
              <a:rPr lang="es-ES" sz="2800" dirty="0" err="1">
                <a:solidFill>
                  <a:schemeClr val="bg1"/>
                </a:solidFill>
                <a:latin typeface="Arial Black" panose="020B0A04020102020204" pitchFamily="34" charset="0"/>
              </a:rPr>
              <a:t>beure</a:t>
            </a:r>
            <a:r>
              <a:rPr lang="es-ES" sz="2800" dirty="0">
                <a:solidFill>
                  <a:schemeClr val="bg1"/>
                </a:solidFill>
                <a:latin typeface="Arial Black" panose="020B0A04020102020204" pitchFamily="34" charset="0"/>
              </a:rPr>
              <a:t>?</a:t>
            </a:r>
          </a:p>
        </p:txBody>
      </p:sp>
      <p:sp>
        <p:nvSpPr>
          <p:cNvPr id="4" name="Rectángulo 3">
            <a:extLst>
              <a:ext uri="{FF2B5EF4-FFF2-40B4-BE49-F238E27FC236}">
                <a16:creationId xmlns:a16="http://schemas.microsoft.com/office/drawing/2014/main" xmlns="" id="{A8383B75-3DB3-4CBA-B27E-BFF93DD01C55}"/>
              </a:ext>
            </a:extLst>
          </p:cNvPr>
          <p:cNvSpPr/>
          <p:nvPr/>
        </p:nvSpPr>
        <p:spPr>
          <a:xfrm>
            <a:off x="0" y="1869440"/>
            <a:ext cx="9144000" cy="3354765"/>
          </a:xfrm>
          <a:prstGeom prst="rect">
            <a:avLst/>
          </a:prstGeom>
          <a:pattFill prst="wdDnDiag">
            <a:fgClr>
              <a:schemeClr val="accent5">
                <a:lumMod val="20000"/>
                <a:lumOff val="80000"/>
              </a:schemeClr>
            </a:fgClr>
            <a:bgClr>
              <a:schemeClr val="bg1"/>
            </a:bgClr>
          </a:pattFill>
        </p:spPr>
        <p:txBody>
          <a:bodyPr wrap="square">
            <a:spAutoFit/>
          </a:bodyPr>
          <a:lstStyle/>
          <a:p>
            <a:pPr algn="ctr"/>
            <a:endParaRPr lang="es-ES" sz="3600" b="1" dirty="0">
              <a:solidFill>
                <a:prstClr val="black"/>
              </a:solidFill>
            </a:endParaRPr>
          </a:p>
          <a:p>
            <a:pPr algn="ctr"/>
            <a:r>
              <a:rPr lang="es-ES" sz="4400" b="1" dirty="0" err="1">
                <a:solidFill>
                  <a:srgbClr val="00B0F0"/>
                </a:solidFill>
              </a:rPr>
              <a:t>Sense</a:t>
            </a:r>
            <a:r>
              <a:rPr lang="es-ES" sz="4400" b="1" dirty="0">
                <a:solidFill>
                  <a:srgbClr val="00B0F0"/>
                </a:solidFill>
              </a:rPr>
              <a:t> </a:t>
            </a:r>
            <a:r>
              <a:rPr lang="es-ES" sz="4400" b="1" dirty="0" err="1">
                <a:solidFill>
                  <a:srgbClr val="00B0F0"/>
                </a:solidFill>
              </a:rPr>
              <a:t>perdre</a:t>
            </a:r>
            <a:r>
              <a:rPr lang="es-ES" sz="4400" b="1" dirty="0">
                <a:solidFill>
                  <a:srgbClr val="00B0F0"/>
                </a:solidFill>
              </a:rPr>
              <a:t> </a:t>
            </a:r>
            <a:r>
              <a:rPr lang="es-ES" sz="4400" b="1" dirty="0" err="1">
                <a:solidFill>
                  <a:srgbClr val="00B0F0"/>
                </a:solidFill>
              </a:rPr>
              <a:t>amistats</a:t>
            </a:r>
            <a:endParaRPr lang="es-ES" sz="4400" b="1" dirty="0">
              <a:solidFill>
                <a:srgbClr val="00B0F0"/>
              </a:solidFill>
            </a:endParaRPr>
          </a:p>
          <a:p>
            <a:pPr algn="ctr"/>
            <a:endParaRPr lang="es-ES" sz="1600" b="1" dirty="0">
              <a:solidFill>
                <a:srgbClr val="00B0F0"/>
              </a:solidFill>
            </a:endParaRPr>
          </a:p>
          <a:p>
            <a:pPr algn="ctr"/>
            <a:r>
              <a:rPr lang="es-ES" sz="4400" b="1" dirty="0" err="1">
                <a:solidFill>
                  <a:srgbClr val="00B0F0"/>
                </a:solidFill>
              </a:rPr>
              <a:t>Sense</a:t>
            </a:r>
            <a:r>
              <a:rPr lang="es-ES" sz="4400" b="1" dirty="0">
                <a:solidFill>
                  <a:srgbClr val="00B0F0"/>
                </a:solidFill>
              </a:rPr>
              <a:t> donar </a:t>
            </a:r>
            <a:r>
              <a:rPr lang="es-ES" sz="4400" b="1" dirty="0" err="1">
                <a:solidFill>
                  <a:srgbClr val="00B0F0"/>
                </a:solidFill>
              </a:rPr>
              <a:t>explicacions</a:t>
            </a:r>
            <a:endParaRPr lang="es-ES" sz="4400" b="1" dirty="0">
              <a:solidFill>
                <a:srgbClr val="00B0F0"/>
              </a:solidFill>
            </a:endParaRPr>
          </a:p>
          <a:p>
            <a:pPr algn="ctr"/>
            <a:endParaRPr lang="es-ES" sz="7200" b="1" dirty="0">
              <a:solidFill>
                <a:prstClr val="black"/>
              </a:solidFill>
            </a:endParaRPr>
          </a:p>
        </p:txBody>
      </p:sp>
    </p:spTree>
    <p:extLst>
      <p:ext uri="{BB962C8B-B14F-4D97-AF65-F5344CB8AC3E}">
        <p14:creationId xmlns:p14="http://schemas.microsoft.com/office/powerpoint/2010/main" val="36964824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210" y="86498"/>
            <a:ext cx="8921578" cy="1112108"/>
          </a:xfrm>
        </p:spPr>
        <p:txBody>
          <a:bodyPr>
            <a:noAutofit/>
          </a:bodyPr>
          <a:lstStyle/>
          <a:p>
            <a:pPr algn="l"/>
            <a:r>
              <a:rPr lang="es-ES" sz="4000" dirty="0">
                <a:latin typeface="+mn-lt"/>
                <a:ea typeface="+mn-ea"/>
                <a:cs typeface="+mn-cs"/>
              </a:rPr>
              <a:t>1</a:t>
            </a:r>
            <a:r>
              <a:rPr lang="es-ES" sz="3000" b="1" dirty="0">
                <a:latin typeface="+mn-lt"/>
                <a:ea typeface="+mn-ea"/>
                <a:cs typeface="+mn-cs"/>
              </a:rPr>
              <a:t>. </a:t>
            </a:r>
            <a:r>
              <a:rPr lang="es-ES" sz="1800" b="1" dirty="0" err="1"/>
              <a:t>És</a:t>
            </a:r>
            <a:r>
              <a:rPr lang="es-ES" sz="1800" b="1" dirty="0"/>
              <a:t> </a:t>
            </a:r>
            <a:r>
              <a:rPr lang="es-ES" sz="1800" b="1" dirty="0" err="1"/>
              <a:t>veritat</a:t>
            </a:r>
            <a:r>
              <a:rPr lang="es-ES" sz="1800" b="1" dirty="0"/>
              <a:t> que el </a:t>
            </a:r>
            <a:r>
              <a:rPr lang="es-ES" sz="1800" b="1" dirty="0" err="1"/>
              <a:t>consum</a:t>
            </a:r>
            <a:r>
              <a:rPr lang="es-ES" sz="1800" b="1" dirty="0"/>
              <a:t> </a:t>
            </a:r>
            <a:r>
              <a:rPr lang="es-ES" sz="1800" b="1" dirty="0" err="1"/>
              <a:t>d'alcohol</a:t>
            </a:r>
            <a:r>
              <a:rPr lang="es-ES" sz="1800" b="1" dirty="0"/>
              <a:t> té </a:t>
            </a:r>
            <a:r>
              <a:rPr lang="es-ES" sz="1800" b="1" dirty="0" err="1"/>
              <a:t>pocs</a:t>
            </a:r>
            <a:r>
              <a:rPr lang="es-ES" sz="1800" b="1" dirty="0"/>
              <a:t> riscos per a la </a:t>
            </a:r>
            <a:r>
              <a:rPr lang="es-ES" sz="1800" b="1" dirty="0" err="1"/>
              <a:t>salut</a:t>
            </a:r>
            <a:r>
              <a:rPr lang="es-ES" sz="1800" b="1" dirty="0"/>
              <a:t> i </a:t>
            </a:r>
            <a:r>
              <a:rPr lang="es-ES" sz="1800" b="1" dirty="0" err="1"/>
              <a:t>fins</a:t>
            </a:r>
            <a:r>
              <a:rPr lang="es-ES" sz="1800" b="1" dirty="0"/>
              <a:t> i </a:t>
            </a:r>
            <a:r>
              <a:rPr lang="es-ES" sz="1800" b="1" dirty="0" err="1"/>
              <a:t>tot</a:t>
            </a:r>
            <a:r>
              <a:rPr lang="es-ES" sz="1800" b="1" dirty="0"/>
              <a:t> </a:t>
            </a:r>
            <a:r>
              <a:rPr lang="es-ES" sz="1800" b="1" dirty="0" err="1"/>
              <a:t>és</a:t>
            </a:r>
            <a:r>
              <a:rPr lang="es-ES" sz="1800" b="1" dirty="0"/>
              <a:t> saludable (evita </a:t>
            </a:r>
            <a:r>
              <a:rPr lang="es-ES" sz="1800" b="1" dirty="0" err="1"/>
              <a:t>malalties</a:t>
            </a:r>
            <a:r>
              <a:rPr lang="es-ES" sz="1800" b="1" dirty="0"/>
              <a:t> del </a:t>
            </a:r>
            <a:r>
              <a:rPr lang="es-ES" sz="1800" b="1" dirty="0" err="1"/>
              <a:t>cor</a:t>
            </a:r>
            <a:r>
              <a:rPr lang="es-ES" sz="1800" b="1" dirty="0"/>
              <a:t> i </a:t>
            </a:r>
            <a:r>
              <a:rPr lang="es-ES" sz="1800" b="1" dirty="0" err="1"/>
              <a:t>és</a:t>
            </a:r>
            <a:r>
              <a:rPr lang="es-ES" sz="1800" b="1" dirty="0"/>
              <a:t> bon </a:t>
            </a:r>
            <a:r>
              <a:rPr lang="es-ES" sz="1800" b="1" dirty="0" err="1"/>
              <a:t>aliment</a:t>
            </a:r>
            <a:r>
              <a:rPr lang="es-ES" sz="1800" b="1" dirty="0"/>
              <a:t>), per </a:t>
            </a:r>
            <a:r>
              <a:rPr lang="es-ES" sz="1800" b="1" dirty="0" err="1"/>
              <a:t>això</a:t>
            </a:r>
            <a:r>
              <a:rPr lang="es-ES" sz="1800" b="1" dirty="0"/>
              <a:t> la </a:t>
            </a:r>
            <a:r>
              <a:rPr lang="es-ES" sz="1800" b="1" dirty="0" err="1"/>
              <a:t>seva</a:t>
            </a:r>
            <a:r>
              <a:rPr lang="es-ES" sz="1800" b="1" dirty="0"/>
              <a:t> venda </a:t>
            </a:r>
            <a:r>
              <a:rPr lang="es-ES" sz="1800" b="1" dirty="0" err="1"/>
              <a:t>és</a:t>
            </a:r>
            <a:r>
              <a:rPr lang="es-ES" sz="1800" b="1" dirty="0"/>
              <a:t> legal per </a:t>
            </a:r>
            <a:r>
              <a:rPr lang="es-ES" sz="1800" b="1" dirty="0" err="1"/>
              <a:t>als</a:t>
            </a:r>
            <a:r>
              <a:rPr lang="es-ES" sz="1800" b="1" dirty="0"/>
              <a:t> </a:t>
            </a:r>
            <a:r>
              <a:rPr lang="es-ES" sz="1800" b="1" dirty="0" err="1"/>
              <a:t>majors</a:t>
            </a:r>
            <a:r>
              <a:rPr lang="es-ES" sz="1800" b="1" dirty="0"/>
              <a:t> de 18 </a:t>
            </a:r>
            <a:r>
              <a:rPr lang="es-ES" sz="1800" b="1" dirty="0" err="1"/>
              <a:t>anys</a:t>
            </a:r>
            <a:r>
              <a:rPr lang="es-ES" sz="1800" b="1" dirty="0"/>
              <a:t>?</a:t>
            </a:r>
            <a:endParaRPr lang="es-ES" sz="1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 y="1988820"/>
            <a:ext cx="9143999" cy="3154679"/>
          </a:xfrm>
          <a:solidFill>
            <a:schemeClr val="bg2">
              <a:lumMod val="25000"/>
            </a:schemeClr>
          </a:solidFill>
        </p:spPr>
        <p:txBody>
          <a:bodyPr>
            <a:normAutofit lnSpcReduction="10000"/>
          </a:bodyPr>
          <a:lstStyle/>
          <a:p>
            <a:pPr marL="400050" lvl="1" indent="0" algn="ctr">
              <a:buNone/>
            </a:pPr>
            <a:r>
              <a:rPr lang="es-ES" b="1" dirty="0">
                <a:solidFill>
                  <a:srgbClr val="FFC000"/>
                </a:solidFill>
              </a:rPr>
              <a:t>!</a:t>
            </a:r>
            <a:r>
              <a:rPr lang="es-ES" b="1" i="1" dirty="0">
                <a:solidFill>
                  <a:srgbClr val="FFC000"/>
                </a:solidFill>
              </a:rPr>
              <a:t>REAL NEWS</a:t>
            </a:r>
            <a:r>
              <a:rPr lang="es-ES" b="1" dirty="0">
                <a:solidFill>
                  <a:srgbClr val="FFC000"/>
                </a:solidFill>
              </a:rPr>
              <a:t>!</a:t>
            </a:r>
          </a:p>
          <a:p>
            <a:pPr marL="400050" lvl="1" indent="0">
              <a:buNone/>
            </a:pPr>
            <a:r>
              <a:rPr lang="es-ES" b="1" dirty="0">
                <a:solidFill>
                  <a:srgbClr val="FFC000"/>
                </a:solidFill>
              </a:rPr>
              <a:t>C) </a:t>
            </a:r>
            <a:r>
              <a:rPr lang="es-ES" dirty="0" err="1">
                <a:solidFill>
                  <a:srgbClr val="FFC000"/>
                </a:solidFill>
              </a:rPr>
              <a:t>És</a:t>
            </a:r>
            <a:r>
              <a:rPr lang="es-ES" dirty="0">
                <a:solidFill>
                  <a:srgbClr val="FFC000"/>
                </a:solidFill>
              </a:rPr>
              <a:t> </a:t>
            </a:r>
            <a:r>
              <a:rPr lang="es-ES" dirty="0" err="1">
                <a:solidFill>
                  <a:srgbClr val="FFC000"/>
                </a:solidFill>
              </a:rPr>
              <a:t>fals</a:t>
            </a:r>
            <a:r>
              <a:rPr lang="es-ES" dirty="0">
                <a:solidFill>
                  <a:srgbClr val="FFC000"/>
                </a:solidFill>
              </a:rPr>
              <a:t>, </a:t>
            </a:r>
            <a:r>
              <a:rPr lang="es-ES" dirty="0" err="1">
                <a:solidFill>
                  <a:srgbClr val="FFC000"/>
                </a:solidFill>
              </a:rPr>
              <a:t>perquè</a:t>
            </a:r>
            <a:r>
              <a:rPr lang="es-ES" dirty="0">
                <a:solidFill>
                  <a:srgbClr val="FFC000"/>
                </a:solidFill>
              </a:rPr>
              <a:t> legal no </a:t>
            </a:r>
            <a:r>
              <a:rPr lang="es-ES" dirty="0" err="1">
                <a:solidFill>
                  <a:srgbClr val="FFC000"/>
                </a:solidFill>
              </a:rPr>
              <a:t>és</a:t>
            </a:r>
            <a:r>
              <a:rPr lang="es-ES" dirty="0">
                <a:solidFill>
                  <a:srgbClr val="FFC000"/>
                </a:solidFill>
              </a:rPr>
              <a:t> </a:t>
            </a:r>
            <a:r>
              <a:rPr lang="es-ES" dirty="0" err="1">
                <a:solidFill>
                  <a:srgbClr val="FFC000"/>
                </a:solidFill>
              </a:rPr>
              <a:t>sinònim</a:t>
            </a:r>
            <a:r>
              <a:rPr lang="es-ES" dirty="0">
                <a:solidFill>
                  <a:srgbClr val="FFC000"/>
                </a:solidFill>
              </a:rPr>
              <a:t> de saludable (</a:t>
            </a:r>
            <a:r>
              <a:rPr lang="es-ES" dirty="0" err="1">
                <a:solidFill>
                  <a:srgbClr val="FFC000"/>
                </a:solidFill>
              </a:rPr>
              <a:t>incongruències</a:t>
            </a:r>
            <a:r>
              <a:rPr lang="es-ES" dirty="0">
                <a:solidFill>
                  <a:srgbClr val="FFC000"/>
                </a:solidFill>
              </a:rPr>
              <a:t> de la </a:t>
            </a:r>
            <a:r>
              <a:rPr lang="es-ES" dirty="0" err="1">
                <a:solidFill>
                  <a:srgbClr val="FFC000"/>
                </a:solidFill>
              </a:rPr>
              <a:t>nostra</a:t>
            </a:r>
            <a:r>
              <a:rPr lang="es-ES" dirty="0">
                <a:solidFill>
                  <a:srgbClr val="FFC000"/>
                </a:solidFill>
              </a:rPr>
              <a:t> </a:t>
            </a:r>
            <a:r>
              <a:rPr lang="es-ES" dirty="0" err="1">
                <a:solidFill>
                  <a:srgbClr val="FFC000"/>
                </a:solidFill>
              </a:rPr>
              <a:t>societat</a:t>
            </a:r>
            <a:r>
              <a:rPr lang="es-ES" dirty="0">
                <a:solidFill>
                  <a:srgbClr val="FFC000"/>
                </a:solidFill>
              </a:rPr>
              <a:t> que </a:t>
            </a:r>
            <a:r>
              <a:rPr lang="es-ES" dirty="0" err="1">
                <a:solidFill>
                  <a:srgbClr val="FFC000"/>
                </a:solidFill>
              </a:rPr>
              <a:t>permet</a:t>
            </a:r>
            <a:r>
              <a:rPr lang="es-ES" dirty="0">
                <a:solidFill>
                  <a:srgbClr val="FFC000"/>
                </a:solidFill>
              </a:rPr>
              <a:t> la </a:t>
            </a:r>
            <a:r>
              <a:rPr lang="es-ES" dirty="0" err="1">
                <a:solidFill>
                  <a:srgbClr val="FFC000"/>
                </a:solidFill>
              </a:rPr>
              <a:t>seva</a:t>
            </a:r>
            <a:r>
              <a:rPr lang="es-ES" dirty="0">
                <a:solidFill>
                  <a:srgbClr val="FFC000"/>
                </a:solidFill>
              </a:rPr>
              <a:t> venda </a:t>
            </a:r>
            <a:r>
              <a:rPr lang="es-ES" dirty="0" err="1">
                <a:solidFill>
                  <a:srgbClr val="FFC000"/>
                </a:solidFill>
              </a:rPr>
              <a:t>als</a:t>
            </a:r>
            <a:r>
              <a:rPr lang="es-ES" dirty="0">
                <a:solidFill>
                  <a:srgbClr val="FFC000"/>
                </a:solidFill>
              </a:rPr>
              <a:t> </a:t>
            </a:r>
            <a:r>
              <a:rPr lang="es-ES" dirty="0" err="1">
                <a:solidFill>
                  <a:srgbClr val="FFC000"/>
                </a:solidFill>
              </a:rPr>
              <a:t>majors</a:t>
            </a:r>
            <a:r>
              <a:rPr lang="es-ES" dirty="0">
                <a:solidFill>
                  <a:srgbClr val="FFC000"/>
                </a:solidFill>
              </a:rPr>
              <a:t> </a:t>
            </a:r>
            <a:r>
              <a:rPr lang="es-ES" dirty="0" err="1">
                <a:solidFill>
                  <a:srgbClr val="FFC000"/>
                </a:solidFill>
              </a:rPr>
              <a:t>d'edat</a:t>
            </a:r>
            <a:r>
              <a:rPr lang="es-ES" dirty="0">
                <a:solidFill>
                  <a:srgbClr val="FFC000"/>
                </a:solidFill>
              </a:rPr>
              <a:t>). El </a:t>
            </a:r>
            <a:r>
              <a:rPr lang="es-ES" dirty="0" err="1">
                <a:solidFill>
                  <a:srgbClr val="FFC000"/>
                </a:solidFill>
              </a:rPr>
              <a:t>consum</a:t>
            </a:r>
            <a:r>
              <a:rPr lang="es-ES" dirty="0">
                <a:solidFill>
                  <a:srgbClr val="FFC000"/>
                </a:solidFill>
              </a:rPr>
              <a:t> </a:t>
            </a:r>
            <a:r>
              <a:rPr lang="es-ES" dirty="0" err="1">
                <a:solidFill>
                  <a:srgbClr val="FFC000"/>
                </a:solidFill>
              </a:rPr>
              <a:t>d'alcohol</a:t>
            </a:r>
            <a:r>
              <a:rPr lang="es-ES" dirty="0">
                <a:solidFill>
                  <a:srgbClr val="FFC000"/>
                </a:solidFill>
              </a:rPr>
              <a:t> (etanol, OH, </a:t>
            </a:r>
            <a:r>
              <a:rPr lang="es-ES" dirty="0" err="1">
                <a:solidFill>
                  <a:srgbClr val="FFC000"/>
                </a:solidFill>
              </a:rPr>
              <a:t>químic</a:t>
            </a:r>
            <a:r>
              <a:rPr lang="es-ES" dirty="0">
                <a:solidFill>
                  <a:srgbClr val="FFC000"/>
                </a:solidFill>
              </a:rPr>
              <a:t> </a:t>
            </a:r>
            <a:r>
              <a:rPr lang="es-ES" dirty="0" err="1">
                <a:solidFill>
                  <a:srgbClr val="FFC000"/>
                </a:solidFill>
              </a:rPr>
              <a:t>nociu</a:t>
            </a:r>
            <a:r>
              <a:rPr lang="es-ES" dirty="0">
                <a:solidFill>
                  <a:srgbClr val="FFC000"/>
                </a:solidFill>
              </a:rPr>
              <a:t> per a ser </a:t>
            </a:r>
            <a:r>
              <a:rPr lang="es-ES" dirty="0" err="1">
                <a:solidFill>
                  <a:srgbClr val="FFC000"/>
                </a:solidFill>
              </a:rPr>
              <a:t>ingerit</a:t>
            </a:r>
            <a:r>
              <a:rPr lang="es-ES" dirty="0">
                <a:solidFill>
                  <a:srgbClr val="FFC000"/>
                </a:solidFill>
              </a:rPr>
              <a:t>), perjudica la </a:t>
            </a:r>
            <a:r>
              <a:rPr lang="es-ES" dirty="0" err="1">
                <a:solidFill>
                  <a:srgbClr val="FFC000"/>
                </a:solidFill>
              </a:rPr>
              <a:t>salut</a:t>
            </a:r>
            <a:r>
              <a:rPr lang="es-ES" dirty="0">
                <a:solidFill>
                  <a:srgbClr val="FFC000"/>
                </a:solidFill>
              </a:rPr>
              <a:t> </a:t>
            </a:r>
            <a:r>
              <a:rPr lang="es-ES" dirty="0" err="1">
                <a:solidFill>
                  <a:srgbClr val="FFC000"/>
                </a:solidFill>
              </a:rPr>
              <a:t>perquè</a:t>
            </a:r>
            <a:r>
              <a:rPr lang="es-ES" dirty="0">
                <a:solidFill>
                  <a:srgbClr val="FFC000"/>
                </a:solidFill>
              </a:rPr>
              <a:t> </a:t>
            </a:r>
            <a:r>
              <a:rPr lang="es-ES" dirty="0" err="1">
                <a:solidFill>
                  <a:srgbClr val="FFC000"/>
                </a:solidFill>
              </a:rPr>
              <a:t>és</a:t>
            </a:r>
            <a:r>
              <a:rPr lang="es-ES" dirty="0">
                <a:solidFill>
                  <a:srgbClr val="FFC000"/>
                </a:solidFill>
              </a:rPr>
              <a:t> </a:t>
            </a:r>
            <a:r>
              <a:rPr lang="es-ES" dirty="0" err="1">
                <a:solidFill>
                  <a:srgbClr val="FFC000"/>
                </a:solidFill>
              </a:rPr>
              <a:t>tòxic</a:t>
            </a:r>
            <a:r>
              <a:rPr lang="es-ES" dirty="0">
                <a:solidFill>
                  <a:srgbClr val="FFC000"/>
                </a:solidFill>
              </a:rPr>
              <a:t> per </a:t>
            </a:r>
            <a:r>
              <a:rPr lang="es-ES" dirty="0" err="1">
                <a:solidFill>
                  <a:srgbClr val="FFC000"/>
                </a:solidFill>
              </a:rPr>
              <a:t>als</a:t>
            </a:r>
            <a:r>
              <a:rPr lang="es-ES" dirty="0">
                <a:solidFill>
                  <a:srgbClr val="FFC000"/>
                </a:solidFill>
              </a:rPr>
              <a:t> </a:t>
            </a:r>
            <a:r>
              <a:rPr lang="es-ES" dirty="0" err="1">
                <a:solidFill>
                  <a:srgbClr val="FFC000"/>
                </a:solidFill>
              </a:rPr>
              <a:t>òrgans</a:t>
            </a:r>
            <a:r>
              <a:rPr lang="es-ES" dirty="0">
                <a:solidFill>
                  <a:srgbClr val="FFC000"/>
                </a:solidFill>
              </a:rPr>
              <a:t> </a:t>
            </a:r>
            <a:r>
              <a:rPr lang="es-ES" dirty="0" err="1">
                <a:solidFill>
                  <a:srgbClr val="FFC000"/>
                </a:solidFill>
              </a:rPr>
              <a:t>pels</a:t>
            </a:r>
            <a:r>
              <a:rPr lang="es-ES" dirty="0">
                <a:solidFill>
                  <a:srgbClr val="FFC000"/>
                </a:solidFill>
              </a:rPr>
              <a:t> </a:t>
            </a:r>
            <a:r>
              <a:rPr lang="es-ES" dirty="0" err="1">
                <a:solidFill>
                  <a:srgbClr val="FFC000"/>
                </a:solidFill>
              </a:rPr>
              <a:t>quals</a:t>
            </a:r>
            <a:r>
              <a:rPr lang="es-ES" dirty="0">
                <a:solidFill>
                  <a:srgbClr val="FFC000"/>
                </a:solidFill>
              </a:rPr>
              <a:t> </a:t>
            </a:r>
            <a:r>
              <a:rPr lang="es-ES" dirty="0" err="1">
                <a:solidFill>
                  <a:srgbClr val="FFC000"/>
                </a:solidFill>
              </a:rPr>
              <a:t>passa</a:t>
            </a:r>
            <a:r>
              <a:rPr lang="es-ES" dirty="0">
                <a:solidFill>
                  <a:srgbClr val="FFC000"/>
                </a:solidFill>
              </a:rPr>
              <a:t> (</a:t>
            </a:r>
            <a:r>
              <a:rPr lang="es-ES" dirty="0" err="1">
                <a:solidFill>
                  <a:srgbClr val="FFC000"/>
                </a:solidFill>
              </a:rPr>
              <a:t>cervell</a:t>
            </a:r>
            <a:r>
              <a:rPr lang="es-ES" dirty="0">
                <a:solidFill>
                  <a:srgbClr val="FFC000"/>
                </a:solidFill>
              </a:rPr>
              <a:t>, </a:t>
            </a:r>
            <a:r>
              <a:rPr lang="es-ES" dirty="0" err="1">
                <a:solidFill>
                  <a:srgbClr val="FFC000"/>
                </a:solidFill>
              </a:rPr>
              <a:t>fetge</a:t>
            </a:r>
            <a:r>
              <a:rPr lang="es-ES" dirty="0">
                <a:solidFill>
                  <a:srgbClr val="FFC000"/>
                </a:solidFill>
              </a:rPr>
              <a:t>, </a:t>
            </a:r>
            <a:r>
              <a:rPr lang="es-ES" dirty="0" err="1">
                <a:solidFill>
                  <a:srgbClr val="FFC000"/>
                </a:solidFill>
              </a:rPr>
              <a:t>esòfag</a:t>
            </a:r>
            <a:r>
              <a:rPr lang="es-ES" dirty="0">
                <a:solidFill>
                  <a:srgbClr val="FFC000"/>
                </a:solidFill>
              </a:rPr>
              <a:t>, </a:t>
            </a:r>
            <a:r>
              <a:rPr lang="es-ES" dirty="0" err="1">
                <a:solidFill>
                  <a:srgbClr val="FFC000"/>
                </a:solidFill>
              </a:rPr>
              <a:t>estómac</a:t>
            </a:r>
            <a:r>
              <a:rPr lang="es-ES" dirty="0">
                <a:solidFill>
                  <a:srgbClr val="FFC000"/>
                </a:solidFill>
              </a:rPr>
              <a:t>, </a:t>
            </a:r>
            <a:r>
              <a:rPr lang="es-ES" dirty="0" err="1">
                <a:solidFill>
                  <a:srgbClr val="FFC000"/>
                </a:solidFill>
              </a:rPr>
              <a:t>intestins</a:t>
            </a:r>
            <a:r>
              <a:rPr lang="es-ES" dirty="0">
                <a:solidFill>
                  <a:srgbClr val="FFC000"/>
                </a:solidFill>
              </a:rPr>
              <a:t>, etc.</a:t>
            </a:r>
            <a:r>
              <a:rPr lang="es-ES" sz="2400" dirty="0">
                <a:solidFill>
                  <a:srgbClr val="FFC000"/>
                </a:solidFill>
              </a:rPr>
              <a:t>).</a:t>
            </a:r>
          </a:p>
          <a:p>
            <a:pPr marL="400050" lvl="1" indent="0">
              <a:buNone/>
            </a:pPr>
            <a:endParaRPr lang="es-ES" dirty="0">
              <a:solidFill>
                <a:srgbClr val="FFC000"/>
              </a:solidFill>
            </a:endParaRPr>
          </a:p>
          <a:p>
            <a:endParaRPr lang="es-ES" sz="2800" dirty="0"/>
          </a:p>
        </p:txBody>
      </p:sp>
      <p:sp>
        <p:nvSpPr>
          <p:cNvPr id="4" name="Título 1"/>
          <p:cNvSpPr txBox="1">
            <a:spLocks/>
          </p:cNvSpPr>
          <p:nvPr/>
        </p:nvSpPr>
        <p:spPr>
          <a:xfrm>
            <a:off x="6171117" y="1104798"/>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“C”</a:t>
            </a:r>
            <a:endParaRPr lang="es-ES" sz="5400" b="1" dirty="0">
              <a:latin typeface="Arial" panose="020B0604020202020204" pitchFamily="34" charset="0"/>
              <a:cs typeface="Arial" panose="020B0604020202020204" pitchFamily="34" charset="0"/>
            </a:endParaRPr>
          </a:p>
        </p:txBody>
      </p:sp>
      <p:sp>
        <p:nvSpPr>
          <p:cNvPr id="6" name="Título 1"/>
          <p:cNvSpPr txBox="1">
            <a:spLocks/>
          </p:cNvSpPr>
          <p:nvPr/>
        </p:nvSpPr>
        <p:spPr>
          <a:xfrm>
            <a:off x="843148" y="113288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¡I LA RESPOSTA CORRECTA ÉS…!</a:t>
            </a:r>
            <a:endParaRPr lang="es-E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9734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fade">
                                      <p:cBhvr>
                                        <p:cTn id="19" dur="1000"/>
                                        <p:tgtEl>
                                          <p:spTgt spid="3">
                                            <p:bg/>
                                          </p:spTgt>
                                        </p:tgtEl>
                                      </p:cBhvr>
                                    </p:animEffect>
                                    <p:anim calcmode="lin" valueType="num">
                                      <p:cBhvr>
                                        <p:cTn id="20" dur="1000" fill="hold"/>
                                        <p:tgtEl>
                                          <p:spTgt spid="3">
                                            <p:bg/>
                                          </p:spTgt>
                                        </p:tgtEl>
                                        <p:attrNameLst>
                                          <p:attrName>ppt_x</p:attrName>
                                        </p:attrNameLst>
                                      </p:cBhvr>
                                      <p:tavLst>
                                        <p:tav tm="0">
                                          <p:val>
                                            <p:strVal val="#ppt_x"/>
                                          </p:val>
                                        </p:tav>
                                        <p:tav tm="100000">
                                          <p:val>
                                            <p:strVal val="#ppt_x"/>
                                          </p:val>
                                        </p:tav>
                                      </p:tavLst>
                                    </p:anim>
                                    <p:anim calcmode="lin" valueType="num">
                                      <p:cBhvr>
                                        <p:cTn id="21" dur="1000" fill="hold"/>
                                        <p:tgtEl>
                                          <p:spTgt spid="3">
                                            <p:bg/>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5143500"/>
          </a:xfrm>
          <a:prstGeom prst="rect">
            <a:avLst/>
          </a:prstGeom>
          <a:gradFill>
            <a:gsLst>
              <a:gs pos="0">
                <a:schemeClr val="accent5">
                  <a:lumMod val="40000"/>
                  <a:lumOff val="60000"/>
                </a:schemeClr>
              </a:gs>
              <a:gs pos="64000">
                <a:schemeClr val="bg1"/>
              </a:gs>
              <a:gs pos="48000">
                <a:schemeClr val="bg1"/>
              </a:gs>
              <a:gs pos="100000">
                <a:schemeClr val="accent5">
                  <a:lumMod val="60000"/>
                  <a:lumOff val="4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5" name="CuadroTexto 4"/>
          <p:cNvSpPr txBox="1"/>
          <p:nvPr/>
        </p:nvSpPr>
        <p:spPr>
          <a:xfrm>
            <a:off x="116873" y="791125"/>
            <a:ext cx="8910254" cy="2739211"/>
          </a:xfrm>
          <a:prstGeom prst="rect">
            <a:avLst/>
          </a:prstGeom>
          <a:noFill/>
        </p:spPr>
        <p:txBody>
          <a:bodyPr wrap="square" rtlCol="0">
            <a:spAutoFit/>
          </a:bodyPr>
          <a:lstStyle/>
          <a:p>
            <a:pPr algn="ctr">
              <a:defRPr/>
            </a:pPr>
            <a:r>
              <a:rPr lang="es-ES" altLang="es-ES" sz="4400" b="1" spc="-100" dirty="0" err="1">
                <a:solidFill>
                  <a:srgbClr val="1F497D">
                    <a:lumMod val="60000"/>
                    <a:lumOff val="40000"/>
                  </a:srgbClr>
                </a:solidFill>
                <a:latin typeface="Arial"/>
                <a:cs typeface="Arial"/>
              </a:rPr>
              <a:t>Beure</a:t>
            </a:r>
            <a:r>
              <a:rPr lang="es-ES" altLang="es-ES" sz="4400" b="1" spc="-100" dirty="0">
                <a:solidFill>
                  <a:srgbClr val="1F497D">
                    <a:lumMod val="60000"/>
                    <a:lumOff val="40000"/>
                  </a:srgbClr>
                </a:solidFill>
                <a:latin typeface="Arial"/>
                <a:cs typeface="Arial"/>
              </a:rPr>
              <a:t> alcohol </a:t>
            </a:r>
          </a:p>
          <a:p>
            <a:pPr algn="ctr">
              <a:defRPr/>
            </a:pPr>
            <a:r>
              <a:rPr lang="es-ES" altLang="es-ES" sz="4000" b="1" spc="-100" dirty="0">
                <a:solidFill>
                  <a:srgbClr val="1F497D">
                    <a:lumMod val="60000"/>
                    <a:lumOff val="40000"/>
                  </a:srgbClr>
                </a:solidFill>
                <a:latin typeface="Arial"/>
                <a:cs typeface="Arial"/>
              </a:rPr>
              <a:t>NO ES OBLIGATORI</a:t>
            </a:r>
          </a:p>
          <a:p>
            <a:pPr algn="ctr">
              <a:defRPr/>
            </a:pPr>
            <a:endParaRPr lang="es-ES" altLang="es-ES" sz="4400" b="1" spc="-100" dirty="0">
              <a:solidFill>
                <a:srgbClr val="1F497D">
                  <a:lumMod val="60000"/>
                  <a:lumOff val="40000"/>
                </a:srgbClr>
              </a:solidFill>
              <a:latin typeface="Arial"/>
              <a:cs typeface="Arial"/>
            </a:endParaRPr>
          </a:p>
          <a:p>
            <a:pPr algn="ctr">
              <a:defRPr/>
            </a:pPr>
            <a:r>
              <a:rPr lang="es-ES" altLang="es-ES" sz="4400" b="1" spc="-100" dirty="0">
                <a:solidFill>
                  <a:srgbClr val="1F497D">
                    <a:lumMod val="60000"/>
                    <a:lumOff val="40000"/>
                  </a:srgbClr>
                </a:solidFill>
                <a:latin typeface="Arial"/>
                <a:cs typeface="Arial"/>
              </a:rPr>
              <a:t>RESPECTA la </a:t>
            </a:r>
            <a:r>
              <a:rPr lang="es-ES" altLang="es-ES" sz="4400" b="1" spc="-100" dirty="0" err="1">
                <a:solidFill>
                  <a:srgbClr val="1F497D">
                    <a:lumMod val="60000"/>
                    <a:lumOff val="40000"/>
                  </a:srgbClr>
                </a:solidFill>
                <a:latin typeface="Arial"/>
                <a:cs typeface="Arial"/>
              </a:rPr>
              <a:t>meva</a:t>
            </a:r>
            <a:r>
              <a:rPr lang="es-ES" altLang="es-ES" sz="4400" b="1" spc="-100" dirty="0">
                <a:solidFill>
                  <a:srgbClr val="1F497D">
                    <a:lumMod val="60000"/>
                    <a:lumOff val="40000"/>
                  </a:srgbClr>
                </a:solidFill>
                <a:latin typeface="Arial"/>
                <a:cs typeface="Arial"/>
              </a:rPr>
              <a:t> </a:t>
            </a:r>
            <a:r>
              <a:rPr lang="es-ES" altLang="es-ES" sz="4400" b="1" spc="-100" dirty="0" err="1">
                <a:solidFill>
                  <a:srgbClr val="1F497D">
                    <a:lumMod val="60000"/>
                    <a:lumOff val="40000"/>
                  </a:srgbClr>
                </a:solidFill>
                <a:latin typeface="Arial"/>
                <a:cs typeface="Arial"/>
              </a:rPr>
              <a:t>llibertat</a:t>
            </a:r>
            <a:endParaRPr lang="es-ES" altLang="es-ES" sz="4400" b="1" spc="-100" dirty="0">
              <a:solidFill>
                <a:srgbClr val="1F497D">
                  <a:lumMod val="60000"/>
                  <a:lumOff val="40000"/>
                </a:srgbClr>
              </a:solidFill>
              <a:latin typeface="Arial"/>
              <a:cs typeface="Arial"/>
            </a:endParaRPr>
          </a:p>
        </p:txBody>
      </p:sp>
      <p:pic>
        <p:nvPicPr>
          <p:cNvPr id="4" name="Picture 2" descr="océano de alta resolución - fondo de pantalla de mar"/>
          <p:cNvPicPr>
            <a:picLocks noChangeAspect="1" noChangeArrowheads="1"/>
          </p:cNvPicPr>
          <p:nvPr/>
        </p:nvPicPr>
        <p:blipFill rotWithShape="1">
          <a:blip r:embed="rId3">
            <a:extLst>
              <a:ext uri="{28A0092B-C50C-407E-A947-70E740481C1C}">
                <a14:useLocalDpi xmlns:a14="http://schemas.microsoft.com/office/drawing/2010/main" val="0"/>
              </a:ext>
            </a:extLst>
          </a:blip>
          <a:srcRect t="29318" b="32502"/>
          <a:stretch/>
        </p:blipFill>
        <p:spPr bwMode="auto">
          <a:xfrm>
            <a:off x="0" y="3795345"/>
            <a:ext cx="9144000" cy="134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633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 calcmode="lin" valueType="num">
                                      <p:cBhvr>
                                        <p:cTn id="9" dur="3000" fill="hold"/>
                                        <p:tgtEl>
                                          <p:spTgt spid="5"/>
                                        </p:tgtEl>
                                        <p:attrNameLst>
                                          <p:attrName>style.rotation</p:attrName>
                                        </p:attrNameLst>
                                      </p:cBhvr>
                                      <p:tavLst>
                                        <p:tav tm="0">
                                          <p:val>
                                            <p:fltVal val="90"/>
                                          </p:val>
                                        </p:tav>
                                        <p:tav tm="100000">
                                          <p:val>
                                            <p:fltVal val="0"/>
                                          </p:val>
                                        </p:tav>
                                      </p:tavLst>
                                    </p:anim>
                                    <p:animEffect transition="in" filter="fade">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2872" y="901448"/>
            <a:ext cx="8818255" cy="2823689"/>
          </a:xfrm>
        </p:spPr>
        <p:txBody>
          <a:bodyPr>
            <a:normAutofit fontScale="32500" lnSpcReduction="20000"/>
          </a:bodyPr>
          <a:lstStyle/>
          <a:p>
            <a:pPr>
              <a:buFont typeface="Wingdings" panose="05000000000000000000" pitchFamily="2" charset="2"/>
              <a:buChar char="§"/>
            </a:pPr>
            <a:r>
              <a:rPr lang="es-ES" sz="7200" dirty="0">
                <a:cs typeface="Arial" panose="020B0604020202020204" pitchFamily="34" charset="0"/>
              </a:rPr>
              <a:t>Alcohol </a:t>
            </a:r>
            <a:r>
              <a:rPr lang="es-ES" sz="8000" b="1" dirty="0">
                <a:solidFill>
                  <a:srgbClr val="FFCC00"/>
                </a:solidFill>
                <a:cs typeface="Arial" panose="020B0604020202020204" pitchFamily="34" charset="0"/>
              </a:rPr>
              <a:t>= </a:t>
            </a:r>
            <a:r>
              <a:rPr lang="es-ES" sz="7200" dirty="0">
                <a:cs typeface="Arial" panose="020B0604020202020204" pitchFamily="34" charset="0"/>
              </a:rPr>
              <a:t>etanol </a:t>
            </a:r>
            <a:r>
              <a:rPr lang="es-ES" sz="8000" b="1" dirty="0">
                <a:solidFill>
                  <a:srgbClr val="FFCC00"/>
                </a:solidFill>
                <a:cs typeface="Arial" panose="020B0604020202020204" pitchFamily="34" charset="0"/>
              </a:rPr>
              <a:t>=</a:t>
            </a:r>
            <a:r>
              <a:rPr lang="es-ES" sz="7200" dirty="0">
                <a:solidFill>
                  <a:srgbClr val="FFCC00"/>
                </a:solidFill>
                <a:cs typeface="Arial" panose="020B0604020202020204" pitchFamily="34" charset="0"/>
              </a:rPr>
              <a:t> </a:t>
            </a:r>
            <a:r>
              <a:rPr lang="es-ES" sz="7200" b="1" dirty="0" err="1">
                <a:cs typeface="Arial" panose="020B0604020202020204" pitchFamily="34" charset="0"/>
              </a:rPr>
              <a:t>tòxic</a:t>
            </a:r>
            <a:r>
              <a:rPr lang="es-ES" sz="7200" dirty="0">
                <a:cs typeface="Arial" panose="020B0604020202020204" pitchFamily="34" charset="0"/>
              </a:rPr>
              <a:t>          </a:t>
            </a:r>
            <a:r>
              <a:rPr lang="es-ES" sz="7200" b="1" dirty="0" err="1">
                <a:cs typeface="Arial" panose="020B0604020202020204" pitchFamily="34" charset="0"/>
              </a:rPr>
              <a:t>beguda</a:t>
            </a:r>
            <a:r>
              <a:rPr lang="es-ES" sz="7200" b="1" dirty="0">
                <a:cs typeface="Arial" panose="020B0604020202020204" pitchFamily="34" charset="0"/>
              </a:rPr>
              <a:t> </a:t>
            </a:r>
            <a:r>
              <a:rPr lang="es-ES" sz="7200" b="1" dirty="0" err="1">
                <a:cs typeface="Arial" panose="020B0604020202020204" pitchFamily="34" charset="0"/>
              </a:rPr>
              <a:t>atraient</a:t>
            </a:r>
            <a:r>
              <a:rPr lang="es-ES" sz="7200" b="1" dirty="0">
                <a:cs typeface="Arial" panose="020B0604020202020204" pitchFamily="34" charset="0"/>
              </a:rPr>
              <a:t>          perjudica</a:t>
            </a:r>
            <a:r>
              <a:rPr lang="es-ES" sz="7200" dirty="0">
                <a:cs typeface="Arial" panose="020B0604020202020204" pitchFamily="34" charset="0"/>
              </a:rPr>
              <a:t> la </a:t>
            </a:r>
            <a:r>
              <a:rPr lang="es-ES" sz="7200" dirty="0" err="1">
                <a:cs typeface="Arial" panose="020B0604020202020204" pitchFamily="34" charset="0"/>
              </a:rPr>
              <a:t>salut</a:t>
            </a:r>
            <a:r>
              <a:rPr lang="es-ES" sz="7200" dirty="0">
                <a:cs typeface="Arial" panose="020B0604020202020204" pitchFamily="34" charset="0"/>
              </a:rPr>
              <a:t>.</a:t>
            </a:r>
          </a:p>
          <a:p>
            <a:pPr marL="0" indent="0">
              <a:buNone/>
            </a:pPr>
            <a:endParaRPr lang="es-ES" sz="6200" dirty="0">
              <a:cs typeface="Arial" panose="020B0604020202020204" pitchFamily="34" charset="0"/>
            </a:endParaRPr>
          </a:p>
          <a:p>
            <a:pPr>
              <a:buFont typeface="Wingdings" panose="05000000000000000000" pitchFamily="2" charset="2"/>
              <a:buChar char="§"/>
            </a:pPr>
            <a:r>
              <a:rPr lang="es-ES" sz="7200" b="1" dirty="0">
                <a:cs typeface="Arial" panose="020B0604020202020204" pitchFamily="34" charset="0"/>
              </a:rPr>
              <a:t>Es ven</a:t>
            </a:r>
            <a:r>
              <a:rPr lang="es-ES" sz="7200" dirty="0">
                <a:cs typeface="Arial" panose="020B0604020202020204" pitchFamily="34" charset="0"/>
              </a:rPr>
              <a:t> per a </a:t>
            </a:r>
            <a:r>
              <a:rPr lang="es-ES" sz="7200" b="1" dirty="0" err="1">
                <a:cs typeface="Arial" panose="020B0604020202020204" pitchFamily="34" charset="0"/>
              </a:rPr>
              <a:t>majors</a:t>
            </a:r>
            <a:r>
              <a:rPr lang="es-ES" sz="7200" b="1" dirty="0">
                <a:cs typeface="Arial" panose="020B0604020202020204" pitchFamily="34" charset="0"/>
              </a:rPr>
              <a:t> de 18 </a:t>
            </a:r>
            <a:r>
              <a:rPr lang="es-ES" sz="7200" b="1" dirty="0" err="1">
                <a:cs typeface="Arial" panose="020B0604020202020204" pitchFamily="34" charset="0"/>
              </a:rPr>
              <a:t>anys</a:t>
            </a:r>
            <a:r>
              <a:rPr lang="es-ES" sz="7200" b="1" dirty="0">
                <a:cs typeface="Arial" panose="020B0604020202020204" pitchFamily="34" charset="0"/>
              </a:rPr>
              <a:t>.</a:t>
            </a:r>
          </a:p>
          <a:p>
            <a:pPr>
              <a:buFont typeface="Wingdings" panose="05000000000000000000" pitchFamily="2" charset="2"/>
              <a:buChar char="§"/>
            </a:pPr>
            <a:endParaRPr lang="es-ES" sz="6200" b="1" dirty="0">
              <a:cs typeface="Arial" panose="020B0604020202020204" pitchFamily="34" charset="0"/>
            </a:endParaRPr>
          </a:p>
          <a:p>
            <a:pPr>
              <a:buFont typeface="Wingdings" panose="05000000000000000000" pitchFamily="2" charset="2"/>
              <a:buChar char="§"/>
            </a:pPr>
            <a:r>
              <a:rPr lang="es-ES" sz="7200" dirty="0" err="1">
                <a:cs typeface="Arial" panose="020B0604020202020204" pitchFamily="34" charset="0"/>
              </a:rPr>
              <a:t>Socialment</a:t>
            </a:r>
            <a:r>
              <a:rPr lang="es-ES" sz="7200" dirty="0">
                <a:cs typeface="Arial" panose="020B0604020202020204" pitchFamily="34" charset="0"/>
              </a:rPr>
              <a:t> </a:t>
            </a:r>
            <a:r>
              <a:rPr lang="es-ES" sz="7200" b="1" dirty="0" err="1">
                <a:cs typeface="Arial" panose="020B0604020202020204" pitchFamily="34" charset="0"/>
              </a:rPr>
              <a:t>acceptat</a:t>
            </a:r>
            <a:r>
              <a:rPr lang="es-ES" sz="7200" dirty="0">
                <a:cs typeface="Arial" panose="020B0604020202020204" pitchFamily="34" charset="0"/>
              </a:rPr>
              <a:t>, </a:t>
            </a:r>
            <a:r>
              <a:rPr lang="es-ES" sz="7200" dirty="0" err="1">
                <a:cs typeface="Arial" panose="020B0604020202020204" pitchFamily="34" charset="0"/>
              </a:rPr>
              <a:t>és</a:t>
            </a:r>
            <a:r>
              <a:rPr lang="es-ES" sz="7200" dirty="0">
                <a:cs typeface="Arial" panose="020B0604020202020204" pitchFamily="34" charset="0"/>
              </a:rPr>
              <a:t> legal i conté </a:t>
            </a:r>
            <a:r>
              <a:rPr lang="es-ES" sz="7200" dirty="0" err="1">
                <a:cs typeface="Arial" panose="020B0604020202020204" pitchFamily="34" charset="0"/>
              </a:rPr>
              <a:t>anuncis</a:t>
            </a:r>
            <a:r>
              <a:rPr lang="es-ES" sz="7200" dirty="0">
                <a:cs typeface="Arial" panose="020B0604020202020204" pitchFamily="34" charset="0"/>
              </a:rPr>
              <a:t>.</a:t>
            </a:r>
          </a:p>
          <a:p>
            <a:pPr>
              <a:buFont typeface="Wingdings" panose="05000000000000000000" pitchFamily="2" charset="2"/>
              <a:buChar char="§"/>
            </a:pPr>
            <a:endParaRPr lang="es-ES" sz="2800" dirty="0">
              <a:cs typeface="Arial" panose="020B0604020202020204" pitchFamily="34" charset="0"/>
            </a:endParaRPr>
          </a:p>
          <a:p>
            <a:pPr>
              <a:buFont typeface="Wingdings" panose="05000000000000000000" pitchFamily="2" charset="2"/>
              <a:buChar char="§"/>
            </a:pPr>
            <a:endParaRPr lang="es-ES" sz="6200" dirty="0">
              <a:cs typeface="Arial" panose="020B0604020202020204" pitchFamily="34" charset="0"/>
            </a:endParaRPr>
          </a:p>
          <a:p>
            <a:pPr>
              <a:buFont typeface="Wingdings" panose="05000000000000000000" pitchFamily="2" charset="2"/>
              <a:buChar char="§"/>
            </a:pPr>
            <a:r>
              <a:rPr lang="es-ES" sz="7200" dirty="0" err="1"/>
              <a:t>Fins</a:t>
            </a:r>
            <a:r>
              <a:rPr lang="es-ES" sz="7200" dirty="0"/>
              <a:t> i </a:t>
            </a:r>
            <a:r>
              <a:rPr lang="es-ES" sz="7200" dirty="0" err="1"/>
              <a:t>tot</a:t>
            </a:r>
            <a:r>
              <a:rPr lang="es-ES" sz="7200" dirty="0"/>
              <a:t> </a:t>
            </a:r>
            <a:r>
              <a:rPr lang="es-ES" sz="7200" dirty="0" err="1"/>
              <a:t>alguns</a:t>
            </a:r>
            <a:r>
              <a:rPr lang="es-ES" sz="7200" dirty="0"/>
              <a:t> afirmen que </a:t>
            </a:r>
            <a:r>
              <a:rPr lang="es-ES" sz="7200" dirty="0" err="1"/>
              <a:t>és</a:t>
            </a:r>
            <a:r>
              <a:rPr lang="es-ES" sz="7200" dirty="0"/>
              <a:t> </a:t>
            </a:r>
            <a:r>
              <a:rPr lang="es-ES" sz="7200" b="1" dirty="0" err="1"/>
              <a:t>beneficiós</a:t>
            </a:r>
            <a:r>
              <a:rPr lang="es-ES" sz="7200" dirty="0"/>
              <a:t> per a la </a:t>
            </a:r>
            <a:r>
              <a:rPr lang="es-ES" sz="7200" dirty="0" err="1"/>
              <a:t>salut</a:t>
            </a:r>
            <a:r>
              <a:rPr lang="es-ES" sz="7200" dirty="0">
                <a:cs typeface="Arial" panose="020B0604020202020204" pitchFamily="34" charset="0"/>
              </a:rPr>
              <a:t>.</a:t>
            </a:r>
          </a:p>
          <a:p>
            <a:pPr marL="0" indent="0">
              <a:buNone/>
            </a:pPr>
            <a:endParaRPr lang="es-ES" sz="4500" dirty="0">
              <a:cs typeface="Arial" panose="020B0604020202020204" pitchFamily="34" charset="0"/>
            </a:endParaRPr>
          </a:p>
          <a:p>
            <a:pPr marL="0" indent="0">
              <a:buNone/>
            </a:pPr>
            <a:endParaRPr lang="es-ES" sz="4500" dirty="0">
              <a:cs typeface="Arial" panose="020B0604020202020204" pitchFamily="34" charset="0"/>
            </a:endParaRPr>
          </a:p>
        </p:txBody>
      </p:sp>
      <p:sp>
        <p:nvSpPr>
          <p:cNvPr id="4" name="Título 1"/>
          <p:cNvSpPr txBox="1">
            <a:spLocks noGrp="1"/>
          </p:cNvSpPr>
          <p:nvPr>
            <p:ph type="title"/>
          </p:nvPr>
        </p:nvSpPr>
        <p:spPr>
          <a:xfrm>
            <a:off x="0" y="142242"/>
            <a:ext cx="9144000" cy="56007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b="1" dirty="0">
                <a:latin typeface="+mn-lt"/>
                <a:ea typeface="+mn-ea"/>
                <a:cs typeface="+mn-cs"/>
              </a:rPr>
              <a:t>¿</a:t>
            </a:r>
            <a:r>
              <a:rPr lang="es-ES" sz="3200" dirty="0"/>
              <a:t> </a:t>
            </a:r>
            <a:r>
              <a:rPr lang="es-ES" sz="3200" b="1" dirty="0"/>
              <a:t>Per </a:t>
            </a:r>
            <a:r>
              <a:rPr lang="es-ES" sz="3200" b="1" dirty="0" err="1"/>
              <a:t>què</a:t>
            </a:r>
            <a:r>
              <a:rPr lang="es-ES" sz="3200" b="1" dirty="0"/>
              <a:t> </a:t>
            </a:r>
            <a:r>
              <a:rPr lang="es-ES" sz="3200" b="1" dirty="0" err="1"/>
              <a:t>creieu</a:t>
            </a:r>
            <a:r>
              <a:rPr lang="es-ES" sz="3200" b="1" dirty="0"/>
              <a:t> que </a:t>
            </a:r>
            <a:r>
              <a:rPr lang="es-ES" sz="3200" b="1" dirty="0" err="1"/>
              <a:t>és</a:t>
            </a:r>
            <a:r>
              <a:rPr lang="es-ES" sz="3200" b="1" dirty="0"/>
              <a:t> </a:t>
            </a:r>
            <a:r>
              <a:rPr lang="es-ES" sz="3200" b="1" dirty="0" err="1"/>
              <a:t>aquesta</a:t>
            </a:r>
            <a:r>
              <a:rPr lang="es-ES" sz="3200" b="1" dirty="0"/>
              <a:t> la </a:t>
            </a:r>
            <a:r>
              <a:rPr lang="es-ES" sz="3200" b="1" dirty="0" err="1"/>
              <a:t>resposta</a:t>
            </a:r>
            <a:r>
              <a:rPr lang="es-ES" sz="3200" b="1" dirty="0"/>
              <a:t> correcta</a:t>
            </a:r>
            <a:r>
              <a:rPr lang="es-ES" sz="3200" b="1" dirty="0">
                <a:latin typeface="+mn-lt"/>
                <a:ea typeface="+mn-ea"/>
                <a:cs typeface="+mn-cs"/>
              </a:rPr>
              <a:t>?</a:t>
            </a:r>
            <a:endParaRPr lang="es-ES" sz="3200" b="1" dirty="0">
              <a:latin typeface="Arial" panose="020B0604020202020204" pitchFamily="34" charset="0"/>
              <a:cs typeface="Arial" panose="020B0604020202020204" pitchFamily="34" charset="0"/>
            </a:endParaRPr>
          </a:p>
        </p:txBody>
      </p:sp>
      <p:sp>
        <p:nvSpPr>
          <p:cNvPr id="2" name="Flecha derecha 1"/>
          <p:cNvSpPr/>
          <p:nvPr/>
        </p:nvSpPr>
        <p:spPr>
          <a:xfrm>
            <a:off x="6212677" y="885874"/>
            <a:ext cx="431189" cy="409437"/>
          </a:xfrm>
          <a:prstGeom prst="righ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C000"/>
              </a:solidFill>
            </a:endParaRPr>
          </a:p>
        </p:txBody>
      </p:sp>
      <p:sp>
        <p:nvSpPr>
          <p:cNvPr id="10" name="Marcador de contenido 2"/>
          <p:cNvSpPr txBox="1">
            <a:spLocks/>
          </p:cNvSpPr>
          <p:nvPr/>
        </p:nvSpPr>
        <p:spPr>
          <a:xfrm>
            <a:off x="0" y="3628961"/>
            <a:ext cx="9144000" cy="1514539"/>
          </a:xfrm>
          <a:prstGeom prst="rect">
            <a:avLst/>
          </a:prstGeom>
          <a:solidFill>
            <a:schemeClr val="tx1">
              <a:lumMod val="75000"/>
              <a:lumOff val="2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sz="3600" dirty="0" err="1">
                <a:solidFill>
                  <a:srgbClr val="FFC000"/>
                </a:solidFill>
              </a:rPr>
              <a:t>Quins</a:t>
            </a:r>
            <a:r>
              <a:rPr lang="es-ES" sz="3600" dirty="0">
                <a:solidFill>
                  <a:srgbClr val="FFC000"/>
                </a:solidFill>
              </a:rPr>
              <a:t> serien, </a:t>
            </a:r>
            <a:r>
              <a:rPr lang="es-ES" sz="3600" dirty="0" err="1">
                <a:solidFill>
                  <a:srgbClr val="FFC000"/>
                </a:solidFill>
              </a:rPr>
              <a:t>segons</a:t>
            </a:r>
            <a:r>
              <a:rPr lang="es-ES" sz="3600" dirty="0">
                <a:solidFill>
                  <a:srgbClr val="FFC000"/>
                </a:solidFill>
              </a:rPr>
              <a:t> la </a:t>
            </a:r>
            <a:r>
              <a:rPr lang="es-ES" sz="3600" dirty="0" err="1">
                <a:solidFill>
                  <a:srgbClr val="FFC000"/>
                </a:solidFill>
              </a:rPr>
              <a:t>vostra</a:t>
            </a:r>
            <a:r>
              <a:rPr lang="es-ES" sz="3600" dirty="0">
                <a:solidFill>
                  <a:srgbClr val="FFC000"/>
                </a:solidFill>
              </a:rPr>
              <a:t> </a:t>
            </a:r>
            <a:r>
              <a:rPr lang="es-ES" sz="3600" dirty="0" err="1">
                <a:solidFill>
                  <a:srgbClr val="FFC000"/>
                </a:solidFill>
              </a:rPr>
              <a:t>opinió</a:t>
            </a:r>
            <a:r>
              <a:rPr lang="es-ES" sz="3600" dirty="0">
                <a:solidFill>
                  <a:srgbClr val="FFC000"/>
                </a:solidFill>
              </a:rPr>
              <a:t>, </a:t>
            </a:r>
            <a:r>
              <a:rPr lang="es-ES" sz="3600" dirty="0" err="1">
                <a:solidFill>
                  <a:srgbClr val="FFC000"/>
                </a:solidFill>
              </a:rPr>
              <a:t>els</a:t>
            </a:r>
            <a:r>
              <a:rPr lang="es-ES" sz="3600" dirty="0">
                <a:solidFill>
                  <a:srgbClr val="FFC000"/>
                </a:solidFill>
              </a:rPr>
              <a:t> </a:t>
            </a:r>
            <a:r>
              <a:rPr lang="es-ES" sz="3600" dirty="0" err="1">
                <a:solidFill>
                  <a:srgbClr val="FFC000"/>
                </a:solidFill>
              </a:rPr>
              <a:t>beneficis</a:t>
            </a:r>
            <a:r>
              <a:rPr lang="es-ES" sz="3600" dirty="0">
                <a:solidFill>
                  <a:srgbClr val="FFC000"/>
                </a:solidFill>
              </a:rPr>
              <a:t> per a la </a:t>
            </a:r>
            <a:r>
              <a:rPr lang="es-ES" sz="3600" dirty="0" err="1">
                <a:solidFill>
                  <a:srgbClr val="FFC000"/>
                </a:solidFill>
              </a:rPr>
              <a:t>salut</a:t>
            </a:r>
            <a:r>
              <a:rPr lang="es-ES" sz="3600" dirty="0">
                <a:solidFill>
                  <a:srgbClr val="FFC000"/>
                </a:solidFill>
              </a:rPr>
              <a:t> de </a:t>
            </a:r>
            <a:r>
              <a:rPr lang="es-ES" sz="3600" dirty="0" err="1">
                <a:solidFill>
                  <a:srgbClr val="FFC000"/>
                </a:solidFill>
              </a:rPr>
              <a:t>beure</a:t>
            </a:r>
            <a:r>
              <a:rPr lang="es-ES" sz="3600" dirty="0">
                <a:solidFill>
                  <a:srgbClr val="FFC000"/>
                </a:solidFill>
              </a:rPr>
              <a:t> alcohol?</a:t>
            </a:r>
            <a:endParaRPr lang="es-ES" sz="3600" dirty="0">
              <a:solidFill>
                <a:srgbClr val="FFC000"/>
              </a:solidFill>
              <a:cs typeface="Arial" panose="020B0604020202020204" pitchFamily="34" charset="0"/>
            </a:endParaRPr>
          </a:p>
        </p:txBody>
      </p:sp>
      <p:sp>
        <p:nvSpPr>
          <p:cNvPr id="7" name="Flecha derecha 6"/>
          <p:cNvSpPr/>
          <p:nvPr/>
        </p:nvSpPr>
        <p:spPr>
          <a:xfrm>
            <a:off x="3676835" y="928223"/>
            <a:ext cx="397162" cy="367088"/>
          </a:xfrm>
          <a:prstGeom prst="righ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C000"/>
              </a:solidFill>
            </a:endParaRPr>
          </a:p>
        </p:txBody>
      </p:sp>
      <p:sp>
        <p:nvSpPr>
          <p:cNvPr id="5" name="Flecha izquierda, derecha y arriba 4"/>
          <p:cNvSpPr/>
          <p:nvPr/>
        </p:nvSpPr>
        <p:spPr>
          <a:xfrm rot="5400000">
            <a:off x="6168695" y="1739843"/>
            <a:ext cx="1243164" cy="679260"/>
          </a:xfrm>
          <a:prstGeom prst="leftRightUpArrow">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ángulo 5"/>
          <p:cNvSpPr/>
          <p:nvPr/>
        </p:nvSpPr>
        <p:spPr>
          <a:xfrm>
            <a:off x="7211920" y="1702766"/>
            <a:ext cx="1946988" cy="707886"/>
          </a:xfrm>
          <a:prstGeom prst="rect">
            <a:avLst/>
          </a:prstGeom>
        </p:spPr>
        <p:txBody>
          <a:bodyPr wrap="square">
            <a:spAutoFit/>
          </a:bodyPr>
          <a:lstStyle/>
          <a:p>
            <a:r>
              <a:rPr lang="es-ES" sz="2000" dirty="0"/>
              <a:t>Fa </a:t>
            </a:r>
            <a:r>
              <a:rPr lang="es-ES" sz="2000" dirty="0" err="1"/>
              <a:t>l'efecte</a:t>
            </a:r>
            <a:r>
              <a:rPr lang="es-ES" sz="2000" dirty="0"/>
              <a:t> que no </a:t>
            </a:r>
            <a:r>
              <a:rPr lang="es-ES" sz="2000" dirty="0" err="1"/>
              <a:t>és</a:t>
            </a:r>
            <a:r>
              <a:rPr lang="es-ES" sz="2000" dirty="0"/>
              <a:t> perjudicial</a:t>
            </a:r>
            <a:r>
              <a:rPr lang="es-ES" sz="2000" b="1" dirty="0">
                <a:cs typeface="Arial" panose="020B0604020202020204" pitchFamily="34" charset="0"/>
              </a:rPr>
              <a:t>.</a:t>
            </a:r>
          </a:p>
        </p:txBody>
      </p:sp>
      <p:sp>
        <p:nvSpPr>
          <p:cNvPr id="8" name="Circular 7"/>
          <p:cNvSpPr/>
          <p:nvPr/>
        </p:nvSpPr>
        <p:spPr>
          <a:xfrm>
            <a:off x="6955673" y="1444668"/>
            <a:ext cx="2203235" cy="1320114"/>
          </a:xfrm>
          <a:prstGeom prst="pie">
            <a:avLst>
              <a:gd name="adj1" fmla="val 3"/>
              <a:gd name="adj2" fmla="val 16200000"/>
            </a:avLst>
          </a:prstGeom>
          <a:solidFill>
            <a:srgbClr val="FFCC00">
              <a:alpha val="33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solidFill>
            </a:endParaRPr>
          </a:p>
        </p:txBody>
      </p:sp>
    </p:spTree>
    <p:extLst>
      <p:ext uri="{BB962C8B-B14F-4D97-AF65-F5344CB8AC3E}">
        <p14:creationId xmlns:p14="http://schemas.microsoft.com/office/powerpoint/2010/main" val="2309179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16" presetClass="entr" presetSubtype="21"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par>
                          <p:cTn id="51" fill="hold">
                            <p:stCondLst>
                              <p:cond delay="4500"/>
                            </p:stCondLst>
                            <p:childTnLst>
                              <p:par>
                                <p:cTn id="52" presetID="42" presetClass="entr" presetSubtype="0" fill="hold" grpId="0"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7" fill="hold">
                            <p:stCondLst>
                              <p:cond delay="5500"/>
                            </p:stCondLst>
                            <p:childTnLst>
                              <p:par>
                                <p:cTn id="58" presetID="16" presetClass="entr" presetSubtype="21" fill="hold" grpId="0" nodeType="afterEffect">
                                  <p:stCondLst>
                                    <p:cond delay="100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2" grpId="0" animBg="1"/>
      <p:bldP spid="10" grpId="0" animBg="1"/>
      <p:bldP spid="7" grpId="0" animBg="1"/>
      <p:bldP spid="5" grpId="0" animBg="1"/>
      <p:bldP spid="6"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0"/>
            <a:ext cx="9156355" cy="5143500"/>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5538" t="33896" r="23831" b="9689"/>
          <a:stretch/>
        </p:blipFill>
        <p:spPr>
          <a:xfrm>
            <a:off x="0" y="0"/>
            <a:ext cx="5412260" cy="5143500"/>
          </a:xfrm>
          <a:prstGeom prst="rect">
            <a:avLst/>
          </a:prstGeom>
        </p:spPr>
      </p:pic>
      <p:pic>
        <p:nvPicPr>
          <p:cNvPr id="9" name="Imagen 8"/>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298" t="20148" r="36917" b="37660"/>
          <a:stretch/>
        </p:blipFill>
        <p:spPr>
          <a:xfrm>
            <a:off x="5498757" y="480215"/>
            <a:ext cx="3553524" cy="2040409"/>
          </a:xfrm>
          <a:prstGeom prst="rect">
            <a:avLst/>
          </a:prstGeom>
        </p:spPr>
      </p:pic>
      <p:pic>
        <p:nvPicPr>
          <p:cNvPr id="10" name="Imagen 9"/>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1952" t="19219" r="36931" b="38018"/>
          <a:stretch/>
        </p:blipFill>
        <p:spPr>
          <a:xfrm>
            <a:off x="5498757" y="2783205"/>
            <a:ext cx="3571102" cy="2097714"/>
          </a:xfrm>
          <a:prstGeom prst="rect">
            <a:avLst/>
          </a:prstGeom>
        </p:spPr>
      </p:pic>
    </p:spTree>
    <p:extLst>
      <p:ext uri="{BB962C8B-B14F-4D97-AF65-F5344CB8AC3E}">
        <p14:creationId xmlns:p14="http://schemas.microsoft.com/office/powerpoint/2010/main" val="29424125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14" presetClass="entr" presetSubtype="10" fill="hold" nodeType="afterEffect">
                                  <p:stCondLst>
                                    <p:cond delay="300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3000"/>
                                        <p:tgtEl>
                                          <p:spTgt spid="9"/>
                                        </p:tgtEl>
                                      </p:cBhvr>
                                    </p:animEffect>
                                  </p:childTnLst>
                                </p:cTn>
                              </p:par>
                            </p:childTnLst>
                          </p:cTn>
                        </p:par>
                        <p:par>
                          <p:cTn id="15" fill="hold">
                            <p:stCondLst>
                              <p:cond delay="7000"/>
                            </p:stCondLst>
                            <p:childTnLst>
                              <p:par>
                                <p:cTn id="16" presetID="16" presetClass="entr" presetSubtype="21" fill="hold" nodeType="afterEffect">
                                  <p:stCondLst>
                                    <p:cond delay="200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clipartbest.com/cliparts/ncX/Lex/ncXLexnB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053" y="1961152"/>
            <a:ext cx="501307" cy="501307"/>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2"/>
          <p:cNvSpPr txBox="1">
            <a:spLocks/>
          </p:cNvSpPr>
          <p:nvPr/>
        </p:nvSpPr>
        <p:spPr>
          <a:xfrm>
            <a:off x="1" y="0"/>
            <a:ext cx="9143999" cy="502418"/>
          </a:xfrm>
          <a:prstGeom prst="rect">
            <a:avLst/>
          </a:prstGeom>
          <a:solidFill>
            <a:schemeClr val="tx1">
              <a:lumMod val="75000"/>
              <a:lumOff val="25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b="1" i="1" dirty="0" err="1">
                <a:solidFill>
                  <a:srgbClr val="FFC000"/>
                </a:solidFill>
                <a:cs typeface="Arial" panose="020B0604020202020204" pitchFamily="34" charset="0"/>
              </a:rPr>
              <a:t>Fake</a:t>
            </a:r>
            <a:r>
              <a:rPr lang="es-ES" b="1" i="1" dirty="0">
                <a:solidFill>
                  <a:srgbClr val="FFC000"/>
                </a:solidFill>
                <a:cs typeface="Arial" panose="020B0604020202020204" pitchFamily="34" charset="0"/>
              </a:rPr>
              <a:t> News </a:t>
            </a:r>
            <a:r>
              <a:rPr lang="es-ES" b="1" dirty="0">
                <a:solidFill>
                  <a:srgbClr val="FFC000"/>
                </a:solidFill>
                <a:cs typeface="Arial" panose="020B0604020202020204" pitchFamily="34" charset="0"/>
              </a:rPr>
              <a:t>sobre </a:t>
            </a:r>
            <a:r>
              <a:rPr lang="es-ES" b="1" dirty="0" err="1">
                <a:solidFill>
                  <a:srgbClr val="FFC000"/>
                </a:solidFill>
                <a:cs typeface="Arial" panose="020B0604020202020204" pitchFamily="34" charset="0"/>
              </a:rPr>
              <a:t>l’alcohol</a:t>
            </a:r>
            <a:endParaRPr lang="es-ES" b="1" dirty="0">
              <a:solidFill>
                <a:srgbClr val="FFC000"/>
              </a:solidFill>
              <a:cs typeface="Arial" panose="020B0604020202020204" pitchFamily="34" charset="0"/>
            </a:endParaRPr>
          </a:p>
        </p:txBody>
      </p:sp>
      <p:sp>
        <p:nvSpPr>
          <p:cNvPr id="5" name="Marcador de contenido 2"/>
          <p:cNvSpPr>
            <a:spLocks noGrp="1"/>
          </p:cNvSpPr>
          <p:nvPr>
            <p:ph idx="1"/>
          </p:nvPr>
        </p:nvSpPr>
        <p:spPr>
          <a:xfrm>
            <a:off x="320152" y="661012"/>
            <a:ext cx="8570459" cy="4486152"/>
          </a:xfrm>
        </p:spPr>
        <p:txBody>
          <a:bodyPr>
            <a:normAutofit fontScale="32500" lnSpcReduction="20000"/>
          </a:bodyPr>
          <a:lstStyle/>
          <a:p>
            <a:pPr marL="0" indent="0">
              <a:buNone/>
            </a:pPr>
            <a:r>
              <a:rPr lang="es-ES" sz="6200" b="1" i="1" dirty="0" err="1">
                <a:solidFill>
                  <a:schemeClr val="tx1">
                    <a:lumMod val="50000"/>
                    <a:lumOff val="50000"/>
                  </a:schemeClr>
                </a:solidFill>
              </a:rPr>
              <a:t>Fake</a:t>
            </a:r>
            <a:r>
              <a:rPr lang="es-ES" sz="6200" b="1" i="1" dirty="0">
                <a:solidFill>
                  <a:schemeClr val="tx1">
                    <a:lumMod val="50000"/>
                    <a:lumOff val="50000"/>
                  </a:schemeClr>
                </a:solidFill>
              </a:rPr>
              <a:t> News:</a:t>
            </a:r>
            <a:r>
              <a:rPr lang="es-ES" sz="6200" i="1" dirty="0">
                <a:solidFill>
                  <a:schemeClr val="tx1">
                    <a:lumMod val="50000"/>
                    <a:lumOff val="50000"/>
                  </a:schemeClr>
                </a:solidFill>
              </a:rPr>
              <a:t> </a:t>
            </a:r>
            <a:r>
              <a:rPr lang="es-ES" sz="6200" b="1" i="1" dirty="0" err="1">
                <a:solidFill>
                  <a:schemeClr val="tx1">
                    <a:lumMod val="50000"/>
                    <a:lumOff val="50000"/>
                  </a:schemeClr>
                </a:solidFill>
              </a:rPr>
              <a:t>L’alcohol</a:t>
            </a:r>
            <a:r>
              <a:rPr lang="es-ES" sz="6200" b="1" i="1" dirty="0">
                <a:solidFill>
                  <a:schemeClr val="tx1">
                    <a:lumMod val="50000"/>
                    <a:lumOff val="50000"/>
                  </a:schemeClr>
                </a:solidFill>
              </a:rPr>
              <a:t> es un </a:t>
            </a:r>
            <a:r>
              <a:rPr lang="es-ES" sz="6200" b="1" i="1" dirty="0" err="1">
                <a:solidFill>
                  <a:schemeClr val="tx1">
                    <a:lumMod val="50000"/>
                    <a:lumOff val="50000"/>
                  </a:schemeClr>
                </a:solidFill>
              </a:rPr>
              <a:t>aliment</a:t>
            </a:r>
            <a:r>
              <a:rPr lang="es-ES" sz="6200" b="1" i="1" dirty="0">
                <a:solidFill>
                  <a:schemeClr val="tx1">
                    <a:lumMod val="50000"/>
                    <a:lumOff val="50000"/>
                  </a:schemeClr>
                </a:solidFill>
              </a:rPr>
              <a:t>.</a:t>
            </a:r>
          </a:p>
          <a:p>
            <a:pPr marL="0" indent="0">
              <a:buNone/>
            </a:pPr>
            <a:endParaRPr lang="es-ES" sz="2500" b="1" i="1" dirty="0">
              <a:solidFill>
                <a:schemeClr val="tx1">
                  <a:lumMod val="50000"/>
                  <a:lumOff val="50000"/>
                </a:schemeClr>
              </a:solidFill>
            </a:endParaRPr>
          </a:p>
          <a:p>
            <a:pPr marL="0" indent="0">
              <a:buNone/>
            </a:pPr>
            <a:r>
              <a:rPr lang="es-ES" sz="6200" b="1" dirty="0" err="1">
                <a:highlight>
                  <a:srgbClr val="FFCC00"/>
                </a:highlight>
              </a:rPr>
              <a:t>Realitat</a:t>
            </a:r>
            <a:r>
              <a:rPr lang="es-ES" sz="6200" b="1" dirty="0">
                <a:highlight>
                  <a:srgbClr val="FFCC00"/>
                </a:highlight>
              </a:rPr>
              <a:t>:</a:t>
            </a:r>
            <a:r>
              <a:rPr lang="es-ES" sz="6200" dirty="0"/>
              <a:t> </a:t>
            </a:r>
            <a:r>
              <a:rPr lang="es-ES" sz="6200" u="sng" dirty="0" err="1"/>
              <a:t>engreixa</a:t>
            </a:r>
            <a:r>
              <a:rPr lang="es-ES" sz="6200" dirty="0"/>
              <a:t>, no alimenta.                      Augmenta la </a:t>
            </a:r>
            <a:r>
              <a:rPr lang="es-ES" sz="6200" dirty="0" err="1"/>
              <a:t>producció</a:t>
            </a:r>
            <a:r>
              <a:rPr lang="es-ES" sz="6200" dirty="0"/>
              <a:t> de </a:t>
            </a:r>
            <a:r>
              <a:rPr lang="es-ES" sz="6200" dirty="0" err="1"/>
              <a:t>greix</a:t>
            </a:r>
            <a:r>
              <a:rPr lang="es-ES" sz="6200" dirty="0"/>
              <a:t> (</a:t>
            </a:r>
            <a:r>
              <a:rPr lang="es-ES" sz="6200" dirty="0" err="1"/>
              <a:t>calories</a:t>
            </a:r>
            <a:r>
              <a:rPr lang="es-ES" sz="6200" dirty="0"/>
              <a:t> buides).</a:t>
            </a:r>
          </a:p>
          <a:p>
            <a:pPr marL="0" indent="0">
              <a:buNone/>
            </a:pPr>
            <a:endParaRPr lang="es-ES" sz="3700" dirty="0"/>
          </a:p>
          <a:p>
            <a:pPr marL="0" indent="0">
              <a:buNone/>
            </a:pPr>
            <a:r>
              <a:rPr lang="es-ES" sz="6200" b="1" i="1" dirty="0" err="1">
                <a:solidFill>
                  <a:schemeClr val="tx1">
                    <a:lumMod val="50000"/>
                    <a:lumOff val="50000"/>
                  </a:schemeClr>
                </a:solidFill>
              </a:rPr>
              <a:t>Fake</a:t>
            </a:r>
            <a:r>
              <a:rPr lang="es-ES" sz="6200" b="1" i="1" dirty="0">
                <a:solidFill>
                  <a:schemeClr val="tx1">
                    <a:lumMod val="50000"/>
                    <a:lumOff val="50000"/>
                  </a:schemeClr>
                </a:solidFill>
              </a:rPr>
              <a:t> News:</a:t>
            </a:r>
            <a:r>
              <a:rPr lang="es-ES" sz="6200" i="1" dirty="0">
                <a:solidFill>
                  <a:schemeClr val="tx1">
                    <a:lumMod val="50000"/>
                    <a:lumOff val="50000"/>
                  </a:schemeClr>
                </a:solidFill>
              </a:rPr>
              <a:t> </a:t>
            </a:r>
            <a:r>
              <a:rPr lang="es-ES" sz="6600" dirty="0"/>
              <a:t> </a:t>
            </a:r>
            <a:r>
              <a:rPr lang="es-ES" sz="6600" b="1" i="1" dirty="0">
                <a:solidFill>
                  <a:schemeClr val="bg1">
                    <a:lumMod val="50000"/>
                  </a:schemeClr>
                </a:solidFill>
              </a:rPr>
              <a:t>El </a:t>
            </a:r>
            <a:r>
              <a:rPr lang="es-ES" sz="6600" b="1" i="1" dirty="0" err="1">
                <a:solidFill>
                  <a:schemeClr val="bg1">
                    <a:lumMod val="50000"/>
                  </a:schemeClr>
                </a:solidFill>
              </a:rPr>
              <a:t>consum</a:t>
            </a:r>
            <a:r>
              <a:rPr lang="es-ES" sz="6600" b="1" i="1" dirty="0">
                <a:solidFill>
                  <a:schemeClr val="bg1">
                    <a:lumMod val="50000"/>
                  </a:schemeClr>
                </a:solidFill>
              </a:rPr>
              <a:t> </a:t>
            </a:r>
            <a:r>
              <a:rPr lang="es-ES" sz="6600" b="1" i="1" dirty="0" err="1">
                <a:solidFill>
                  <a:schemeClr val="bg1">
                    <a:lumMod val="50000"/>
                  </a:schemeClr>
                </a:solidFill>
              </a:rPr>
              <a:t>d'alcohol</a:t>
            </a:r>
            <a:r>
              <a:rPr lang="es-ES" sz="6600" b="1" i="1" dirty="0">
                <a:solidFill>
                  <a:schemeClr val="bg1">
                    <a:lumMod val="50000"/>
                  </a:schemeClr>
                </a:solidFill>
              </a:rPr>
              <a:t> fa entrar en calor i </a:t>
            </a:r>
            <a:r>
              <a:rPr lang="es-ES" sz="6600" b="1" i="1" dirty="0" err="1">
                <a:solidFill>
                  <a:schemeClr val="bg1">
                    <a:lumMod val="50000"/>
                  </a:schemeClr>
                </a:solidFill>
              </a:rPr>
              <a:t>combat</a:t>
            </a:r>
            <a:r>
              <a:rPr lang="es-ES" sz="6600" b="1" i="1" dirty="0">
                <a:solidFill>
                  <a:schemeClr val="bg1">
                    <a:lumMod val="50000"/>
                  </a:schemeClr>
                </a:solidFill>
              </a:rPr>
              <a:t> el </a:t>
            </a:r>
            <a:r>
              <a:rPr lang="es-ES" sz="6600" b="1" i="1" dirty="0" err="1">
                <a:solidFill>
                  <a:schemeClr val="bg1">
                    <a:lumMod val="50000"/>
                  </a:schemeClr>
                </a:solidFill>
              </a:rPr>
              <a:t>fred</a:t>
            </a:r>
            <a:r>
              <a:rPr lang="es-ES" sz="6200" b="1" i="1" dirty="0">
                <a:solidFill>
                  <a:schemeClr val="bg1">
                    <a:lumMod val="50000"/>
                  </a:schemeClr>
                </a:solidFill>
              </a:rPr>
              <a:t>.</a:t>
            </a:r>
          </a:p>
          <a:p>
            <a:pPr marL="0" indent="0">
              <a:buNone/>
            </a:pPr>
            <a:r>
              <a:rPr lang="es-ES" sz="6200" b="1" dirty="0" err="1">
                <a:highlight>
                  <a:srgbClr val="FFCC00"/>
                </a:highlight>
              </a:rPr>
              <a:t>Realitat</a:t>
            </a:r>
            <a:r>
              <a:rPr lang="es-ES" sz="6200" b="1" dirty="0">
                <a:highlight>
                  <a:srgbClr val="FFCC00"/>
                </a:highlight>
              </a:rPr>
              <a:t>:</a:t>
            </a:r>
            <a:r>
              <a:rPr lang="es-ES" sz="6200" dirty="0"/>
              <a:t>  </a:t>
            </a:r>
            <a:r>
              <a:rPr lang="es-ES" sz="6200" dirty="0" err="1"/>
              <a:t>sensació</a:t>
            </a:r>
            <a:r>
              <a:rPr lang="es-ES" sz="6200" dirty="0"/>
              <a:t> de calor                escalfa la </a:t>
            </a:r>
            <a:r>
              <a:rPr lang="es-ES" sz="6200" dirty="0" err="1"/>
              <a:t>pell</a:t>
            </a:r>
            <a:r>
              <a:rPr lang="es-ES" sz="6200" dirty="0"/>
              <a:t>             </a:t>
            </a:r>
            <a:r>
              <a:rPr lang="es-ES" sz="6200" dirty="0" err="1"/>
              <a:t>però</a:t>
            </a:r>
            <a:r>
              <a:rPr lang="es-ES" sz="6200" dirty="0"/>
              <a:t>                                    </a:t>
            </a:r>
            <a:r>
              <a:rPr lang="es-ES" sz="6200" dirty="0" err="1"/>
              <a:t>disminueix</a:t>
            </a:r>
            <a:r>
              <a:rPr lang="es-ES" sz="6200" dirty="0"/>
              <a:t> la temperatura interior i </a:t>
            </a:r>
            <a:r>
              <a:rPr lang="es-ES" sz="6200" u="sng" dirty="0" err="1"/>
              <a:t>refreda</a:t>
            </a:r>
            <a:r>
              <a:rPr lang="es-ES" sz="6200" u="sng" dirty="0"/>
              <a:t> el cos</a:t>
            </a:r>
            <a:r>
              <a:rPr lang="es-ES" sz="6200" dirty="0"/>
              <a:t>. </a:t>
            </a:r>
          </a:p>
          <a:p>
            <a:pPr marL="0" indent="0" algn="ctr">
              <a:buNone/>
            </a:pPr>
            <a:r>
              <a:rPr lang="es-ES" sz="6200" b="1" dirty="0" err="1">
                <a:solidFill>
                  <a:srgbClr val="F2C400"/>
                </a:solidFill>
                <a:effectLst>
                  <a:outerShdw blurRad="38100" dist="38100" dir="2700000" algn="tl">
                    <a:srgbClr val="000000">
                      <a:alpha val="43137"/>
                    </a:srgbClr>
                  </a:outerShdw>
                </a:effectLst>
              </a:rPr>
              <a:t>Amb</a:t>
            </a:r>
            <a:r>
              <a:rPr lang="es-ES" sz="6200" b="1" dirty="0">
                <a:solidFill>
                  <a:srgbClr val="F2C400"/>
                </a:solidFill>
                <a:effectLst>
                  <a:outerShdw blurRad="38100" dist="38100" dir="2700000" algn="tl">
                    <a:srgbClr val="000000">
                      <a:alpha val="43137"/>
                    </a:srgbClr>
                  </a:outerShdw>
                </a:effectLst>
              </a:rPr>
              <a:t> </a:t>
            </a:r>
            <a:r>
              <a:rPr lang="es-ES" sz="6200" b="1" dirty="0" err="1">
                <a:solidFill>
                  <a:srgbClr val="F2C400"/>
                </a:solidFill>
                <a:effectLst>
                  <a:outerShdw blurRad="38100" dist="38100" dir="2700000" algn="tl">
                    <a:srgbClr val="000000">
                      <a:alpha val="43137"/>
                    </a:srgbClr>
                  </a:outerShdw>
                </a:effectLst>
              </a:rPr>
              <a:t>embriaguesa</a:t>
            </a:r>
            <a:r>
              <a:rPr lang="es-ES" sz="6200" b="1" dirty="0">
                <a:solidFill>
                  <a:srgbClr val="F2C400"/>
                </a:solidFill>
                <a:effectLst>
                  <a:outerShdw blurRad="38100" dist="38100" dir="2700000" algn="tl">
                    <a:srgbClr val="000000">
                      <a:alpha val="43137"/>
                    </a:srgbClr>
                  </a:outerShdw>
                </a:effectLst>
              </a:rPr>
              <a:t> abrigar-</a:t>
            </a:r>
            <a:r>
              <a:rPr lang="es-ES" sz="6200" b="1" dirty="0" err="1">
                <a:solidFill>
                  <a:srgbClr val="F2C400"/>
                </a:solidFill>
                <a:effectLst>
                  <a:outerShdw blurRad="38100" dist="38100" dir="2700000" algn="tl">
                    <a:srgbClr val="000000">
                      <a:alpha val="43137"/>
                    </a:srgbClr>
                  </a:outerShdw>
                </a:effectLst>
              </a:rPr>
              <a:t>li</a:t>
            </a:r>
            <a:r>
              <a:rPr lang="es-ES" sz="6200" b="1" dirty="0">
                <a:solidFill>
                  <a:srgbClr val="F2C400"/>
                </a:solidFill>
                <a:effectLst>
                  <a:outerShdw blurRad="38100" dist="38100" dir="2700000" algn="tl">
                    <a:srgbClr val="000000">
                      <a:alpha val="43137"/>
                    </a:srgbClr>
                  </a:outerShdw>
                </a:effectLst>
              </a:rPr>
              <a:t>.                                                                                                  Mai </a:t>
            </a:r>
            <a:r>
              <a:rPr lang="es-ES" sz="6200" b="1" dirty="0" err="1">
                <a:solidFill>
                  <a:srgbClr val="F2C400"/>
                </a:solidFill>
                <a:effectLst>
                  <a:outerShdw blurRad="38100" dist="38100" dir="2700000" algn="tl">
                    <a:srgbClr val="000000">
                      <a:alpha val="43137"/>
                    </a:srgbClr>
                  </a:outerShdw>
                </a:effectLst>
              </a:rPr>
              <a:t>dutxes</a:t>
            </a:r>
            <a:r>
              <a:rPr lang="es-ES" sz="6200" b="1" dirty="0">
                <a:solidFill>
                  <a:srgbClr val="F2C400"/>
                </a:solidFill>
                <a:effectLst>
                  <a:outerShdw blurRad="38100" dist="38100" dir="2700000" algn="tl">
                    <a:srgbClr val="000000">
                      <a:alpha val="43137"/>
                    </a:srgbClr>
                  </a:outerShdw>
                </a:effectLst>
              </a:rPr>
              <a:t> fredes. </a:t>
            </a:r>
          </a:p>
          <a:p>
            <a:pPr marL="0" indent="0">
              <a:buNone/>
            </a:pPr>
            <a:endParaRPr lang="es-ES" sz="3700" dirty="0"/>
          </a:p>
          <a:p>
            <a:pPr marL="0" indent="0">
              <a:buNone/>
            </a:pPr>
            <a:r>
              <a:rPr lang="es-ES" sz="6200" b="1" i="1" dirty="0" err="1">
                <a:solidFill>
                  <a:schemeClr val="tx1">
                    <a:lumMod val="50000"/>
                    <a:lumOff val="50000"/>
                  </a:schemeClr>
                </a:solidFill>
              </a:rPr>
              <a:t>Fake</a:t>
            </a:r>
            <a:r>
              <a:rPr lang="es-ES" sz="6200" b="1" i="1" dirty="0">
                <a:solidFill>
                  <a:schemeClr val="tx1">
                    <a:lumMod val="50000"/>
                    <a:lumOff val="50000"/>
                  </a:schemeClr>
                </a:solidFill>
              </a:rPr>
              <a:t> News: </a:t>
            </a:r>
            <a:r>
              <a:rPr lang="es-ES" sz="6200" b="1" i="1" dirty="0" err="1">
                <a:solidFill>
                  <a:schemeClr val="tx1">
                    <a:lumMod val="50000"/>
                    <a:lumOff val="50000"/>
                  </a:schemeClr>
                </a:solidFill>
              </a:rPr>
              <a:t>L’alcohol</a:t>
            </a:r>
            <a:r>
              <a:rPr lang="es-ES" sz="6200" b="1" i="1" dirty="0">
                <a:solidFill>
                  <a:schemeClr val="tx1">
                    <a:lumMod val="50000"/>
                    <a:lumOff val="50000"/>
                  </a:schemeClr>
                </a:solidFill>
              </a:rPr>
              <a:t> </a:t>
            </a:r>
            <a:r>
              <a:rPr lang="es-ES" sz="6200" b="1" i="1" dirty="0" err="1">
                <a:solidFill>
                  <a:schemeClr val="tx1">
                    <a:lumMod val="50000"/>
                    <a:lumOff val="50000"/>
                  </a:schemeClr>
                </a:solidFill>
              </a:rPr>
              <a:t>és</a:t>
            </a:r>
            <a:r>
              <a:rPr lang="es-ES" sz="6200" b="1" i="1" dirty="0">
                <a:solidFill>
                  <a:schemeClr val="tx1">
                    <a:lumMod val="50000"/>
                    <a:lumOff val="50000"/>
                  </a:schemeClr>
                </a:solidFill>
              </a:rPr>
              <a:t> </a:t>
            </a:r>
            <a:r>
              <a:rPr lang="es-ES" sz="6200" b="1" i="1" dirty="0" err="1">
                <a:solidFill>
                  <a:schemeClr val="tx1">
                    <a:lumMod val="50000"/>
                    <a:lumOff val="50000"/>
                  </a:schemeClr>
                </a:solidFill>
              </a:rPr>
              <a:t>bo</a:t>
            </a:r>
            <a:r>
              <a:rPr lang="es-ES" sz="6200" b="1" i="1" dirty="0">
                <a:solidFill>
                  <a:schemeClr val="tx1">
                    <a:lumMod val="50000"/>
                    <a:lumOff val="50000"/>
                  </a:schemeClr>
                </a:solidFill>
              </a:rPr>
              <a:t> per al </a:t>
            </a:r>
            <a:r>
              <a:rPr lang="es-ES" sz="6200" b="1" i="1" dirty="0" err="1">
                <a:solidFill>
                  <a:schemeClr val="tx1">
                    <a:lumMod val="50000"/>
                    <a:lumOff val="50000"/>
                  </a:schemeClr>
                </a:solidFill>
              </a:rPr>
              <a:t>cor</a:t>
            </a:r>
            <a:r>
              <a:rPr lang="es-ES" sz="6200" b="1" dirty="0">
                <a:solidFill>
                  <a:schemeClr val="tx1">
                    <a:lumMod val="50000"/>
                    <a:lumOff val="50000"/>
                  </a:schemeClr>
                </a:solidFill>
              </a:rPr>
              <a:t>.</a:t>
            </a:r>
          </a:p>
          <a:p>
            <a:pPr marL="0" indent="0">
              <a:buNone/>
            </a:pPr>
            <a:r>
              <a:rPr lang="es-ES" sz="6200" b="1" dirty="0" err="1">
                <a:highlight>
                  <a:srgbClr val="FFCC00"/>
                </a:highlight>
              </a:rPr>
              <a:t>Realitat</a:t>
            </a:r>
            <a:r>
              <a:rPr lang="es-ES" sz="6200" b="1" dirty="0">
                <a:highlight>
                  <a:srgbClr val="FFCC00"/>
                </a:highlight>
              </a:rPr>
              <a:t>:</a:t>
            </a:r>
            <a:r>
              <a:rPr lang="es-ES" sz="6200" dirty="0">
                <a:highlight>
                  <a:srgbClr val="FFCC00"/>
                </a:highlight>
              </a:rPr>
              <a:t> </a:t>
            </a:r>
            <a:r>
              <a:rPr lang="es-ES" sz="6600" dirty="0"/>
              <a:t> en </a:t>
            </a:r>
            <a:r>
              <a:rPr lang="es-ES" sz="6600" dirty="0" err="1"/>
              <a:t>alguns</a:t>
            </a:r>
            <a:r>
              <a:rPr lang="es-ES" sz="6600" dirty="0"/>
              <a:t> </a:t>
            </a:r>
            <a:r>
              <a:rPr lang="es-ES" sz="6600" dirty="0" err="1"/>
              <a:t>adults</a:t>
            </a:r>
            <a:r>
              <a:rPr lang="es-ES" sz="6600" dirty="0"/>
              <a:t> (no en </a:t>
            </a:r>
            <a:r>
              <a:rPr lang="es-ES" sz="6600" dirty="0" err="1"/>
              <a:t>tots</a:t>
            </a:r>
            <a:r>
              <a:rPr lang="es-ES" sz="6600" dirty="0"/>
              <a:t>) </a:t>
            </a:r>
            <a:r>
              <a:rPr lang="es-ES" sz="6600" dirty="0" err="1"/>
              <a:t>petites</a:t>
            </a:r>
            <a:r>
              <a:rPr lang="es-ES" sz="6600" dirty="0"/>
              <a:t> </a:t>
            </a:r>
            <a:r>
              <a:rPr lang="es-ES" sz="6600" dirty="0" err="1"/>
              <a:t>quantitats</a:t>
            </a:r>
            <a:r>
              <a:rPr lang="es-ES" sz="6600" dirty="0"/>
              <a:t> </a:t>
            </a:r>
          </a:p>
          <a:p>
            <a:pPr marL="0" indent="0">
              <a:buNone/>
            </a:pPr>
            <a:r>
              <a:rPr lang="es-ES" sz="6600" dirty="0" err="1"/>
              <a:t>pot</a:t>
            </a:r>
            <a:r>
              <a:rPr lang="es-ES" sz="6600" dirty="0"/>
              <a:t> disminuir </a:t>
            </a:r>
            <a:r>
              <a:rPr lang="es-ES" sz="6600" dirty="0" err="1"/>
              <a:t>risc</a:t>
            </a:r>
            <a:r>
              <a:rPr lang="es-ES" sz="6600" dirty="0"/>
              <a:t> de </a:t>
            </a:r>
            <a:r>
              <a:rPr lang="es-ES" sz="6600" dirty="0" err="1"/>
              <a:t>malalties</a:t>
            </a:r>
            <a:r>
              <a:rPr lang="es-ES" sz="6600" dirty="0"/>
              <a:t> de </a:t>
            </a:r>
            <a:r>
              <a:rPr lang="es-ES" sz="6600" dirty="0" err="1"/>
              <a:t>cor</a:t>
            </a:r>
            <a:r>
              <a:rPr lang="es-ES" sz="6200" dirty="0"/>
              <a:t>. </a:t>
            </a:r>
          </a:p>
          <a:p>
            <a:pPr marL="0" indent="0" algn="ctr">
              <a:buNone/>
            </a:pPr>
            <a:r>
              <a:rPr lang="es-ES" sz="6200" b="1" dirty="0">
                <a:solidFill>
                  <a:srgbClr val="F2C400"/>
                </a:solidFill>
                <a:effectLst>
                  <a:outerShdw blurRad="38100" dist="38100" dir="2700000" algn="tl">
                    <a:srgbClr val="000000">
                      <a:alpha val="43137"/>
                    </a:srgbClr>
                  </a:outerShdw>
                </a:effectLst>
              </a:rPr>
              <a:t>Per </a:t>
            </a:r>
            <a:r>
              <a:rPr lang="es-ES" sz="6200" b="1" dirty="0" err="1">
                <a:solidFill>
                  <a:srgbClr val="F2C400"/>
                </a:solidFill>
                <a:effectLst>
                  <a:outerShdw blurRad="38100" dist="38100" dir="2700000" algn="tl">
                    <a:srgbClr val="000000">
                      <a:alpha val="43137"/>
                    </a:srgbClr>
                  </a:outerShdw>
                </a:effectLst>
              </a:rPr>
              <a:t>tots</a:t>
            </a:r>
            <a:r>
              <a:rPr lang="es-ES" sz="6200" b="1" dirty="0">
                <a:solidFill>
                  <a:srgbClr val="F2C400"/>
                </a:solidFill>
                <a:effectLst>
                  <a:outerShdw blurRad="38100" dist="38100" dir="2700000" algn="tl">
                    <a:srgbClr val="000000">
                      <a:alpha val="43137"/>
                    </a:srgbClr>
                  </a:outerShdw>
                </a:effectLst>
              </a:rPr>
              <a:t>: </a:t>
            </a:r>
            <a:r>
              <a:rPr lang="es-ES" sz="6200" b="1" u="sng" dirty="0" err="1">
                <a:solidFill>
                  <a:srgbClr val="F2C400"/>
                </a:solidFill>
                <a:effectLst>
                  <a:outerShdw blurRad="38100" dist="38100" dir="2700000" algn="tl">
                    <a:srgbClr val="000000">
                      <a:alpha val="43137"/>
                    </a:srgbClr>
                  </a:outerShdw>
                </a:effectLst>
              </a:rPr>
              <a:t>grans</a:t>
            </a:r>
            <a:r>
              <a:rPr lang="es-ES" sz="6200" b="1" u="sng" dirty="0">
                <a:solidFill>
                  <a:srgbClr val="F2C400"/>
                </a:solidFill>
                <a:effectLst>
                  <a:outerShdw blurRad="38100" dist="38100" dir="2700000" algn="tl">
                    <a:srgbClr val="000000">
                      <a:alpha val="43137"/>
                    </a:srgbClr>
                  </a:outerShdw>
                </a:effectLst>
              </a:rPr>
              <a:t> </a:t>
            </a:r>
            <a:r>
              <a:rPr lang="es-ES" sz="6200" b="1" u="sng" dirty="0" err="1">
                <a:solidFill>
                  <a:srgbClr val="F2C400"/>
                </a:solidFill>
                <a:effectLst>
                  <a:outerShdw blurRad="38100" dist="38100" dir="2700000" algn="tl">
                    <a:srgbClr val="000000">
                      <a:alpha val="43137"/>
                    </a:srgbClr>
                  </a:outerShdw>
                </a:effectLst>
              </a:rPr>
              <a:t>quantitats</a:t>
            </a:r>
            <a:r>
              <a:rPr lang="es-ES" sz="6200" b="1" u="sng" dirty="0">
                <a:solidFill>
                  <a:srgbClr val="F2C400"/>
                </a:solidFill>
                <a:effectLst>
                  <a:outerShdw blurRad="38100" dist="38100" dir="2700000" algn="tl">
                    <a:srgbClr val="000000">
                      <a:alpha val="43137"/>
                    </a:srgbClr>
                  </a:outerShdw>
                </a:effectLst>
              </a:rPr>
              <a:t> </a:t>
            </a:r>
            <a:r>
              <a:rPr lang="es-ES" sz="6200" b="1" dirty="0">
                <a:solidFill>
                  <a:srgbClr val="F2C400"/>
                </a:solidFill>
                <a:effectLst>
                  <a:outerShdw blurRad="38100" dist="38100" dir="2700000" algn="tl">
                    <a:srgbClr val="000000">
                      <a:alpha val="43137"/>
                    </a:srgbClr>
                  </a:outerShdw>
                </a:effectLst>
              </a:rPr>
              <a:t>o en una sola </a:t>
            </a:r>
            <a:r>
              <a:rPr lang="es-ES" sz="6200" b="1" dirty="0" err="1">
                <a:solidFill>
                  <a:srgbClr val="F2C400"/>
                </a:solidFill>
                <a:effectLst>
                  <a:outerShdw blurRad="38100" dist="38100" dir="2700000" algn="tl">
                    <a:srgbClr val="000000">
                      <a:alpha val="43137"/>
                    </a:srgbClr>
                  </a:outerShdw>
                </a:effectLst>
              </a:rPr>
              <a:t>ocasió</a:t>
            </a:r>
            <a:r>
              <a:rPr lang="es-ES" sz="6200" b="1" dirty="0">
                <a:solidFill>
                  <a:srgbClr val="F2C400"/>
                </a:solidFill>
                <a:effectLst>
                  <a:outerShdw blurRad="38100" dist="38100" dir="2700000" algn="tl">
                    <a:srgbClr val="000000">
                      <a:alpha val="43137"/>
                    </a:srgbClr>
                  </a:outerShdw>
                </a:effectLst>
              </a:rPr>
              <a:t> (</a:t>
            </a:r>
            <a:r>
              <a:rPr lang="es-ES" sz="6200" b="1" dirty="0" err="1">
                <a:solidFill>
                  <a:srgbClr val="F2C400"/>
                </a:solidFill>
                <a:effectLst>
                  <a:outerShdw blurRad="38100" dist="38100" dir="2700000" algn="tl">
                    <a:srgbClr val="000000">
                      <a:alpha val="43137"/>
                    </a:srgbClr>
                  </a:outerShdw>
                </a:effectLst>
              </a:rPr>
              <a:t>borratxera</a:t>
            </a:r>
            <a:r>
              <a:rPr lang="es-ES" sz="6200" b="1" dirty="0">
                <a:solidFill>
                  <a:srgbClr val="F2C400"/>
                </a:solidFill>
                <a:effectLst>
                  <a:outerShdw blurRad="38100" dist="38100" dir="2700000" algn="tl">
                    <a:srgbClr val="000000">
                      <a:alpha val="43137"/>
                    </a:srgbClr>
                  </a:outerShdw>
                </a:effectLst>
              </a:rPr>
              <a:t> / </a:t>
            </a:r>
            <a:r>
              <a:rPr lang="es-ES" sz="6200" b="1" dirty="0" err="1">
                <a:solidFill>
                  <a:srgbClr val="F2C400"/>
                </a:solidFill>
                <a:effectLst>
                  <a:outerShdw blurRad="38100" dist="38100" dir="2700000" algn="tl">
                    <a:srgbClr val="000000">
                      <a:alpha val="43137"/>
                    </a:srgbClr>
                  </a:outerShdw>
                </a:effectLst>
              </a:rPr>
              <a:t>binge</a:t>
            </a:r>
            <a:r>
              <a:rPr lang="es-ES" sz="6200" b="1" dirty="0">
                <a:solidFill>
                  <a:srgbClr val="F2C400"/>
                </a:solidFill>
                <a:effectLst>
                  <a:outerShdw blurRad="38100" dist="38100" dir="2700000" algn="tl">
                    <a:srgbClr val="000000">
                      <a:alpha val="43137"/>
                    </a:srgbClr>
                  </a:outerShdw>
                </a:effectLst>
              </a:rPr>
              <a:t> </a:t>
            </a:r>
            <a:r>
              <a:rPr lang="es-ES" sz="6200" b="1" dirty="0" err="1">
                <a:solidFill>
                  <a:srgbClr val="F2C400"/>
                </a:solidFill>
                <a:effectLst>
                  <a:outerShdw blurRad="38100" dist="38100" dir="2700000" algn="tl">
                    <a:srgbClr val="000000">
                      <a:alpha val="43137"/>
                    </a:srgbClr>
                  </a:outerShdw>
                </a:effectLst>
              </a:rPr>
              <a:t>drinking</a:t>
            </a:r>
            <a:r>
              <a:rPr lang="es-ES" sz="6200" b="1" dirty="0">
                <a:solidFill>
                  <a:srgbClr val="F2C400"/>
                </a:solidFill>
                <a:effectLst>
                  <a:outerShdw blurRad="38100" dist="38100" dir="2700000" algn="tl">
                    <a:srgbClr val="000000">
                      <a:alpha val="43137"/>
                    </a:srgbClr>
                  </a:outerShdw>
                </a:effectLst>
              </a:rPr>
              <a:t>) augmenta el </a:t>
            </a:r>
            <a:r>
              <a:rPr lang="es-ES" sz="6200" b="1" dirty="0" err="1">
                <a:solidFill>
                  <a:srgbClr val="F2C400"/>
                </a:solidFill>
                <a:effectLst>
                  <a:outerShdw blurRad="38100" dist="38100" dir="2700000" algn="tl">
                    <a:srgbClr val="000000">
                      <a:alpha val="43137"/>
                    </a:srgbClr>
                  </a:outerShdw>
                </a:effectLst>
              </a:rPr>
              <a:t>risc</a:t>
            </a:r>
            <a:r>
              <a:rPr lang="es-ES" sz="6200" b="1" dirty="0">
                <a:solidFill>
                  <a:srgbClr val="F2C400"/>
                </a:solidFill>
                <a:effectLst>
                  <a:outerShdw blurRad="38100" dist="38100" dir="2700000" algn="tl">
                    <a:srgbClr val="000000">
                      <a:alpha val="43137"/>
                    </a:srgbClr>
                  </a:outerShdw>
                </a:effectLst>
              </a:rPr>
              <a:t> de </a:t>
            </a:r>
            <a:r>
              <a:rPr lang="es-ES" sz="6200" b="1" dirty="0" err="1">
                <a:solidFill>
                  <a:srgbClr val="F2C400"/>
                </a:solidFill>
                <a:effectLst>
                  <a:outerShdw blurRad="38100" dist="38100" dir="2700000" algn="tl">
                    <a:srgbClr val="000000">
                      <a:alpha val="43137"/>
                    </a:srgbClr>
                  </a:outerShdw>
                </a:effectLst>
              </a:rPr>
              <a:t>mort</a:t>
            </a:r>
            <a:r>
              <a:rPr lang="es-ES" sz="6200" b="1" dirty="0">
                <a:solidFill>
                  <a:srgbClr val="F2C400"/>
                </a:solidFill>
                <a:effectLst>
                  <a:outerShdw blurRad="38100" dist="38100" dir="2700000" algn="tl">
                    <a:srgbClr val="000000">
                      <a:alpha val="43137"/>
                    </a:srgbClr>
                  </a:outerShdw>
                </a:effectLst>
              </a:rPr>
              <a:t> </a:t>
            </a:r>
            <a:r>
              <a:rPr lang="es-ES" sz="6200" b="1" dirty="0" err="1">
                <a:solidFill>
                  <a:srgbClr val="F2C400"/>
                </a:solidFill>
                <a:effectLst>
                  <a:outerShdw blurRad="38100" dist="38100" dir="2700000" algn="tl">
                    <a:srgbClr val="000000">
                      <a:alpha val="43137"/>
                    </a:srgbClr>
                  </a:outerShdw>
                </a:effectLst>
              </a:rPr>
              <a:t>sobtada</a:t>
            </a:r>
            <a:r>
              <a:rPr lang="es-ES" sz="6200" b="1" dirty="0">
                <a:solidFill>
                  <a:srgbClr val="F2C400"/>
                </a:solidFill>
                <a:effectLst>
                  <a:outerShdw blurRad="38100" dist="38100" dir="2700000" algn="tl">
                    <a:srgbClr val="000000">
                      <a:alpha val="43137"/>
                    </a:srgbClr>
                  </a:outerShdw>
                </a:effectLst>
              </a:rPr>
              <a:t> per </a:t>
            </a:r>
            <a:r>
              <a:rPr lang="es-ES" sz="6200" b="1" dirty="0" err="1">
                <a:solidFill>
                  <a:srgbClr val="F2C400"/>
                </a:solidFill>
                <a:effectLst>
                  <a:outerShdw blurRad="38100" dist="38100" dir="2700000" algn="tl">
                    <a:srgbClr val="000000">
                      <a:alpha val="43137"/>
                    </a:srgbClr>
                  </a:outerShdw>
                </a:effectLst>
              </a:rPr>
              <a:t>problemes</a:t>
            </a:r>
            <a:r>
              <a:rPr lang="es-ES" sz="6200" b="1" dirty="0">
                <a:solidFill>
                  <a:srgbClr val="F2C400"/>
                </a:solidFill>
                <a:effectLst>
                  <a:outerShdw blurRad="38100" dist="38100" dir="2700000" algn="tl">
                    <a:srgbClr val="000000">
                      <a:alpha val="43137"/>
                    </a:srgbClr>
                  </a:outerShdw>
                </a:effectLst>
              </a:rPr>
              <a:t> </a:t>
            </a:r>
            <a:r>
              <a:rPr lang="es-ES" sz="6200" b="1" dirty="0" err="1">
                <a:solidFill>
                  <a:srgbClr val="F2C400"/>
                </a:solidFill>
                <a:effectLst>
                  <a:outerShdw blurRad="38100" dist="38100" dir="2700000" algn="tl">
                    <a:srgbClr val="000000">
                      <a:alpha val="43137"/>
                    </a:srgbClr>
                  </a:outerShdw>
                </a:effectLst>
              </a:rPr>
              <a:t>coronaris</a:t>
            </a:r>
            <a:r>
              <a:rPr lang="es-ES" sz="6200" b="1" dirty="0">
                <a:solidFill>
                  <a:srgbClr val="F2C400"/>
                </a:solidFill>
                <a:effectLst>
                  <a:outerShdw blurRad="38100" dist="38100" dir="2700000" algn="tl">
                    <a:srgbClr val="000000">
                      <a:alpha val="43137"/>
                    </a:srgbClr>
                  </a:outerShdw>
                </a:effectLst>
              </a:rPr>
              <a:t>.</a:t>
            </a:r>
          </a:p>
          <a:p>
            <a:pPr marL="0" indent="0">
              <a:buNone/>
            </a:pPr>
            <a:endParaRPr lang="es-ES" sz="4800" dirty="0"/>
          </a:p>
          <a:p>
            <a:endParaRPr lang="es-ES" sz="4300" dirty="0"/>
          </a:p>
        </p:txBody>
      </p:sp>
      <p:sp>
        <p:nvSpPr>
          <p:cNvPr id="6" name="Flecha derecha 5"/>
          <p:cNvSpPr/>
          <p:nvPr/>
        </p:nvSpPr>
        <p:spPr>
          <a:xfrm>
            <a:off x="3525901" y="2131708"/>
            <a:ext cx="397162" cy="250727"/>
          </a:xfrm>
          <a:prstGeom prst="righ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C000"/>
              </a:solidFill>
            </a:endParaRPr>
          </a:p>
        </p:txBody>
      </p:sp>
      <p:pic>
        <p:nvPicPr>
          <p:cNvPr id="7" name="Marcador de contenido 3">
            <a:extLst>
              <a:ext uri="{FF2B5EF4-FFF2-40B4-BE49-F238E27FC236}">
                <a16:creationId xmlns:a16="http://schemas.microsoft.com/office/drawing/2014/main" xmlns="" id="{568FC401-91B0-4B41-91B4-AA7828C8FF0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73377" t="26294" r="11273" b="48449"/>
          <a:stretch/>
        </p:blipFill>
        <p:spPr>
          <a:xfrm flipH="1">
            <a:off x="3765233" y="908587"/>
            <a:ext cx="1095271" cy="850182"/>
          </a:xfrm>
          <a:prstGeom prst="rect">
            <a:avLst/>
          </a:prstGeom>
        </p:spPr>
      </p:pic>
      <p:pic>
        <p:nvPicPr>
          <p:cNvPr id="9" name="Marcador de contenido 3"/>
          <p:cNvPicPr>
            <a:picLocks noChangeAspect="1"/>
          </p:cNvPicPr>
          <p:nvPr/>
        </p:nvPicPr>
        <p:blipFill rotWithShape="1">
          <a:blip r:embed="rId6"/>
          <a:srcRect l="32862" t="30856" r="54674" b="52914"/>
          <a:stretch/>
        </p:blipFill>
        <p:spPr>
          <a:xfrm>
            <a:off x="6703653" y="2062045"/>
            <a:ext cx="850318" cy="885748"/>
          </a:xfrm>
          <a:prstGeom prst="rect">
            <a:avLst/>
          </a:prstGeom>
        </p:spPr>
      </p:pic>
      <p:pic>
        <p:nvPicPr>
          <p:cNvPr id="11" name="Picture 4" descr="https://www.douradofernandez.com/wp-content/uploads/corazon-tirita-pulso.jpg">
            <a:extLst>
              <a:ext uri="{FF2B5EF4-FFF2-40B4-BE49-F238E27FC236}">
                <a16:creationId xmlns:a16="http://schemas.microsoft.com/office/drawing/2014/main" xmlns="" id="{04E7E30B-5AB2-46EF-84B9-057C12E8D9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608" b="15133"/>
          <a:stretch/>
        </p:blipFill>
        <p:spPr bwMode="auto">
          <a:xfrm>
            <a:off x="6592140" y="3290210"/>
            <a:ext cx="1183867" cy="7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9212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2000"/>
                                        <p:tgtEl>
                                          <p:spTgt spid="5">
                                            <p:txEl>
                                              <p:pRg st="0" end="0"/>
                                            </p:txEl>
                                          </p:spTgt>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down)">
                                      <p:cBhvr>
                                        <p:cTn id="11" dur="2000"/>
                                        <p:tgtEl>
                                          <p:spTgt spid="5">
                                            <p:txEl>
                                              <p:pRg st="2" end="2"/>
                                            </p:txEl>
                                          </p:spTgt>
                                        </p:tgtEl>
                                      </p:cBhvr>
                                    </p:animEffect>
                                  </p:childTnLst>
                                </p:cTn>
                              </p:par>
                              <p:par>
                                <p:cTn id="12" presetID="42" presetClass="entr" presetSubtype="0" fill="hold" nodeType="with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0"/>
                            </p:stCondLst>
                            <p:childTnLst>
                              <p:par>
                                <p:cTn id="18" presetID="22" presetClass="entr" presetSubtype="4" fill="hold" grpId="0"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wipe(down)">
                                      <p:cBhvr>
                                        <p:cTn id="20" dur="2000"/>
                                        <p:tgtEl>
                                          <p:spTgt spid="5">
                                            <p:txEl>
                                              <p:pRg st="4" end="4"/>
                                            </p:txEl>
                                          </p:spTgt>
                                        </p:tgtEl>
                                      </p:cBhvr>
                                    </p:animEffect>
                                  </p:childTnLst>
                                </p:cTn>
                              </p:par>
                            </p:childTnLst>
                          </p:cTn>
                        </p:par>
                        <p:par>
                          <p:cTn id="21" fill="hold">
                            <p:stCondLst>
                              <p:cond delay="7000"/>
                            </p:stCondLst>
                            <p:childTnLst>
                              <p:par>
                                <p:cTn id="22" presetID="22" presetClass="entr" presetSubtype="4" fill="hold" grpId="0"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down)">
                                      <p:cBhvr>
                                        <p:cTn id="24" dur="2000"/>
                                        <p:tgtEl>
                                          <p:spTgt spid="5">
                                            <p:txEl>
                                              <p:pRg st="5" end="5"/>
                                            </p:txEl>
                                          </p:spTgt>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26"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par>
                          <p:cTn id="46" fill="hold">
                            <p:stCondLst>
                              <p:cond delay="9000"/>
                            </p:stCondLst>
                            <p:childTnLst>
                              <p:par>
                                <p:cTn id="47" presetID="14" presetClass="entr" presetSubtype="1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3000"/>
                                        <p:tgtEl>
                                          <p:spTgt spid="9"/>
                                        </p:tgtEl>
                                      </p:cBhvr>
                                    </p:animEffect>
                                  </p:childTnLst>
                                </p:cTn>
                              </p:par>
                            </p:childTnLst>
                          </p:cTn>
                        </p:par>
                        <p:par>
                          <p:cTn id="50" fill="hold">
                            <p:stCondLst>
                              <p:cond delay="12000"/>
                            </p:stCondLst>
                            <p:childTnLst>
                              <p:par>
                                <p:cTn id="51" presetID="22" presetClass="entr" presetSubtype="4" fill="hold" grpId="0" nodeType="after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wipe(down)">
                                      <p:cBhvr>
                                        <p:cTn id="53" dur="2000"/>
                                        <p:tgtEl>
                                          <p:spTgt spid="5">
                                            <p:txEl>
                                              <p:pRg st="6" end="6"/>
                                            </p:txEl>
                                          </p:spTgt>
                                        </p:tgtEl>
                                      </p:cBhvr>
                                    </p:animEffect>
                                  </p:childTnLst>
                                </p:cTn>
                              </p:par>
                            </p:childTnLst>
                          </p:cTn>
                        </p:par>
                        <p:par>
                          <p:cTn id="54" fill="hold">
                            <p:stCondLst>
                              <p:cond delay="14000"/>
                            </p:stCondLst>
                            <p:childTnLst>
                              <p:par>
                                <p:cTn id="55" presetID="22" presetClass="entr" presetSubtype="4" fill="hold" grpId="0" nodeType="after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wipe(down)">
                                      <p:cBhvr>
                                        <p:cTn id="57" dur="2000"/>
                                        <p:tgtEl>
                                          <p:spTgt spid="5">
                                            <p:txEl>
                                              <p:pRg st="8" end="8"/>
                                            </p:txEl>
                                          </p:spTgt>
                                        </p:tgtEl>
                                      </p:cBhvr>
                                    </p:animEffect>
                                  </p:childTnLst>
                                </p:cTn>
                              </p:par>
                            </p:childTnLst>
                          </p:cTn>
                        </p:par>
                        <p:par>
                          <p:cTn id="58" fill="hold">
                            <p:stCondLst>
                              <p:cond delay="16000"/>
                            </p:stCondLst>
                            <p:childTnLst>
                              <p:par>
                                <p:cTn id="59" presetID="22" presetClass="entr" presetSubtype="4" fill="hold" grpId="0" nodeType="after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Effect transition="in" filter="wipe(down)">
                                      <p:cBhvr>
                                        <p:cTn id="61" dur="2000"/>
                                        <p:tgtEl>
                                          <p:spTgt spid="5">
                                            <p:txEl>
                                              <p:pRg st="9" end="9"/>
                                            </p:txEl>
                                          </p:spTgt>
                                        </p:tgtEl>
                                      </p:cBhvr>
                                    </p:animEffect>
                                  </p:childTnLst>
                                </p:cTn>
                              </p:par>
                            </p:childTnLst>
                          </p:cTn>
                        </p:par>
                        <p:par>
                          <p:cTn id="62" fill="hold">
                            <p:stCondLst>
                              <p:cond delay="18000"/>
                            </p:stCondLst>
                            <p:childTnLst>
                              <p:par>
                                <p:cTn id="63" presetID="22" presetClass="entr" presetSubtype="4" fill="hold" grpId="0" nodeType="afterEffect">
                                  <p:stCondLst>
                                    <p:cond delay="0"/>
                                  </p:stCondLst>
                                  <p:childTnLst>
                                    <p:set>
                                      <p:cBhvr>
                                        <p:cTn id="64" dur="1" fill="hold">
                                          <p:stCondLst>
                                            <p:cond delay="0"/>
                                          </p:stCondLst>
                                        </p:cTn>
                                        <p:tgtEl>
                                          <p:spTgt spid="5">
                                            <p:txEl>
                                              <p:pRg st="10" end="10"/>
                                            </p:txEl>
                                          </p:spTgt>
                                        </p:tgtEl>
                                        <p:attrNameLst>
                                          <p:attrName>style.visibility</p:attrName>
                                        </p:attrNameLst>
                                      </p:cBhvr>
                                      <p:to>
                                        <p:strVal val="visible"/>
                                      </p:to>
                                    </p:set>
                                    <p:animEffect transition="in" filter="wipe(down)">
                                      <p:cBhvr>
                                        <p:cTn id="65" dur="2000"/>
                                        <p:tgtEl>
                                          <p:spTgt spid="5">
                                            <p:txEl>
                                              <p:pRg st="10" end="10"/>
                                            </p:txEl>
                                          </p:spTgt>
                                        </p:tgtEl>
                                      </p:cBhvr>
                                    </p:animEffect>
                                  </p:childTnLst>
                                </p:cTn>
                              </p:par>
                            </p:childTnLst>
                          </p:cTn>
                        </p:par>
                        <p:par>
                          <p:cTn id="66" fill="hold">
                            <p:stCondLst>
                              <p:cond delay="20000"/>
                            </p:stCondLst>
                            <p:childTnLst>
                              <p:par>
                                <p:cTn id="67" presetID="22" presetClass="entr" presetSubtype="4" fill="hold" grpId="0" nodeType="afterEffect">
                                  <p:stCondLst>
                                    <p:cond delay="0"/>
                                  </p:stCondLst>
                                  <p:childTnLst>
                                    <p:set>
                                      <p:cBhvr>
                                        <p:cTn id="68" dur="1" fill="hold">
                                          <p:stCondLst>
                                            <p:cond delay="0"/>
                                          </p:stCondLst>
                                        </p:cTn>
                                        <p:tgtEl>
                                          <p:spTgt spid="5">
                                            <p:txEl>
                                              <p:pRg st="11" end="11"/>
                                            </p:txEl>
                                          </p:spTgt>
                                        </p:tgtEl>
                                        <p:attrNameLst>
                                          <p:attrName>style.visibility</p:attrName>
                                        </p:attrNameLst>
                                      </p:cBhvr>
                                      <p:to>
                                        <p:strVal val="visible"/>
                                      </p:to>
                                    </p:set>
                                    <p:animEffect transition="in" filter="wipe(down)">
                                      <p:cBhvr>
                                        <p:cTn id="69" dur="2000"/>
                                        <p:tgtEl>
                                          <p:spTgt spid="5">
                                            <p:txEl>
                                              <p:pRg st="11" end="11"/>
                                            </p:txEl>
                                          </p:spTgt>
                                        </p:tgtEl>
                                      </p:cBhvr>
                                    </p:animEffect>
                                  </p:childTnLst>
                                </p:cTn>
                              </p:par>
                              <p:par>
                                <p:cTn id="70" presetID="45" presetClass="entr" presetSubtype="0"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2000"/>
                                        <p:tgtEl>
                                          <p:spTgt spid="11"/>
                                        </p:tgtEl>
                                      </p:cBhvr>
                                    </p:animEffect>
                                    <p:anim calcmode="lin" valueType="num">
                                      <p:cBhvr>
                                        <p:cTn id="73" dur="2000" fill="hold"/>
                                        <p:tgtEl>
                                          <p:spTgt spid="11"/>
                                        </p:tgtEl>
                                        <p:attrNameLst>
                                          <p:attrName>ppt_w</p:attrName>
                                        </p:attrNameLst>
                                      </p:cBhvr>
                                      <p:tavLst>
                                        <p:tav tm="0" fmla="#ppt_w*sin(2.5*pi*$)">
                                          <p:val>
                                            <p:fltVal val="0"/>
                                          </p:val>
                                        </p:tav>
                                        <p:tav tm="100000">
                                          <p:val>
                                            <p:fltVal val="1"/>
                                          </p:val>
                                        </p:tav>
                                      </p:tavLst>
                                    </p:anim>
                                    <p:anim calcmode="lin" valueType="num">
                                      <p:cBhvr>
                                        <p:cTn id="7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6">
            <a:extLst>
              <a:ext uri="{FF2B5EF4-FFF2-40B4-BE49-F238E27FC236}">
                <a16:creationId xmlns:a16="http://schemas.microsoft.com/office/drawing/2014/main" xmlns="" id="{55B990BF-7351-4CE4-A9CF-48A71D5C963D}"/>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r="14891"/>
          <a:stretch/>
        </p:blipFill>
        <p:spPr>
          <a:xfrm>
            <a:off x="1181100" y="1956001"/>
            <a:ext cx="2336800" cy="778961"/>
          </a:xfrm>
          <a:prstGeom prst="rect">
            <a:avLst/>
          </a:prstGeom>
        </p:spPr>
      </p:pic>
      <p:sp>
        <p:nvSpPr>
          <p:cNvPr id="3" name="Marcador de contenido 2"/>
          <p:cNvSpPr>
            <a:spLocks noGrp="1"/>
          </p:cNvSpPr>
          <p:nvPr>
            <p:ph idx="1"/>
          </p:nvPr>
        </p:nvSpPr>
        <p:spPr>
          <a:xfrm>
            <a:off x="180157" y="1367710"/>
            <a:ext cx="4711239" cy="2789856"/>
          </a:xfrm>
        </p:spPr>
        <p:txBody>
          <a:bodyPr>
            <a:normAutofit fontScale="62500" lnSpcReduction="20000"/>
          </a:bodyPr>
          <a:lstStyle/>
          <a:p>
            <a:pPr marL="0" indent="0">
              <a:buNone/>
            </a:pPr>
            <a:r>
              <a:rPr lang="es-ES" b="1" dirty="0" err="1"/>
              <a:t>Realitat</a:t>
            </a:r>
            <a:r>
              <a:rPr lang="es-ES" b="1" dirty="0"/>
              <a:t>:</a:t>
            </a:r>
            <a:r>
              <a:rPr lang="es-ES" dirty="0"/>
              <a:t> </a:t>
            </a:r>
            <a:r>
              <a:rPr lang="es-ES" u="sng" dirty="0"/>
              <a:t>No, </a:t>
            </a:r>
            <a:r>
              <a:rPr lang="es-ES" u="sng" dirty="0" err="1"/>
              <a:t>l’alcohol</a:t>
            </a:r>
            <a:r>
              <a:rPr lang="es-ES" u="sng" dirty="0"/>
              <a:t> es alcohol </a:t>
            </a:r>
            <a:r>
              <a:rPr lang="es-ES" dirty="0"/>
              <a:t>en </a:t>
            </a:r>
            <a:r>
              <a:rPr lang="es-ES" dirty="0" err="1"/>
              <a:t>qualsevol</a:t>
            </a:r>
            <a:r>
              <a:rPr lang="es-ES" dirty="0"/>
              <a:t> </a:t>
            </a:r>
            <a:r>
              <a:rPr lang="es-ES" dirty="0" err="1"/>
              <a:t>beguda</a:t>
            </a:r>
            <a:r>
              <a:rPr lang="es-ES" dirty="0"/>
              <a:t> alcohólica.</a:t>
            </a:r>
          </a:p>
          <a:p>
            <a:pPr marL="0" indent="0">
              <a:buNone/>
            </a:pPr>
            <a:r>
              <a:rPr lang="es-ES" dirty="0"/>
              <a:t> </a:t>
            </a:r>
          </a:p>
          <a:p>
            <a:pPr marL="0" indent="0">
              <a:buNone/>
            </a:pPr>
            <a:endParaRPr lang="es-ES" u="sng" dirty="0"/>
          </a:p>
          <a:p>
            <a:pPr marL="0" indent="0" algn="ctr">
              <a:buNone/>
            </a:pPr>
            <a:r>
              <a:rPr lang="es-ES" dirty="0"/>
              <a:t>                            </a:t>
            </a:r>
            <a:r>
              <a:rPr lang="es-ES" u="sng" dirty="0" err="1"/>
              <a:t>Més</a:t>
            </a:r>
            <a:r>
              <a:rPr lang="es-ES" u="sng" dirty="0"/>
              <a:t> de 60 </a:t>
            </a:r>
            <a:r>
              <a:rPr lang="es-ES" u="sng" dirty="0" err="1"/>
              <a:t>enfermetats</a:t>
            </a:r>
            <a:r>
              <a:rPr lang="es-ES" u="sng" dirty="0"/>
              <a:t> </a:t>
            </a:r>
          </a:p>
          <a:p>
            <a:pPr marL="0" indent="0">
              <a:buNone/>
            </a:pPr>
            <a:endParaRPr lang="es-ES" sz="2200" dirty="0"/>
          </a:p>
          <a:p>
            <a:pPr marL="0" indent="0" algn="ctr">
              <a:buNone/>
            </a:pPr>
            <a:r>
              <a:rPr lang="es-ES" sz="2900" b="1" dirty="0">
                <a:solidFill>
                  <a:srgbClr val="FFC000"/>
                </a:solidFill>
                <a:effectLst>
                  <a:outerShdw blurRad="38100" dist="38100" dir="2700000" algn="tl">
                    <a:srgbClr val="000000">
                      <a:alpha val="43137"/>
                    </a:srgbClr>
                  </a:outerShdw>
                </a:effectLst>
              </a:rPr>
              <a:t>Si </a:t>
            </a:r>
            <a:r>
              <a:rPr lang="es-ES" sz="2900" b="1" dirty="0" err="1">
                <a:solidFill>
                  <a:srgbClr val="FFC000"/>
                </a:solidFill>
                <a:effectLst>
                  <a:outerShdw blurRad="38100" dist="38100" dir="2700000" algn="tl">
                    <a:srgbClr val="000000">
                      <a:alpha val="43137"/>
                    </a:srgbClr>
                  </a:outerShdw>
                </a:effectLst>
              </a:rPr>
              <a:t>barrejo</a:t>
            </a:r>
            <a:r>
              <a:rPr lang="es-ES" sz="2900" b="1" dirty="0">
                <a:solidFill>
                  <a:srgbClr val="FFC000"/>
                </a:solidFill>
                <a:effectLst>
                  <a:outerShdw blurRad="38100" dist="38100" dir="2700000" algn="tl">
                    <a:srgbClr val="000000">
                      <a:alpha val="43137"/>
                    </a:srgbClr>
                  </a:outerShdw>
                </a:effectLst>
              </a:rPr>
              <a:t> alguna </a:t>
            </a:r>
            <a:r>
              <a:rPr lang="es-ES" sz="2900" b="1" dirty="0" err="1">
                <a:solidFill>
                  <a:srgbClr val="FFC000"/>
                </a:solidFill>
                <a:effectLst>
                  <a:outerShdw blurRad="38100" dist="38100" dir="2700000" algn="tl">
                    <a:srgbClr val="000000">
                      <a:alpha val="43137"/>
                    </a:srgbClr>
                  </a:outerShdw>
                </a:effectLst>
              </a:rPr>
              <a:t>beguda</a:t>
            </a:r>
            <a:r>
              <a:rPr lang="es-ES" sz="2900" b="1" dirty="0">
                <a:solidFill>
                  <a:srgbClr val="FFC000"/>
                </a:solidFill>
                <a:effectLst>
                  <a:outerShdw blurRad="38100" dist="38100" dir="2700000" algn="tl">
                    <a:srgbClr val="000000">
                      <a:alpha val="43137"/>
                    </a:srgbClr>
                  </a:outerShdw>
                </a:effectLst>
              </a:rPr>
              <a:t> </a:t>
            </a:r>
            <a:r>
              <a:rPr lang="es-ES" sz="2900" b="1" dirty="0" err="1">
                <a:solidFill>
                  <a:srgbClr val="FFC000"/>
                </a:solidFill>
                <a:effectLst>
                  <a:outerShdw blurRad="38100" dist="38100" dir="2700000" algn="tl">
                    <a:srgbClr val="000000">
                      <a:alpha val="43137"/>
                    </a:srgbClr>
                  </a:outerShdw>
                </a:effectLst>
              </a:rPr>
              <a:t>sense</a:t>
            </a:r>
            <a:r>
              <a:rPr lang="es-ES" sz="2900" b="1" dirty="0">
                <a:solidFill>
                  <a:srgbClr val="FFC000"/>
                </a:solidFill>
                <a:effectLst>
                  <a:outerShdw blurRad="38100" dist="38100" dir="2700000" algn="tl">
                    <a:srgbClr val="000000">
                      <a:alpha val="43137"/>
                    </a:srgbClr>
                  </a:outerShdw>
                </a:effectLst>
              </a:rPr>
              <a:t> alcohol </a:t>
            </a:r>
            <a:r>
              <a:rPr lang="es-ES" sz="2900" b="1" dirty="0" err="1">
                <a:solidFill>
                  <a:srgbClr val="FFC000"/>
                </a:solidFill>
                <a:effectLst>
                  <a:outerShdw blurRad="38100" dist="38100" dir="2700000" algn="tl">
                    <a:srgbClr val="000000">
                      <a:alpha val="43137"/>
                    </a:srgbClr>
                  </a:outerShdw>
                </a:effectLst>
              </a:rPr>
              <a:t>amb</a:t>
            </a:r>
            <a:r>
              <a:rPr lang="es-ES" sz="2900" b="1" dirty="0">
                <a:solidFill>
                  <a:srgbClr val="FFC000"/>
                </a:solidFill>
                <a:effectLst>
                  <a:outerShdw blurRad="38100" dist="38100" dir="2700000" algn="tl">
                    <a:srgbClr val="000000">
                      <a:alpha val="43137"/>
                    </a:srgbClr>
                  </a:outerShdw>
                </a:effectLst>
              </a:rPr>
              <a:t> la </a:t>
            </a:r>
            <a:r>
              <a:rPr lang="es-ES" sz="2900" b="1" dirty="0" err="1">
                <a:solidFill>
                  <a:srgbClr val="FFC000"/>
                </a:solidFill>
                <a:effectLst>
                  <a:outerShdw blurRad="38100" dist="38100" dir="2700000" algn="tl">
                    <a:srgbClr val="000000">
                      <a:alpha val="43137"/>
                    </a:srgbClr>
                  </a:outerShdw>
                </a:effectLst>
              </a:rPr>
              <a:t>beguda</a:t>
            </a:r>
            <a:r>
              <a:rPr lang="es-ES" sz="2900" b="1" dirty="0">
                <a:solidFill>
                  <a:srgbClr val="FFC000"/>
                </a:solidFill>
                <a:effectLst>
                  <a:outerShdw blurRad="38100" dist="38100" dir="2700000" algn="tl">
                    <a:srgbClr val="000000">
                      <a:alpha val="43137"/>
                    </a:srgbClr>
                  </a:outerShdw>
                </a:effectLst>
              </a:rPr>
              <a:t> </a:t>
            </a:r>
            <a:r>
              <a:rPr lang="es-ES" sz="2900" b="1" dirty="0" err="1">
                <a:solidFill>
                  <a:srgbClr val="FFC000"/>
                </a:solidFill>
                <a:effectLst>
                  <a:outerShdw blurRad="38100" dist="38100" dir="2700000" algn="tl">
                    <a:srgbClr val="000000">
                      <a:alpha val="43137"/>
                    </a:srgbClr>
                  </a:outerShdw>
                </a:effectLst>
              </a:rPr>
              <a:t>amb</a:t>
            </a:r>
            <a:r>
              <a:rPr lang="es-ES" sz="2900" b="1" dirty="0">
                <a:solidFill>
                  <a:srgbClr val="FFC000"/>
                </a:solidFill>
                <a:effectLst>
                  <a:outerShdw blurRad="38100" dist="38100" dir="2700000" algn="tl">
                    <a:srgbClr val="000000">
                      <a:alpha val="43137"/>
                    </a:srgbClr>
                  </a:outerShdw>
                </a:effectLst>
              </a:rPr>
              <a:t> alcohol, </a:t>
            </a:r>
            <a:r>
              <a:rPr lang="es-ES" sz="2900" b="1" dirty="0" err="1">
                <a:solidFill>
                  <a:srgbClr val="FFC000"/>
                </a:solidFill>
                <a:effectLst>
                  <a:outerShdw blurRad="38100" dist="38100" dir="2700000" algn="tl">
                    <a:srgbClr val="000000">
                      <a:alpha val="43137"/>
                    </a:srgbClr>
                  </a:outerShdw>
                </a:effectLst>
              </a:rPr>
              <a:t>l'alcohol</a:t>
            </a:r>
            <a:r>
              <a:rPr lang="es-ES" sz="2900" b="1" dirty="0">
                <a:solidFill>
                  <a:srgbClr val="FFC000"/>
                </a:solidFill>
                <a:effectLst>
                  <a:outerShdw blurRad="38100" dist="38100" dir="2700000" algn="tl">
                    <a:srgbClr val="000000">
                      <a:alpha val="43137"/>
                    </a:srgbClr>
                  </a:outerShdw>
                </a:effectLst>
              </a:rPr>
              <a:t> no </a:t>
            </a:r>
            <a:r>
              <a:rPr lang="es-ES" sz="2900" b="1" dirty="0" err="1">
                <a:solidFill>
                  <a:srgbClr val="FFC000"/>
                </a:solidFill>
                <a:effectLst>
                  <a:outerShdw blurRad="38100" dist="38100" dir="2700000" algn="tl">
                    <a:srgbClr val="000000">
                      <a:alpha val="43137"/>
                    </a:srgbClr>
                  </a:outerShdw>
                </a:effectLst>
              </a:rPr>
              <a:t>disminueix</a:t>
            </a:r>
            <a:r>
              <a:rPr lang="es-ES" sz="2900" b="1" dirty="0">
                <a:solidFill>
                  <a:srgbClr val="FFC000"/>
                </a:solidFill>
                <a:effectLst>
                  <a:outerShdw blurRad="38100" dist="38100" dir="2700000" algn="tl">
                    <a:srgbClr val="000000">
                      <a:alpha val="43137"/>
                    </a:srgbClr>
                  </a:outerShdw>
                </a:effectLst>
              </a:rPr>
              <a:t>, continua </a:t>
            </a:r>
            <a:r>
              <a:rPr lang="es-ES" sz="2900" b="1" dirty="0" err="1">
                <a:solidFill>
                  <a:srgbClr val="FFC000"/>
                </a:solidFill>
                <a:effectLst>
                  <a:outerShdw blurRad="38100" dist="38100" dir="2700000" algn="tl">
                    <a:srgbClr val="000000">
                      <a:alpha val="43137"/>
                    </a:srgbClr>
                  </a:outerShdw>
                </a:effectLst>
              </a:rPr>
              <a:t>estant</a:t>
            </a:r>
            <a:r>
              <a:rPr lang="es-ES" sz="2900" b="1" dirty="0">
                <a:solidFill>
                  <a:srgbClr val="FFC000"/>
                </a:solidFill>
                <a:effectLst>
                  <a:outerShdw blurRad="38100" dist="38100" dir="2700000" algn="tl">
                    <a:srgbClr val="000000">
                      <a:alpha val="43137"/>
                    </a:srgbClr>
                  </a:outerShdw>
                </a:effectLst>
              </a:rPr>
              <a:t> la </a:t>
            </a:r>
            <a:r>
              <a:rPr lang="es-ES" sz="2900" b="1" dirty="0" err="1">
                <a:solidFill>
                  <a:srgbClr val="FFC000"/>
                </a:solidFill>
                <a:effectLst>
                  <a:outerShdw blurRad="38100" dist="38100" dir="2700000" algn="tl">
                    <a:srgbClr val="000000">
                      <a:alpha val="43137"/>
                    </a:srgbClr>
                  </a:outerShdw>
                </a:effectLst>
              </a:rPr>
              <a:t>mateixa</a:t>
            </a:r>
            <a:r>
              <a:rPr lang="es-ES" sz="2900" b="1" dirty="0">
                <a:solidFill>
                  <a:srgbClr val="FFC000"/>
                </a:solidFill>
                <a:effectLst>
                  <a:outerShdw blurRad="38100" dist="38100" dir="2700000" algn="tl">
                    <a:srgbClr val="000000">
                      <a:alpha val="43137"/>
                    </a:srgbClr>
                  </a:outerShdw>
                </a:effectLst>
              </a:rPr>
              <a:t> </a:t>
            </a:r>
            <a:r>
              <a:rPr lang="es-ES" sz="2900" b="1" dirty="0" err="1">
                <a:solidFill>
                  <a:srgbClr val="FFC000"/>
                </a:solidFill>
                <a:effectLst>
                  <a:outerShdw blurRad="38100" dist="38100" dir="2700000" algn="tl">
                    <a:srgbClr val="000000">
                      <a:alpha val="43137"/>
                    </a:srgbClr>
                  </a:outerShdw>
                </a:effectLst>
              </a:rPr>
              <a:t>quantitat</a:t>
            </a:r>
            <a:endParaRPr lang="es-ES" sz="2900" b="1" dirty="0">
              <a:solidFill>
                <a:srgbClr val="FFC000"/>
              </a:solidFill>
              <a:effectLst>
                <a:outerShdw blurRad="38100" dist="38100" dir="2700000" algn="tl">
                  <a:srgbClr val="000000">
                    <a:alpha val="43137"/>
                  </a:srgbClr>
                </a:outerShdw>
              </a:effectLst>
            </a:endParaRPr>
          </a:p>
        </p:txBody>
      </p:sp>
      <p:sp>
        <p:nvSpPr>
          <p:cNvPr id="4" name="Marcador de contenido 2"/>
          <p:cNvSpPr txBox="1">
            <a:spLocks/>
          </p:cNvSpPr>
          <p:nvPr/>
        </p:nvSpPr>
        <p:spPr>
          <a:xfrm>
            <a:off x="1" y="0"/>
            <a:ext cx="9143999" cy="544945"/>
          </a:xfrm>
          <a:prstGeom prst="rect">
            <a:avLst/>
          </a:prstGeom>
          <a:solidFill>
            <a:schemeClr val="tx1">
              <a:lumMod val="75000"/>
              <a:lumOff val="25000"/>
            </a:schemeClr>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b="1" i="1" dirty="0" err="1">
                <a:solidFill>
                  <a:srgbClr val="FFC000"/>
                </a:solidFill>
                <a:cs typeface="Arial" panose="020B0604020202020204" pitchFamily="34" charset="0"/>
              </a:rPr>
              <a:t>Fake</a:t>
            </a:r>
            <a:r>
              <a:rPr lang="es-ES" b="1" i="1" dirty="0">
                <a:solidFill>
                  <a:srgbClr val="FFC000"/>
                </a:solidFill>
                <a:cs typeface="Arial" panose="020B0604020202020204" pitchFamily="34" charset="0"/>
              </a:rPr>
              <a:t> News </a:t>
            </a:r>
            <a:r>
              <a:rPr lang="es-ES" b="1" dirty="0">
                <a:solidFill>
                  <a:srgbClr val="FFC000"/>
                </a:solidFill>
                <a:cs typeface="Arial" panose="020B0604020202020204" pitchFamily="34" charset="0"/>
              </a:rPr>
              <a:t>sobre </a:t>
            </a:r>
            <a:r>
              <a:rPr lang="es-ES" b="1" dirty="0" err="1">
                <a:solidFill>
                  <a:srgbClr val="FFC000"/>
                </a:solidFill>
                <a:cs typeface="Arial" panose="020B0604020202020204" pitchFamily="34" charset="0"/>
              </a:rPr>
              <a:t>l’alcohol</a:t>
            </a:r>
            <a:endParaRPr lang="es-ES" b="1" dirty="0">
              <a:solidFill>
                <a:srgbClr val="FFC000"/>
              </a:solidFill>
              <a:cs typeface="Arial" panose="020B0604020202020204" pitchFamily="34" charset="0"/>
            </a:endParaRPr>
          </a:p>
        </p:txBody>
      </p:sp>
      <p:pic>
        <p:nvPicPr>
          <p:cNvPr id="5" name="Marcador de contenido 13">
            <a:extLst>
              <a:ext uri="{FF2B5EF4-FFF2-40B4-BE49-F238E27FC236}">
                <a16:creationId xmlns:a16="http://schemas.microsoft.com/office/drawing/2014/main" xmlns="" id="{F575162E-149A-48D6-B9A2-1ED045690CA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64815" t="28716" r="15928" b="33628"/>
          <a:stretch/>
        </p:blipFill>
        <p:spPr>
          <a:xfrm>
            <a:off x="5092700" y="1181761"/>
            <a:ext cx="3467510" cy="3644239"/>
          </a:xfrm>
          <a:prstGeom prst="rect">
            <a:avLst/>
          </a:prstGeom>
        </p:spPr>
      </p:pic>
      <p:sp>
        <p:nvSpPr>
          <p:cNvPr id="6" name="Flecha izquierda, derecha y arriba 5"/>
          <p:cNvSpPr/>
          <p:nvPr/>
        </p:nvSpPr>
        <p:spPr>
          <a:xfrm rot="10800000">
            <a:off x="1593031" y="1834325"/>
            <a:ext cx="1516897" cy="679259"/>
          </a:xfrm>
          <a:prstGeom prst="leftRightUpArrow">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ángulo 6"/>
          <p:cNvSpPr/>
          <p:nvPr/>
        </p:nvSpPr>
        <p:spPr>
          <a:xfrm>
            <a:off x="170761" y="678687"/>
            <a:ext cx="8900454" cy="646331"/>
          </a:xfrm>
          <a:prstGeom prst="rect">
            <a:avLst/>
          </a:prstGeom>
        </p:spPr>
        <p:txBody>
          <a:bodyPr wrap="square">
            <a:spAutoFit/>
          </a:bodyPr>
          <a:lstStyle/>
          <a:p>
            <a:r>
              <a:rPr lang="es-ES" b="1" i="1" dirty="0" err="1">
                <a:solidFill>
                  <a:schemeClr val="tx1">
                    <a:lumMod val="50000"/>
                    <a:lumOff val="50000"/>
                  </a:schemeClr>
                </a:solidFill>
              </a:rPr>
              <a:t>Fake</a:t>
            </a:r>
            <a:r>
              <a:rPr lang="es-ES" b="1" i="1" dirty="0">
                <a:solidFill>
                  <a:schemeClr val="tx1">
                    <a:lumMod val="50000"/>
                    <a:lumOff val="50000"/>
                  </a:schemeClr>
                </a:solidFill>
              </a:rPr>
              <a:t> News: </a:t>
            </a:r>
            <a:r>
              <a:rPr lang="es-ES" b="1" i="1" dirty="0">
                <a:solidFill>
                  <a:schemeClr val="bg1">
                    <a:lumMod val="50000"/>
                  </a:schemeClr>
                </a:solidFill>
              </a:rPr>
              <a:t>Algunes </a:t>
            </a:r>
            <a:r>
              <a:rPr lang="es-ES" b="1" i="1" dirty="0" err="1">
                <a:solidFill>
                  <a:schemeClr val="bg1">
                    <a:lumMod val="50000"/>
                  </a:schemeClr>
                </a:solidFill>
              </a:rPr>
              <a:t>begudes</a:t>
            </a:r>
            <a:r>
              <a:rPr lang="es-ES" b="1" i="1" dirty="0">
                <a:solidFill>
                  <a:schemeClr val="bg1">
                    <a:lumMod val="50000"/>
                  </a:schemeClr>
                </a:solidFill>
              </a:rPr>
              <a:t> </a:t>
            </a:r>
            <a:r>
              <a:rPr lang="es-ES" b="1" i="1" dirty="0" err="1">
                <a:solidFill>
                  <a:schemeClr val="bg1">
                    <a:lumMod val="50000"/>
                  </a:schemeClr>
                </a:solidFill>
              </a:rPr>
              <a:t>alcohòliques</a:t>
            </a:r>
            <a:r>
              <a:rPr lang="es-ES" b="1" i="1" dirty="0">
                <a:solidFill>
                  <a:schemeClr val="bg1">
                    <a:lumMod val="50000"/>
                  </a:schemeClr>
                </a:solidFill>
              </a:rPr>
              <a:t> </a:t>
            </a:r>
            <a:r>
              <a:rPr lang="es-ES" b="1" i="1" dirty="0" err="1">
                <a:solidFill>
                  <a:schemeClr val="bg1">
                    <a:lumMod val="50000"/>
                  </a:schemeClr>
                </a:solidFill>
              </a:rPr>
              <a:t>són</a:t>
            </a:r>
            <a:r>
              <a:rPr lang="es-ES" b="1" i="1" dirty="0">
                <a:solidFill>
                  <a:schemeClr val="bg1">
                    <a:lumMod val="50000"/>
                  </a:schemeClr>
                </a:solidFill>
              </a:rPr>
              <a:t> </a:t>
            </a:r>
            <a:r>
              <a:rPr lang="es-ES" b="1" i="1" dirty="0" err="1">
                <a:solidFill>
                  <a:schemeClr val="bg1">
                    <a:lumMod val="50000"/>
                  </a:schemeClr>
                </a:solidFill>
              </a:rPr>
              <a:t>millors</a:t>
            </a:r>
            <a:r>
              <a:rPr lang="es-ES" b="1" i="1" dirty="0">
                <a:solidFill>
                  <a:schemeClr val="bg1">
                    <a:lumMod val="50000"/>
                  </a:schemeClr>
                </a:solidFill>
              </a:rPr>
              <a:t> que unes </a:t>
            </a:r>
            <a:r>
              <a:rPr lang="es-ES" b="1" i="1" dirty="0" err="1">
                <a:solidFill>
                  <a:schemeClr val="bg1">
                    <a:lumMod val="50000"/>
                  </a:schemeClr>
                </a:solidFill>
              </a:rPr>
              <a:t>altres</a:t>
            </a:r>
            <a:r>
              <a:rPr lang="es-ES" b="1" i="1" dirty="0">
                <a:solidFill>
                  <a:schemeClr val="bg1">
                    <a:lumMod val="50000"/>
                  </a:schemeClr>
                </a:solidFill>
              </a:rPr>
              <a:t>, </a:t>
            </a:r>
            <a:r>
              <a:rPr lang="es-ES" b="1" i="1" dirty="0" err="1">
                <a:solidFill>
                  <a:schemeClr val="bg1">
                    <a:lumMod val="50000"/>
                  </a:schemeClr>
                </a:solidFill>
              </a:rPr>
              <a:t>com</a:t>
            </a:r>
            <a:r>
              <a:rPr lang="es-ES" b="1" i="1" dirty="0">
                <a:solidFill>
                  <a:schemeClr val="bg1">
                    <a:lumMod val="50000"/>
                  </a:schemeClr>
                </a:solidFill>
              </a:rPr>
              <a:t> la </a:t>
            </a:r>
            <a:r>
              <a:rPr lang="es-ES" b="1" i="1" dirty="0" err="1">
                <a:solidFill>
                  <a:schemeClr val="bg1">
                    <a:lumMod val="50000"/>
                  </a:schemeClr>
                </a:solidFill>
              </a:rPr>
              <a:t>cervesa</a:t>
            </a:r>
            <a:r>
              <a:rPr lang="es-ES" b="1" i="1" dirty="0">
                <a:solidFill>
                  <a:schemeClr val="bg1">
                    <a:lumMod val="50000"/>
                  </a:schemeClr>
                </a:solidFill>
              </a:rPr>
              <a:t> o el vi</a:t>
            </a:r>
            <a:r>
              <a:rPr lang="es-ES" b="1" i="1" dirty="0">
                <a:solidFill>
                  <a:schemeClr val="tx1">
                    <a:lumMod val="50000"/>
                    <a:lumOff val="50000"/>
                  </a:schemeClr>
                </a:solidFill>
              </a:rPr>
              <a:t>.</a:t>
            </a:r>
          </a:p>
        </p:txBody>
      </p:sp>
      <p:sp>
        <p:nvSpPr>
          <p:cNvPr id="8" name="Rectángulo 7"/>
          <p:cNvSpPr/>
          <p:nvPr/>
        </p:nvSpPr>
        <p:spPr>
          <a:xfrm>
            <a:off x="1201240" y="3929406"/>
            <a:ext cx="2745000" cy="830997"/>
          </a:xfrm>
          <a:prstGeom prst="rect">
            <a:avLst/>
          </a:prstGeom>
          <a:noFill/>
          <a:ln w="50800">
            <a:solidFill>
              <a:srgbClr val="FFCC00"/>
            </a:solidFill>
          </a:ln>
        </p:spPr>
        <p:txBody>
          <a:bodyPr wrap="square">
            <a:spAutoFit/>
          </a:bodyPr>
          <a:lstStyle/>
          <a:p>
            <a:pPr algn="ctr"/>
            <a:r>
              <a:rPr lang="es-ES" sz="2400" b="1" dirty="0">
                <a:solidFill>
                  <a:srgbClr val="F2C400"/>
                </a:solidFill>
                <a:effectLst>
                  <a:outerShdw blurRad="38100" dist="38100" dir="2700000" algn="tl">
                    <a:srgbClr val="000000">
                      <a:alpha val="43137"/>
                    </a:srgbClr>
                  </a:outerShdw>
                </a:effectLst>
              </a:rPr>
              <a:t>A </a:t>
            </a:r>
            <a:r>
              <a:rPr lang="es-ES" sz="2400" b="1" dirty="0" err="1">
                <a:solidFill>
                  <a:srgbClr val="F2C400"/>
                </a:solidFill>
                <a:effectLst>
                  <a:outerShdw blurRad="38100" dist="38100" dir="2700000" algn="tl">
                    <a:srgbClr val="000000">
                      <a:alpha val="43137"/>
                    </a:srgbClr>
                  </a:outerShdw>
                </a:effectLst>
              </a:rPr>
              <a:t>major</a:t>
            </a:r>
            <a:r>
              <a:rPr lang="es-ES" sz="2400" b="1" dirty="0">
                <a:solidFill>
                  <a:srgbClr val="F2C400"/>
                </a:solidFill>
                <a:effectLst>
                  <a:outerShdw blurRad="38100" dist="38100" dir="2700000" algn="tl">
                    <a:srgbClr val="000000">
                      <a:alpha val="43137"/>
                    </a:srgbClr>
                  </a:outerShdw>
                </a:effectLst>
              </a:rPr>
              <a:t> </a:t>
            </a:r>
            <a:r>
              <a:rPr lang="es-ES" sz="2400" b="1" dirty="0" err="1">
                <a:solidFill>
                  <a:srgbClr val="F2C400"/>
                </a:solidFill>
                <a:effectLst>
                  <a:outerShdw blurRad="38100" dist="38100" dir="2700000" algn="tl">
                    <a:srgbClr val="000000">
                      <a:alpha val="43137"/>
                    </a:srgbClr>
                  </a:outerShdw>
                </a:effectLst>
              </a:rPr>
              <a:t>consum</a:t>
            </a:r>
            <a:r>
              <a:rPr lang="es-ES" sz="2400" b="1" dirty="0">
                <a:solidFill>
                  <a:srgbClr val="F2C400"/>
                </a:solidFill>
                <a:effectLst>
                  <a:outerShdw blurRad="38100" dist="38100" dir="2700000" algn="tl">
                    <a:srgbClr val="000000">
                      <a:alpha val="43137"/>
                    </a:srgbClr>
                  </a:outerShdw>
                </a:effectLst>
              </a:rPr>
              <a:t>, </a:t>
            </a:r>
            <a:r>
              <a:rPr lang="es-ES" sz="2400" b="1" dirty="0" err="1">
                <a:solidFill>
                  <a:srgbClr val="F2C400"/>
                </a:solidFill>
                <a:effectLst>
                  <a:outerShdw blurRad="38100" dist="38100" dir="2700000" algn="tl">
                    <a:srgbClr val="000000">
                      <a:alpha val="43137"/>
                    </a:srgbClr>
                  </a:outerShdw>
                </a:effectLst>
              </a:rPr>
              <a:t>majors</a:t>
            </a:r>
            <a:r>
              <a:rPr lang="es-ES" sz="2400" b="1" dirty="0">
                <a:solidFill>
                  <a:srgbClr val="F2C400"/>
                </a:solidFill>
                <a:effectLst>
                  <a:outerShdw blurRad="38100" dist="38100" dir="2700000" algn="tl">
                    <a:srgbClr val="000000">
                      <a:alpha val="43137"/>
                    </a:srgbClr>
                  </a:outerShdw>
                </a:effectLst>
              </a:rPr>
              <a:t> riscos</a:t>
            </a:r>
          </a:p>
        </p:txBody>
      </p:sp>
    </p:spTree>
    <p:extLst>
      <p:ext uri="{BB962C8B-B14F-4D97-AF65-F5344CB8AC3E}">
        <p14:creationId xmlns:p14="http://schemas.microsoft.com/office/powerpoint/2010/main" val="9417441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1000"/>
                                        <p:tgtEl>
                                          <p:spTgt spid="3">
                                            <p:txEl>
                                              <p:pRg st="0" end="0"/>
                                            </p:txEl>
                                          </p:spTgt>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1000"/>
                                        <p:tgtEl>
                                          <p:spTgt spid="3">
                                            <p:txEl>
                                              <p:pRg st="1" end="1"/>
                                            </p:txEl>
                                          </p:spTgt>
                                        </p:tgtEl>
                                      </p:cBhvr>
                                    </p:animEffec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1000"/>
                                        <p:tgtEl>
                                          <p:spTgt spid="3">
                                            <p:txEl>
                                              <p:pRg st="3" end="3"/>
                                            </p:txEl>
                                          </p:spTgt>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1"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par>
                          <p:cTn id="28" fill="hold">
                            <p:stCondLst>
                              <p:cond delay="5000"/>
                            </p:stCondLst>
                            <p:childTnLst>
                              <p:par>
                                <p:cTn id="29" presetID="42" presetClass="entr" presetSubtype="0" fill="hold" grpId="0" nodeType="after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anim calcmode="lin" valueType="num">
                                      <p:cBhvr>
                                        <p:cTn id="32" dur="2000" fill="hold"/>
                                        <p:tgtEl>
                                          <p:spTgt spid="8"/>
                                        </p:tgtEl>
                                        <p:attrNameLst>
                                          <p:attrName>ppt_x</p:attrName>
                                        </p:attrNameLst>
                                      </p:cBhvr>
                                      <p:tavLst>
                                        <p:tav tm="0">
                                          <p:val>
                                            <p:strVal val="#ppt_x"/>
                                          </p:val>
                                        </p:tav>
                                        <p:tav tm="100000">
                                          <p:val>
                                            <p:strVal val="#ppt_x"/>
                                          </p:val>
                                        </p:tav>
                                      </p:tavLst>
                                    </p:anim>
                                    <p:anim calcmode="lin" valueType="num">
                                      <p:cBhvr>
                                        <p:cTn id="33"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11773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177328"/>
            <a:ext cx="9144000" cy="396617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0" lvl="1" indent="-457200">
              <a:buFont typeface="+mj-lt"/>
              <a:buAutoNum type="alphaUcPeriod"/>
            </a:pPr>
            <a:r>
              <a:rPr lang="es-ES" sz="2400" dirty="0"/>
              <a:t>Per </a:t>
            </a:r>
            <a:r>
              <a:rPr lang="es-ES" sz="2400" dirty="0" err="1"/>
              <a:t>prendre</a:t>
            </a:r>
            <a:r>
              <a:rPr lang="es-ES" sz="2400" dirty="0"/>
              <a:t> </a:t>
            </a:r>
            <a:r>
              <a:rPr lang="es-ES" sz="2400" dirty="0" err="1"/>
              <a:t>cervesa</a:t>
            </a:r>
            <a:r>
              <a:rPr lang="es-ES" sz="2400" dirty="0"/>
              <a:t> o </a:t>
            </a:r>
            <a:r>
              <a:rPr lang="es-ES" sz="2400" dirty="0" err="1"/>
              <a:t>combinats</a:t>
            </a:r>
            <a:r>
              <a:rPr lang="es-ES" sz="2400" dirty="0"/>
              <a:t> de </a:t>
            </a:r>
            <a:r>
              <a:rPr lang="es-ES" sz="2400" dirty="0" err="1"/>
              <a:t>tant</a:t>
            </a:r>
            <a:r>
              <a:rPr lang="es-ES" sz="2400" dirty="0"/>
              <a:t> en </a:t>
            </a:r>
            <a:r>
              <a:rPr lang="es-ES" sz="2400" dirty="0" err="1"/>
              <a:t>tant</a:t>
            </a:r>
            <a:r>
              <a:rPr lang="es-ES" sz="2400" dirty="0"/>
              <a:t>, per </a:t>
            </a:r>
            <a:r>
              <a:rPr lang="es-ES" sz="2400" dirty="0" err="1"/>
              <a:t>exemple</a:t>
            </a:r>
            <a:r>
              <a:rPr lang="es-ES" sz="2400" dirty="0"/>
              <a:t> </a:t>
            </a:r>
            <a:r>
              <a:rPr lang="es-ES" sz="2400" dirty="0" err="1"/>
              <a:t>els</a:t>
            </a:r>
            <a:r>
              <a:rPr lang="es-ES" sz="2400" dirty="0"/>
              <a:t> </a:t>
            </a:r>
            <a:r>
              <a:rPr lang="es-ES" sz="2400" dirty="0" err="1"/>
              <a:t>caps</a:t>
            </a:r>
            <a:r>
              <a:rPr lang="es-ES" sz="2400" dirty="0"/>
              <a:t> de </a:t>
            </a:r>
            <a:r>
              <a:rPr lang="es-ES" sz="2400" dirty="0" err="1"/>
              <a:t>setmana</a:t>
            </a:r>
            <a:r>
              <a:rPr lang="es-ES" sz="2400" dirty="0"/>
              <a:t>, no </a:t>
            </a:r>
            <a:r>
              <a:rPr lang="es-ES" sz="2400" dirty="0" err="1"/>
              <a:t>passa</a:t>
            </a:r>
            <a:r>
              <a:rPr lang="es-ES" sz="2400" dirty="0"/>
              <a:t> res, </a:t>
            </a:r>
            <a:r>
              <a:rPr lang="es-ES" sz="2400" dirty="0" err="1"/>
              <a:t>jo</a:t>
            </a:r>
            <a:r>
              <a:rPr lang="es-ES" sz="2400" dirty="0"/>
              <a:t> controlo</a:t>
            </a:r>
            <a:r>
              <a:rPr lang="es-ES" sz="2200" dirty="0">
                <a:solidFill>
                  <a:schemeClr val="bg1"/>
                </a:solidFill>
              </a:rPr>
              <a:t>.</a:t>
            </a:r>
          </a:p>
          <a:p>
            <a:pPr marL="800100" lvl="1" indent="-342900">
              <a:buFont typeface="+mj-lt"/>
              <a:buAutoNum type="alphaUcPeriod"/>
            </a:pPr>
            <a:endParaRPr lang="es-ES" sz="1000" dirty="0">
              <a:solidFill>
                <a:schemeClr val="bg1"/>
              </a:solidFill>
            </a:endParaRPr>
          </a:p>
          <a:p>
            <a:pPr marL="914400" lvl="1" indent="-457200">
              <a:buFont typeface="+mj-lt"/>
              <a:buAutoNum type="alphaUcPeriod"/>
            </a:pPr>
            <a:r>
              <a:rPr lang="es-ES" sz="2400" dirty="0" err="1"/>
              <a:t>L'alcohol</a:t>
            </a:r>
            <a:r>
              <a:rPr lang="es-ES" sz="2400" dirty="0"/>
              <a:t> </a:t>
            </a:r>
            <a:r>
              <a:rPr lang="es-ES" sz="2400" dirty="0" err="1"/>
              <a:t>és</a:t>
            </a:r>
            <a:r>
              <a:rPr lang="es-ES" sz="2400" dirty="0"/>
              <a:t> una droga, </a:t>
            </a:r>
            <a:r>
              <a:rPr lang="es-ES" sz="2400" dirty="0" err="1"/>
              <a:t>independentment</a:t>
            </a:r>
            <a:r>
              <a:rPr lang="es-ES" sz="2400" dirty="0"/>
              <a:t> de la </a:t>
            </a:r>
            <a:r>
              <a:rPr lang="es-ES" sz="2400" dirty="0" err="1"/>
              <a:t>seva</a:t>
            </a:r>
            <a:r>
              <a:rPr lang="es-ES" sz="2400" dirty="0"/>
              <a:t> </a:t>
            </a:r>
            <a:r>
              <a:rPr lang="es-ES" sz="2400" dirty="0" err="1"/>
              <a:t>graduació</a:t>
            </a:r>
            <a:r>
              <a:rPr lang="es-ES" sz="2400" dirty="0"/>
              <a:t>. Per </a:t>
            </a:r>
            <a:r>
              <a:rPr lang="es-ES" sz="2400" dirty="0" err="1"/>
              <a:t>tant</a:t>
            </a:r>
            <a:r>
              <a:rPr lang="es-ES" sz="2400" dirty="0"/>
              <a:t>, té </a:t>
            </a:r>
            <a:r>
              <a:rPr lang="es-ES" sz="2400" dirty="0" err="1"/>
              <a:t>risc</a:t>
            </a:r>
            <a:r>
              <a:rPr lang="es-ES" sz="2400" dirty="0"/>
              <a:t> de </a:t>
            </a:r>
            <a:r>
              <a:rPr lang="es-ES" sz="2400" dirty="0" err="1"/>
              <a:t>produir</a:t>
            </a:r>
            <a:r>
              <a:rPr lang="es-ES" sz="2400" dirty="0"/>
              <a:t> </a:t>
            </a:r>
            <a:r>
              <a:rPr lang="es-ES" sz="2400" dirty="0" err="1"/>
              <a:t>dependència</a:t>
            </a:r>
            <a:r>
              <a:rPr lang="es-ES" sz="2400" dirty="0"/>
              <a:t>. I </a:t>
            </a:r>
            <a:r>
              <a:rPr lang="es-ES" sz="2400" dirty="0" err="1"/>
              <a:t>els</a:t>
            </a:r>
            <a:r>
              <a:rPr lang="es-ES" sz="2400" dirty="0"/>
              <a:t> </a:t>
            </a:r>
            <a:r>
              <a:rPr lang="es-ES" sz="2400" dirty="0" err="1"/>
              <a:t>seus</a:t>
            </a:r>
            <a:r>
              <a:rPr lang="es-ES" sz="2400" dirty="0"/>
              <a:t> </a:t>
            </a:r>
            <a:r>
              <a:rPr lang="es-ES" sz="2400" dirty="0" err="1"/>
              <a:t>efectes</a:t>
            </a:r>
            <a:r>
              <a:rPr lang="es-ES" sz="2400" dirty="0"/>
              <a:t> </a:t>
            </a:r>
            <a:r>
              <a:rPr lang="es-ES" sz="2400" dirty="0" err="1"/>
              <a:t>són</a:t>
            </a:r>
            <a:r>
              <a:rPr lang="es-ES" sz="2400" dirty="0"/>
              <a:t> </a:t>
            </a:r>
            <a:r>
              <a:rPr lang="es-ES" sz="2400" dirty="0" err="1"/>
              <a:t>acumulatius</a:t>
            </a:r>
            <a:r>
              <a:rPr lang="es-ES" sz="2400" dirty="0"/>
              <a:t>, </a:t>
            </a:r>
            <a:r>
              <a:rPr lang="es-ES" sz="2400" dirty="0" err="1"/>
              <a:t>així</a:t>
            </a:r>
            <a:r>
              <a:rPr lang="es-ES" sz="2400" dirty="0"/>
              <a:t> que </a:t>
            </a:r>
            <a:r>
              <a:rPr lang="es-ES" sz="2400" dirty="0" err="1"/>
              <a:t>com</a:t>
            </a:r>
            <a:r>
              <a:rPr lang="es-ES" sz="2400" dirty="0"/>
              <a:t> </a:t>
            </a:r>
            <a:r>
              <a:rPr lang="es-ES" sz="2400" dirty="0" err="1"/>
              <a:t>més</a:t>
            </a:r>
            <a:r>
              <a:rPr lang="es-ES" sz="2400" dirty="0"/>
              <a:t> </a:t>
            </a:r>
            <a:r>
              <a:rPr lang="es-ES" sz="2400" dirty="0" err="1"/>
              <a:t>aviat</a:t>
            </a:r>
            <a:r>
              <a:rPr lang="es-ES" sz="2400" dirty="0"/>
              <a:t> </a:t>
            </a:r>
            <a:r>
              <a:rPr lang="es-ES" sz="2400" dirty="0" err="1"/>
              <a:t>millor</a:t>
            </a:r>
            <a:r>
              <a:rPr lang="es-ES" sz="2400" dirty="0"/>
              <a:t> </a:t>
            </a:r>
            <a:r>
              <a:rPr lang="es-ES" sz="2400" dirty="0" err="1"/>
              <a:t>comences</a:t>
            </a:r>
            <a:r>
              <a:rPr lang="es-ES" sz="2400" dirty="0"/>
              <a:t> </a:t>
            </a:r>
            <a:r>
              <a:rPr lang="es-ES" sz="2200" dirty="0">
                <a:solidFill>
                  <a:schemeClr val="bg1"/>
                </a:solidFill>
              </a:rPr>
              <a:t>…</a:t>
            </a:r>
          </a:p>
          <a:p>
            <a:pPr marL="800100" lvl="1" indent="-342900">
              <a:buFont typeface="+mj-lt"/>
              <a:buAutoNum type="alphaUcPeriod"/>
            </a:pPr>
            <a:endParaRPr lang="es-ES" sz="1000" dirty="0">
              <a:solidFill>
                <a:schemeClr val="bg1"/>
              </a:solidFill>
            </a:endParaRPr>
          </a:p>
          <a:p>
            <a:pPr marL="914400" lvl="1" indent="-457200">
              <a:buFont typeface="+mj-lt"/>
              <a:buAutoNum type="alphaUcPeriod"/>
            </a:pPr>
            <a:r>
              <a:rPr lang="es-ES" sz="2400" dirty="0"/>
              <a:t>Tot </a:t>
            </a:r>
            <a:r>
              <a:rPr lang="es-ES" sz="2400" dirty="0" err="1"/>
              <a:t>depèn</a:t>
            </a:r>
            <a:r>
              <a:rPr lang="es-ES" sz="2400" dirty="0"/>
              <a:t> de la </a:t>
            </a:r>
            <a:r>
              <a:rPr lang="es-ES" sz="2400" dirty="0" err="1"/>
              <a:t>qualitat</a:t>
            </a:r>
            <a:r>
              <a:rPr lang="es-ES" sz="2400" dirty="0"/>
              <a:t> de la </a:t>
            </a:r>
            <a:r>
              <a:rPr lang="es-ES" sz="2400" dirty="0" err="1"/>
              <a:t>beguda</a:t>
            </a:r>
            <a:r>
              <a:rPr lang="es-ES" sz="2400" dirty="0"/>
              <a:t> que es </a:t>
            </a:r>
            <a:r>
              <a:rPr lang="es-ES" sz="2400" dirty="0" err="1"/>
              <a:t>prengui</a:t>
            </a:r>
            <a:r>
              <a:rPr lang="es-ES" sz="2400" dirty="0"/>
              <a:t>, si </a:t>
            </a:r>
            <a:r>
              <a:rPr lang="es-ES" sz="2400" dirty="0" err="1"/>
              <a:t>és</a:t>
            </a:r>
            <a:r>
              <a:rPr lang="es-ES" sz="2400" dirty="0"/>
              <a:t> de </a:t>
            </a:r>
            <a:r>
              <a:rPr lang="es-ES" sz="2400" dirty="0" err="1"/>
              <a:t>baixa</a:t>
            </a:r>
            <a:r>
              <a:rPr lang="es-ES" sz="2400" dirty="0"/>
              <a:t> </a:t>
            </a:r>
            <a:r>
              <a:rPr lang="es-ES" sz="2400" dirty="0" err="1"/>
              <a:t>graduació</a:t>
            </a:r>
            <a:r>
              <a:rPr lang="es-ES" sz="2400" dirty="0"/>
              <a:t> </a:t>
            </a:r>
            <a:r>
              <a:rPr lang="es-ES" sz="2400" dirty="0" err="1"/>
              <a:t>com</a:t>
            </a:r>
            <a:r>
              <a:rPr lang="es-ES" sz="2400" dirty="0"/>
              <a:t> la </a:t>
            </a:r>
            <a:r>
              <a:rPr lang="es-ES" sz="2400" dirty="0" err="1"/>
              <a:t>cervesa</a:t>
            </a:r>
            <a:r>
              <a:rPr lang="es-ES" sz="2400" dirty="0"/>
              <a:t> o el vi, no </a:t>
            </a:r>
            <a:r>
              <a:rPr lang="es-ES" sz="2400" dirty="0" err="1"/>
              <a:t>passa</a:t>
            </a:r>
            <a:r>
              <a:rPr lang="es-ES" sz="2400" dirty="0"/>
              <a:t> res, </a:t>
            </a:r>
            <a:r>
              <a:rPr lang="es-ES" sz="2400" dirty="0" err="1"/>
              <a:t>fins</a:t>
            </a:r>
            <a:r>
              <a:rPr lang="es-ES" sz="2400" dirty="0"/>
              <a:t> i </a:t>
            </a:r>
            <a:r>
              <a:rPr lang="es-ES" sz="2400" dirty="0" err="1"/>
              <a:t>tot</a:t>
            </a:r>
            <a:r>
              <a:rPr lang="es-ES" sz="2400" dirty="0"/>
              <a:t> encara que </a:t>
            </a:r>
            <a:r>
              <a:rPr lang="es-ES" sz="2400" dirty="0" err="1"/>
              <a:t>t'emborratxis</a:t>
            </a:r>
            <a:r>
              <a:rPr lang="es-ES" sz="2400" dirty="0"/>
              <a:t> alguna vegada</a:t>
            </a:r>
            <a:r>
              <a:rPr lang="es-ES" sz="2200" dirty="0">
                <a:solidFill>
                  <a:schemeClr val="bg1"/>
                </a:solidFill>
              </a:rPr>
              <a:t>.</a:t>
            </a:r>
          </a:p>
        </p:txBody>
      </p:sp>
      <p:sp>
        <p:nvSpPr>
          <p:cNvPr id="11" name="CuadroTexto 10"/>
          <p:cNvSpPr txBox="1"/>
          <p:nvPr/>
        </p:nvSpPr>
        <p:spPr>
          <a:xfrm>
            <a:off x="116873" y="126999"/>
            <a:ext cx="8910254" cy="1015663"/>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2.</a:t>
            </a:r>
            <a:r>
              <a:rPr lang="es-ES" altLang="es-ES" b="1" spc="-100" dirty="0">
                <a:solidFill>
                  <a:srgbClr val="FFFFFF"/>
                </a:solidFill>
                <a:latin typeface="Arial"/>
                <a:cs typeface="Arial"/>
              </a:rPr>
              <a:t> </a:t>
            </a:r>
            <a:r>
              <a:rPr lang="es-ES" sz="2400" b="1" dirty="0">
                <a:solidFill>
                  <a:schemeClr val="bg1"/>
                </a:solidFill>
              </a:rPr>
              <a:t>Si es </a:t>
            </a:r>
            <a:r>
              <a:rPr lang="es-ES" sz="2400" b="1" dirty="0" err="1">
                <a:solidFill>
                  <a:schemeClr val="bg1"/>
                </a:solidFill>
              </a:rPr>
              <a:t>comença</a:t>
            </a:r>
            <a:r>
              <a:rPr lang="es-ES" sz="2400" b="1" dirty="0">
                <a:solidFill>
                  <a:schemeClr val="bg1"/>
                </a:solidFill>
              </a:rPr>
              <a:t> a </a:t>
            </a:r>
            <a:r>
              <a:rPr lang="es-ES" sz="2400" b="1" dirty="0" err="1">
                <a:solidFill>
                  <a:schemeClr val="bg1"/>
                </a:solidFill>
              </a:rPr>
              <a:t>prendre</a:t>
            </a:r>
            <a:r>
              <a:rPr lang="es-ES" sz="2400" b="1" dirty="0">
                <a:solidFill>
                  <a:schemeClr val="bg1"/>
                </a:solidFill>
              </a:rPr>
              <a:t> </a:t>
            </a:r>
            <a:r>
              <a:rPr lang="es-ES" sz="2400" b="1" dirty="0" err="1">
                <a:solidFill>
                  <a:schemeClr val="bg1"/>
                </a:solidFill>
              </a:rPr>
              <a:t>begudes</a:t>
            </a:r>
            <a:r>
              <a:rPr lang="es-ES" sz="2400" b="1" dirty="0">
                <a:solidFill>
                  <a:schemeClr val="bg1"/>
                </a:solidFill>
              </a:rPr>
              <a:t> </a:t>
            </a:r>
            <a:r>
              <a:rPr lang="es-ES" sz="2400" b="1" dirty="0" err="1">
                <a:solidFill>
                  <a:schemeClr val="bg1"/>
                </a:solidFill>
              </a:rPr>
              <a:t>alcohòliques</a:t>
            </a:r>
            <a:r>
              <a:rPr lang="es-ES" sz="2400" b="1" dirty="0">
                <a:solidFill>
                  <a:schemeClr val="bg1"/>
                </a:solidFill>
              </a:rPr>
              <a:t> de </a:t>
            </a:r>
            <a:r>
              <a:rPr lang="es-ES" sz="2400" b="1" dirty="0" err="1">
                <a:solidFill>
                  <a:schemeClr val="bg1"/>
                </a:solidFill>
              </a:rPr>
              <a:t>tant</a:t>
            </a:r>
            <a:r>
              <a:rPr lang="es-ES" sz="2400" b="1" dirty="0">
                <a:solidFill>
                  <a:schemeClr val="bg1"/>
                </a:solidFill>
              </a:rPr>
              <a:t> en </a:t>
            </a:r>
            <a:r>
              <a:rPr lang="es-ES" sz="2400" b="1" dirty="0" err="1">
                <a:solidFill>
                  <a:schemeClr val="bg1"/>
                </a:solidFill>
              </a:rPr>
              <a:t>tant</a:t>
            </a:r>
            <a:r>
              <a:rPr lang="es-ES" sz="2400" b="1" dirty="0">
                <a:solidFill>
                  <a:schemeClr val="bg1"/>
                </a:solidFill>
              </a:rPr>
              <a:t>, no hi ha </a:t>
            </a:r>
            <a:r>
              <a:rPr lang="es-ES" sz="2400" b="1" dirty="0" err="1">
                <a:solidFill>
                  <a:schemeClr val="bg1"/>
                </a:solidFill>
              </a:rPr>
              <a:t>risc</a:t>
            </a:r>
            <a:r>
              <a:rPr lang="es-ES" sz="2400" b="1" dirty="0">
                <a:solidFill>
                  <a:schemeClr val="bg1"/>
                </a:solidFill>
              </a:rPr>
              <a:t> de ser </a:t>
            </a:r>
            <a:r>
              <a:rPr lang="es-ES" sz="2400" b="1" dirty="0" err="1">
                <a:solidFill>
                  <a:schemeClr val="bg1"/>
                </a:solidFill>
              </a:rPr>
              <a:t>dependent</a:t>
            </a:r>
            <a:r>
              <a:rPr lang="es-ES" sz="2400" b="1" dirty="0">
                <a:solidFill>
                  <a:schemeClr val="bg1"/>
                </a:solidFill>
              </a:rPr>
              <a:t>?</a:t>
            </a:r>
            <a:endParaRPr lang="es-ES" altLang="es-ES" sz="2400" b="1" spc="-100" dirty="0">
              <a:solidFill>
                <a:schemeClr val="bg1"/>
              </a:solidFill>
              <a:latin typeface="Arial"/>
              <a:cs typeface="Arial"/>
            </a:endParaRPr>
          </a:p>
        </p:txBody>
      </p:sp>
    </p:spTree>
    <p:extLst>
      <p:ext uri="{BB962C8B-B14F-4D97-AF65-F5344CB8AC3E}">
        <p14:creationId xmlns:p14="http://schemas.microsoft.com/office/powerpoint/2010/main" val="35820107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15226</TotalTime>
  <Words>9361</Words>
  <Application>Microsoft Office PowerPoint</Application>
  <PresentationFormat>Presentación en pantalla (16:9)</PresentationFormat>
  <Paragraphs>798</Paragraphs>
  <Slides>40</Slides>
  <Notes>40</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40</vt:i4>
      </vt:variant>
    </vt:vector>
  </HeadingPairs>
  <TitlesOfParts>
    <vt:vector size="59" baseType="lpstr">
      <vt:lpstr>Arial Unicode MS</vt:lpstr>
      <vt:lpstr>Yu Gothic</vt:lpstr>
      <vt:lpstr>Arial</vt:lpstr>
      <vt:lpstr>Arial Black</vt:lpstr>
      <vt:lpstr>Auto2-Light</vt:lpstr>
      <vt:lpstr>Bahnschrift</vt:lpstr>
      <vt:lpstr>Calibri</vt:lpstr>
      <vt:lpstr>Candara</vt:lpstr>
      <vt:lpstr>Century Gothic</vt:lpstr>
      <vt:lpstr>Corbel</vt:lpstr>
      <vt:lpstr>Courier New</vt:lpstr>
      <vt:lpstr>DejaVu Sans</vt:lpstr>
      <vt:lpstr>Quattrocento Sans</vt:lpstr>
      <vt:lpstr>Segoe UI Black</vt:lpstr>
      <vt:lpstr>Segoe UI Semibold</vt:lpstr>
      <vt:lpstr>Segoe UI Semilight</vt:lpstr>
      <vt:lpstr>Times New Roman</vt:lpstr>
      <vt:lpstr>Wingdings</vt:lpstr>
      <vt:lpstr>Tema de Office</vt:lpstr>
      <vt:lpstr>Presentación de PowerPoint</vt:lpstr>
      <vt:lpstr>Presentación de PowerPoint</vt:lpstr>
      <vt:lpstr>Presentación de PowerPoint</vt:lpstr>
      <vt:lpstr>1. És veritat que el consum d'alcohol té pocs riscos per a la salut i fins i tot és saludable (evita malalties del cor i és bon aliment), per això la seva venda és legal per als majors de 18 anys?</vt:lpstr>
      <vt:lpstr>¿ Per què creieu que és aquesta la resposta correcta?</vt:lpstr>
      <vt:lpstr>Presentación de PowerPoint</vt:lpstr>
      <vt:lpstr>Presentación de PowerPoint</vt:lpstr>
      <vt:lpstr>Presentación de PowerPoint</vt:lpstr>
      <vt:lpstr>Presentación de PowerPoint</vt:lpstr>
      <vt:lpstr> 2. Si es comença a prendre begudes alcohòliques de tant en tant, no hi ha risc de ser dependent?</vt:lpstr>
      <vt:lpstr>Presentación de PowerPoint</vt:lpstr>
      <vt:lpstr>Presentación de PowerPoint</vt:lpstr>
      <vt:lpstr>Presentación de PowerPoint</vt:lpstr>
      <vt:lpstr>Real News</vt:lpstr>
      <vt:lpstr>Presentación de PowerPoint</vt:lpstr>
      <vt:lpstr>    3. Les conseqüències negatives de l'alcohol només es produeixen en les persones majors o que porten molt temps bevent? </vt:lpstr>
      <vt:lpstr> ¿ Què veieu?  </vt:lpstr>
      <vt:lpstr>Quins creieu que són les conseqüències en l'adolescència del consum intensiu d'alcohol?</vt:lpstr>
      <vt:lpstr>Presentación de PowerPoint</vt:lpstr>
      <vt:lpstr>Quines altres conseqüències té el consum d'alcohol?</vt:lpstr>
      <vt:lpstr>Presentación de PowerPoint</vt:lpstr>
      <vt:lpstr>Diàlegs amb jo mateix/a…</vt:lpstr>
      <vt:lpstr>¿Més conseqüències del consum d’alcohol?</vt:lpstr>
      <vt:lpstr>Presentación de PowerPoint</vt:lpstr>
      <vt:lpstr>Presentación de PowerPoint</vt:lpstr>
      <vt:lpstr> 4. Les lleis i els adults insisteixen que els menors d'edat no beguin alcohol per a fotre'ns? </vt:lpstr>
      <vt:lpstr>Llegiu aquestes dues frases…</vt:lpstr>
      <vt:lpstr>Presentación de PowerPoint</vt:lpstr>
      <vt:lpstr>Presentación de PowerPoint</vt:lpstr>
      <vt:lpstr> 5. És veritat que una ressaca es lleva amb cafè, una dutxa i un bon glop de l'alcohol que vas prendre per a emborratxar-te? </vt:lpstr>
      <vt:lpstr>Presentación de PowerPoint</vt:lpstr>
      <vt:lpstr>Presentación de PowerPoint</vt:lpstr>
      <vt:lpstr>Presentación de PowerPoint</vt:lpstr>
      <vt:lpstr>Presentación de PowerPoint</vt:lpstr>
      <vt:lpstr>EL GRUP GUANYADOR               DEL CONCURS                  ÉS…</vt:lpstr>
      <vt:lpstr>Presentación de PowerPoint</vt:lpstr>
      <vt:lpstr>Us han animat a beure els amics o amigues?</vt:lpstr>
      <vt:lpstr>QUAN REBUIG UNA INVITACIÓ A BEURE PUC CREURE… </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Office
 2011</dc:creator>
  <cp:lastModifiedBy>PUERTA ORTUÑO, CONSUELO</cp:lastModifiedBy>
  <cp:revision>1023</cp:revision>
  <cp:lastPrinted>2021-12-01T18:46:25Z</cp:lastPrinted>
  <dcterms:created xsi:type="dcterms:W3CDTF">2020-07-08T08:51:20Z</dcterms:created>
  <dcterms:modified xsi:type="dcterms:W3CDTF">2025-03-12T12:52:28Z</dcterms:modified>
</cp:coreProperties>
</file>